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314" r:id="rId2"/>
    <p:sldId id="313" r:id="rId3"/>
    <p:sldId id="306" r:id="rId4"/>
    <p:sldId id="275" r:id="rId5"/>
    <p:sldId id="283" r:id="rId6"/>
    <p:sldId id="285" r:id="rId7"/>
    <p:sldId id="286" r:id="rId8"/>
    <p:sldId id="287" r:id="rId9"/>
    <p:sldId id="320" r:id="rId10"/>
    <p:sldId id="288" r:id="rId11"/>
    <p:sldId id="331" r:id="rId12"/>
    <p:sldId id="332" r:id="rId13"/>
    <p:sldId id="333" r:id="rId14"/>
    <p:sldId id="329" r:id="rId15"/>
    <p:sldId id="289" r:id="rId16"/>
    <p:sldId id="330" r:id="rId17"/>
    <p:sldId id="296" r:id="rId18"/>
    <p:sldId id="298" r:id="rId19"/>
    <p:sldId id="300" r:id="rId20"/>
    <p:sldId id="301" r:id="rId21"/>
    <p:sldId id="307" r:id="rId22"/>
    <p:sldId id="310" r:id="rId23"/>
    <p:sldId id="311"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0000"/>
    <a:srgbClr val="2B4AA1"/>
    <a:srgbClr val="2165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4555655" y="5936188"/>
            <a:ext cx="2057400" cy="365125"/>
          </a:xfrm>
        </p:spPr>
        <p:txBody>
          <a:bodyPr/>
          <a:lstStyle/>
          <a:p>
            <a:pPr>
              <a:defRPr/>
            </a:pPr>
            <a:fld id="{4DA3DE03-5EC1-4DCE-A9B1-EB06623ADBD1}" type="datetimeFigureOut">
              <a:rPr lang="tr-TR" smtClean="0"/>
              <a:pPr>
                <a:defRPr/>
              </a:pPr>
              <a:t>24.9.2018</a:t>
            </a:fld>
            <a:endParaRPr lang="tr-TR"/>
          </a:p>
        </p:txBody>
      </p:sp>
      <p:sp>
        <p:nvSpPr>
          <p:cNvPr id="5" name="Footer Placeholder 4"/>
          <p:cNvSpPr>
            <a:spLocks noGrp="1"/>
          </p:cNvSpPr>
          <p:nvPr>
            <p:ph type="ftr" sz="quarter" idx="11"/>
          </p:nvPr>
        </p:nvSpPr>
        <p:spPr>
          <a:xfrm>
            <a:off x="533401" y="5936189"/>
            <a:ext cx="4021666" cy="365125"/>
          </a:xfrm>
        </p:spPr>
        <p:txBody>
          <a:bodyPr/>
          <a:lstStyle/>
          <a:p>
            <a:pPr>
              <a:defRPr/>
            </a:pPr>
            <a:endParaRPr lang="tr-TR"/>
          </a:p>
        </p:txBody>
      </p:sp>
      <p:sp>
        <p:nvSpPr>
          <p:cNvPr id="6" name="Slide Number Placeholder 5"/>
          <p:cNvSpPr>
            <a:spLocks noGrp="1"/>
          </p:cNvSpPr>
          <p:nvPr>
            <p:ph type="sldNum" sz="quarter" idx="12"/>
          </p:nvPr>
        </p:nvSpPr>
        <p:spPr>
          <a:xfrm>
            <a:off x="7010399" y="2750337"/>
            <a:ext cx="1370293" cy="1356442"/>
          </a:xfrm>
        </p:spPr>
        <p:txBody>
          <a:bodyPr/>
          <a:lstStyle/>
          <a:p>
            <a:pPr>
              <a:defRPr/>
            </a:pPr>
            <a:fld id="{7033E40E-D33D-4D4B-A28E-F237AB38D31D}" type="slidenum">
              <a:rPr lang="tr-TR" smtClean="0"/>
              <a:pPr>
                <a:defRPr/>
              </a:pPr>
              <a:t>‹#›</a:t>
            </a:fld>
            <a:endParaRPr lang="tr-TR"/>
          </a:p>
        </p:txBody>
      </p:sp>
    </p:spTree>
    <p:extLst>
      <p:ext uri="{BB962C8B-B14F-4D97-AF65-F5344CB8AC3E}">
        <p14:creationId xmlns:p14="http://schemas.microsoft.com/office/powerpoint/2010/main" val="2577755213"/>
      </p:ext>
    </p:extLst>
  </p:cSld>
  <p:clrMapOvr>
    <a:masterClrMapping/>
  </p:clrMapOvr>
  <p:transition spd="med">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a:defRPr/>
            </a:pPr>
            <a:fld id="{C2B90E60-28D6-4978-B63D-2153F73216D0}" type="datetimeFigureOut">
              <a:rPr lang="tr-TR" smtClean="0"/>
              <a:pPr>
                <a:defRPr/>
              </a:pPr>
              <a:t>24.9.2018</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a:xfrm>
            <a:off x="7856438" y="4711310"/>
            <a:ext cx="1149836" cy="1090789"/>
          </a:xfrm>
        </p:spPr>
        <p:txBody>
          <a:bodyPr/>
          <a:lstStyle/>
          <a:p>
            <a:pPr>
              <a:defRPr/>
            </a:pPr>
            <a:fld id="{CAC2BDD5-4FB7-45FE-A859-B2F256BD182B}" type="slidenum">
              <a:rPr lang="tr-TR" smtClean="0"/>
              <a:pPr>
                <a:defRPr/>
              </a:pPr>
              <a:t>‹#›</a:t>
            </a:fld>
            <a:endParaRPr lang="tr-TR"/>
          </a:p>
        </p:txBody>
      </p:sp>
    </p:spTree>
    <p:extLst>
      <p:ext uri="{BB962C8B-B14F-4D97-AF65-F5344CB8AC3E}">
        <p14:creationId xmlns:p14="http://schemas.microsoft.com/office/powerpoint/2010/main" val="48958308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a:defRPr/>
            </a:pPr>
            <a:fld id="{C2B90E60-28D6-4978-B63D-2153F73216D0}" type="datetimeFigureOut">
              <a:rPr lang="tr-TR" smtClean="0"/>
              <a:pPr>
                <a:defRPr/>
              </a:pPr>
              <a:t>24.9.2018</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a:xfrm>
            <a:off x="7856438" y="4711616"/>
            <a:ext cx="1149836" cy="1090789"/>
          </a:xfrm>
        </p:spPr>
        <p:txBody>
          <a:bodyPr/>
          <a:lstStyle/>
          <a:p>
            <a:pPr>
              <a:defRPr/>
            </a:pPr>
            <a:fld id="{CAC2BDD5-4FB7-45FE-A859-B2F256BD182B}" type="slidenum">
              <a:rPr lang="tr-TR" smtClean="0"/>
              <a:pPr>
                <a:defRPr/>
              </a:pPr>
              <a:t>‹#›</a:t>
            </a:fld>
            <a:endParaRPr lang="tr-TR"/>
          </a:p>
        </p:txBody>
      </p:sp>
    </p:spTree>
    <p:extLst>
      <p:ext uri="{BB962C8B-B14F-4D97-AF65-F5344CB8AC3E}">
        <p14:creationId xmlns:p14="http://schemas.microsoft.com/office/powerpoint/2010/main" val="155463351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a:defRPr/>
            </a:pPr>
            <a:fld id="{C2B90E60-28D6-4978-B63D-2153F73216D0}" type="datetimeFigureOut">
              <a:rPr lang="tr-TR" smtClean="0"/>
              <a:pPr>
                <a:defRPr/>
              </a:pPr>
              <a:t>24.9.2018</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a:xfrm>
            <a:off x="7856438" y="4709926"/>
            <a:ext cx="1149836" cy="1090789"/>
          </a:xfrm>
        </p:spPr>
        <p:txBody>
          <a:bodyPr/>
          <a:lstStyle/>
          <a:p>
            <a:pPr>
              <a:defRPr/>
            </a:pPr>
            <a:fld id="{CAC2BDD5-4FB7-45FE-A859-B2F256BD182B}" type="slidenum">
              <a:rPr lang="tr-TR" smtClean="0"/>
              <a:pPr>
                <a:defRPr/>
              </a:pPr>
              <a:t>‹#›</a:t>
            </a:fld>
            <a:endParaRPr lang="tr-TR"/>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27450008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a:defRPr/>
            </a:pPr>
            <a:fld id="{C2B90E60-28D6-4978-B63D-2153F73216D0}" type="datetimeFigureOut">
              <a:rPr lang="tr-TR" smtClean="0"/>
              <a:pPr>
                <a:defRPr/>
              </a:pPr>
              <a:t>24.9.2018</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a:xfrm>
            <a:off x="7856438" y="4709926"/>
            <a:ext cx="1149836" cy="1090789"/>
          </a:xfrm>
        </p:spPr>
        <p:txBody>
          <a:bodyPr/>
          <a:lstStyle/>
          <a:p>
            <a:pPr>
              <a:defRPr/>
            </a:pPr>
            <a:fld id="{CAC2BDD5-4FB7-45FE-A859-B2F256BD182B}" type="slidenum">
              <a:rPr lang="tr-TR" smtClean="0"/>
              <a:pPr>
                <a:defRPr/>
              </a:pPr>
              <a:t>‹#›</a:t>
            </a:fld>
            <a:endParaRPr lang="tr-TR"/>
          </a:p>
        </p:txBody>
      </p:sp>
    </p:spTree>
    <p:extLst>
      <p:ext uri="{BB962C8B-B14F-4D97-AF65-F5344CB8AC3E}">
        <p14:creationId xmlns:p14="http://schemas.microsoft.com/office/powerpoint/2010/main" val="262981801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pPr>
              <a:defRPr/>
            </a:pPr>
            <a:fld id="{C2B90E60-28D6-4978-B63D-2153F73216D0}" type="datetimeFigureOut">
              <a:rPr lang="tr-TR" smtClean="0"/>
              <a:pPr>
                <a:defRPr/>
              </a:pPr>
              <a:t>24.9.2018</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CAC2BDD5-4FB7-45FE-A859-B2F256BD182B}" type="slidenum">
              <a:rPr lang="tr-TR" smtClean="0"/>
              <a:pPr>
                <a:defRPr/>
              </a:pPr>
              <a:t>‹#›</a:t>
            </a:fld>
            <a:endParaRPr lang="tr-TR"/>
          </a:p>
        </p:txBody>
      </p:sp>
    </p:spTree>
    <p:extLst>
      <p:ext uri="{BB962C8B-B14F-4D97-AF65-F5344CB8AC3E}">
        <p14:creationId xmlns:p14="http://schemas.microsoft.com/office/powerpoint/2010/main" val="370838906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pPr>
              <a:defRPr/>
            </a:pPr>
            <a:fld id="{C2B90E60-28D6-4978-B63D-2153F73216D0}" type="datetimeFigureOut">
              <a:rPr lang="tr-TR" smtClean="0"/>
              <a:pPr>
                <a:defRPr/>
              </a:pPr>
              <a:t>24.9.2018</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CAC2BDD5-4FB7-45FE-A859-B2F256BD182B}" type="slidenum">
              <a:rPr lang="tr-TR" smtClean="0"/>
              <a:pPr>
                <a:defRPr/>
              </a:pPr>
              <a:t>‹#›</a:t>
            </a:fld>
            <a:endParaRPr lang="tr-TR"/>
          </a:p>
        </p:txBody>
      </p:sp>
    </p:spTree>
    <p:extLst>
      <p:ext uri="{BB962C8B-B14F-4D97-AF65-F5344CB8AC3E}">
        <p14:creationId xmlns:p14="http://schemas.microsoft.com/office/powerpoint/2010/main" val="344687353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C2B90E60-28D6-4978-B63D-2153F73216D0}" type="datetimeFigureOut">
              <a:rPr lang="tr-TR" smtClean="0"/>
              <a:pPr>
                <a:defRPr/>
              </a:pPr>
              <a:t>24.9.2018</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CAC2BDD5-4FB7-45FE-A859-B2F256BD182B}" type="slidenum">
              <a:rPr lang="tr-TR" smtClean="0"/>
              <a:pPr>
                <a:defRPr/>
              </a:pPr>
              <a:t>‹#›</a:t>
            </a:fld>
            <a:endParaRPr lang="tr-TR"/>
          </a:p>
        </p:txBody>
      </p:sp>
    </p:spTree>
    <p:extLst>
      <p:ext uri="{BB962C8B-B14F-4D97-AF65-F5344CB8AC3E}">
        <p14:creationId xmlns:p14="http://schemas.microsoft.com/office/powerpoint/2010/main" val="2033592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5029144" y="5936188"/>
            <a:ext cx="2057400" cy="365125"/>
          </a:xfrm>
        </p:spPr>
        <p:txBody>
          <a:bodyPr/>
          <a:lstStyle/>
          <a:p>
            <a:pPr>
              <a:defRPr/>
            </a:pPr>
            <a:fld id="{B8025D88-8105-4F6C-9295-81FFBF946ADF}" type="datetimeFigureOut">
              <a:rPr lang="tr-TR" smtClean="0"/>
              <a:pPr>
                <a:defRPr/>
              </a:pPr>
              <a:t>24.9.2018</a:t>
            </a:fld>
            <a:endParaRPr lang="tr-TR"/>
          </a:p>
        </p:txBody>
      </p:sp>
      <p:sp>
        <p:nvSpPr>
          <p:cNvPr id="5" name="Footer Placeholder 4"/>
          <p:cNvSpPr>
            <a:spLocks noGrp="1"/>
          </p:cNvSpPr>
          <p:nvPr>
            <p:ph type="ftr" sz="quarter" idx="11"/>
          </p:nvPr>
        </p:nvSpPr>
        <p:spPr>
          <a:xfrm>
            <a:off x="510241" y="5936189"/>
            <a:ext cx="4518959" cy="365125"/>
          </a:xfrm>
        </p:spPr>
        <p:txBody>
          <a:bodyPr/>
          <a:lstStyle/>
          <a:p>
            <a:pPr>
              <a:defRPr/>
            </a:pPr>
            <a:endParaRPr lang="tr-TR"/>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pPr>
              <a:defRPr/>
            </a:pPr>
            <a:fld id="{45542F05-D3FB-4836-B8A7-453664DD652E}" type="slidenum">
              <a:rPr lang="tr-TR" smtClean="0"/>
              <a:pPr>
                <a:defRPr/>
              </a:pPr>
              <a:t>‹#›</a:t>
            </a:fld>
            <a:endParaRPr lang="tr-TR"/>
          </a:p>
        </p:txBody>
      </p:sp>
    </p:spTree>
    <p:extLst>
      <p:ext uri="{BB962C8B-B14F-4D97-AF65-F5344CB8AC3E}">
        <p14:creationId xmlns:p14="http://schemas.microsoft.com/office/powerpoint/2010/main" val="2563204280"/>
      </p:ext>
    </p:extLst>
  </p:cSld>
  <p:clrMapOvr>
    <a:masterClrMapping/>
  </p:clrMapOvr>
  <p:transition spd="med">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315DEBAD-BDD9-4910-9EDB-5008AE421EEC}" type="datetimeFigureOut">
              <a:rPr lang="tr-TR" smtClean="0"/>
              <a:pPr>
                <a:defRPr/>
              </a:pPr>
              <a:t>24.9.2018</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B14C95AF-8885-428B-89C8-1DFAAFD8E204}" type="slidenum">
              <a:rPr lang="tr-TR" smtClean="0"/>
              <a:pPr>
                <a:defRPr/>
              </a:pPr>
              <a:t>‹#›</a:t>
            </a:fld>
            <a:endParaRPr lang="tr-TR"/>
          </a:p>
        </p:txBody>
      </p:sp>
    </p:spTree>
    <p:extLst>
      <p:ext uri="{BB962C8B-B14F-4D97-AF65-F5344CB8AC3E}">
        <p14:creationId xmlns:p14="http://schemas.microsoft.com/office/powerpoint/2010/main" val="2563214889"/>
      </p:ext>
    </p:extLst>
  </p:cSld>
  <p:clrMapOvr>
    <a:masterClrMapping/>
  </p:clrMapOvr>
  <p:transition spd="med">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a:xfrm>
            <a:off x="5365810" y="5936188"/>
            <a:ext cx="2057400" cy="365125"/>
          </a:xfrm>
        </p:spPr>
        <p:txBody>
          <a:bodyPr/>
          <a:lstStyle/>
          <a:p>
            <a:pPr>
              <a:defRPr/>
            </a:pPr>
            <a:fld id="{4325B66B-6C59-41AD-A212-A23A97EEEE10}" type="datetimeFigureOut">
              <a:rPr lang="tr-TR" smtClean="0"/>
              <a:pPr>
                <a:defRPr/>
              </a:pPr>
              <a:t>24.9.2018</a:t>
            </a:fld>
            <a:endParaRPr lang="tr-TR"/>
          </a:p>
        </p:txBody>
      </p:sp>
      <p:sp>
        <p:nvSpPr>
          <p:cNvPr id="5" name="Footer Placeholder 4"/>
          <p:cNvSpPr>
            <a:spLocks noGrp="1"/>
          </p:cNvSpPr>
          <p:nvPr>
            <p:ph type="ftr" sz="quarter" idx="11"/>
          </p:nvPr>
        </p:nvSpPr>
        <p:spPr>
          <a:xfrm>
            <a:off x="533400" y="5936189"/>
            <a:ext cx="4834673" cy="365125"/>
          </a:xfrm>
        </p:spPr>
        <p:txBody>
          <a:bodyPr/>
          <a:lstStyle/>
          <a:p>
            <a:pPr>
              <a:defRPr/>
            </a:pPr>
            <a:endParaRPr lang="tr-TR"/>
          </a:p>
        </p:txBody>
      </p:sp>
      <p:sp>
        <p:nvSpPr>
          <p:cNvPr id="6" name="Slide Number Placeholder 5"/>
          <p:cNvSpPr>
            <a:spLocks noGrp="1"/>
          </p:cNvSpPr>
          <p:nvPr>
            <p:ph type="sldNum" sz="quarter" idx="12"/>
          </p:nvPr>
        </p:nvSpPr>
        <p:spPr>
          <a:xfrm>
            <a:off x="7856438" y="2869896"/>
            <a:ext cx="1149836" cy="1090789"/>
          </a:xfrm>
        </p:spPr>
        <p:txBody>
          <a:bodyPr/>
          <a:lstStyle/>
          <a:p>
            <a:pPr>
              <a:defRPr/>
            </a:pPr>
            <a:fld id="{7D80F31A-FE59-4E39-A08A-ABDB7B64886C}" type="slidenum">
              <a:rPr lang="tr-TR" smtClean="0"/>
              <a:pPr>
                <a:defRPr/>
              </a:pPr>
              <a:t>‹#›</a:t>
            </a:fld>
            <a:endParaRPr lang="tr-TR"/>
          </a:p>
        </p:txBody>
      </p:sp>
    </p:spTree>
    <p:extLst>
      <p:ext uri="{BB962C8B-B14F-4D97-AF65-F5344CB8AC3E}">
        <p14:creationId xmlns:p14="http://schemas.microsoft.com/office/powerpoint/2010/main" val="3393764905"/>
      </p:ext>
    </p:extLst>
  </p:cSld>
  <p:clrMapOvr>
    <a:masterClrMapping/>
  </p:clrMapOvr>
  <p:transition spd="med">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fld id="{3B28048B-F112-4792-A99C-67F8265C752B}" type="datetimeFigureOut">
              <a:rPr lang="tr-TR" smtClean="0"/>
              <a:pPr>
                <a:defRPr/>
              </a:pPr>
              <a:t>24.9.2018</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B498FAF3-BAEB-4A51-9A8A-D695D3E18545}" type="slidenum">
              <a:rPr lang="tr-TR" smtClean="0"/>
              <a:pPr>
                <a:defRPr/>
              </a:pPr>
              <a:t>‹#›</a:t>
            </a:fld>
            <a:endParaRPr lang="tr-TR"/>
          </a:p>
        </p:txBody>
      </p:sp>
    </p:spTree>
    <p:extLst>
      <p:ext uri="{BB962C8B-B14F-4D97-AF65-F5344CB8AC3E}">
        <p14:creationId xmlns:p14="http://schemas.microsoft.com/office/powerpoint/2010/main" val="3600726262"/>
      </p:ext>
    </p:extLst>
  </p:cSld>
  <p:clrMapOvr>
    <a:masterClrMapping/>
  </p:clrMapOvr>
  <p:transition spd="med">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531638" y="3030009"/>
            <a:ext cx="3367045" cy="290617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4061129" y="3030009"/>
            <a:ext cx="3367044" cy="290617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fld id="{C4A825F8-1B31-429B-A450-6917F33B20CA}" type="datetimeFigureOut">
              <a:rPr lang="tr-TR" smtClean="0"/>
              <a:pPr>
                <a:defRPr/>
              </a:pPr>
              <a:t>24.9.2018</a:t>
            </a:fld>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p:txBody>
          <a:bodyPr/>
          <a:lstStyle/>
          <a:p>
            <a:pPr>
              <a:defRPr/>
            </a:pPr>
            <a:fld id="{7B1A0462-4358-4506-900F-7930ECAB892B}" type="slidenum">
              <a:rPr lang="tr-TR" smtClean="0"/>
              <a:pPr>
                <a:defRPr/>
              </a:pPr>
              <a:t>‹#›</a:t>
            </a:fld>
            <a:endParaRPr lang="tr-TR"/>
          </a:p>
        </p:txBody>
      </p:sp>
    </p:spTree>
    <p:extLst>
      <p:ext uri="{BB962C8B-B14F-4D97-AF65-F5344CB8AC3E}">
        <p14:creationId xmlns:p14="http://schemas.microsoft.com/office/powerpoint/2010/main" val="1803391024"/>
      </p:ext>
    </p:extLst>
  </p:cSld>
  <p:clrMapOvr>
    <a:masterClrMapping/>
  </p:clrMapOvr>
  <p:transition spd="med">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fld id="{4C5ABE88-CF01-41A5-BBBF-611ABB0AB8AB}" type="datetimeFigureOut">
              <a:rPr lang="tr-TR" smtClean="0"/>
              <a:pPr>
                <a:defRPr/>
              </a:pPr>
              <a:t>24.9.2018</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B692049E-3927-4AD9-BDB1-70926B0807FD}" type="slidenum">
              <a:rPr lang="tr-TR" smtClean="0"/>
              <a:pPr>
                <a:defRPr/>
              </a:pPr>
              <a:t>‹#›</a:t>
            </a:fld>
            <a:endParaRPr lang="tr-TR"/>
          </a:p>
        </p:txBody>
      </p:sp>
    </p:spTree>
    <p:extLst>
      <p:ext uri="{BB962C8B-B14F-4D97-AF65-F5344CB8AC3E}">
        <p14:creationId xmlns:p14="http://schemas.microsoft.com/office/powerpoint/2010/main" val="1382545506"/>
      </p:ext>
    </p:extLst>
  </p:cSld>
  <p:clrMapOvr>
    <a:masterClrMapping/>
  </p:clrMapOvr>
  <p:transition spd="med">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pPr>
              <a:defRPr/>
            </a:pPr>
            <a:fld id="{1AF03D28-4093-40A3-8845-5FCF8844EA8C}" type="datetimeFigureOut">
              <a:rPr lang="tr-TR" smtClean="0"/>
              <a:pPr>
                <a:defRPr/>
              </a:pPr>
              <a:t>24.9.2018</a:t>
            </a:fld>
            <a:endParaRPr lang="tr-TR"/>
          </a:p>
        </p:txBody>
      </p:sp>
      <p:sp>
        <p:nvSpPr>
          <p:cNvPr id="3" name="Footer Placeholder 2"/>
          <p:cNvSpPr>
            <a:spLocks noGrp="1"/>
          </p:cNvSpPr>
          <p:nvPr>
            <p:ph type="ftr" sz="quarter" idx="11"/>
          </p:nvPr>
        </p:nvSpPr>
        <p:spPr/>
        <p:txBody>
          <a:bodyPr/>
          <a:lstStyle/>
          <a:p>
            <a:pPr>
              <a:defRPr/>
            </a:pPr>
            <a:endParaRPr lang="tr-TR"/>
          </a:p>
        </p:txBody>
      </p:sp>
      <p:sp>
        <p:nvSpPr>
          <p:cNvPr id="4" name="Slide Number Placeholder 3"/>
          <p:cNvSpPr>
            <a:spLocks noGrp="1"/>
          </p:cNvSpPr>
          <p:nvPr>
            <p:ph type="sldNum" sz="quarter" idx="12"/>
          </p:nvPr>
        </p:nvSpPr>
        <p:spPr/>
        <p:txBody>
          <a:bodyPr/>
          <a:lstStyle/>
          <a:p>
            <a:pPr>
              <a:defRPr/>
            </a:pPr>
            <a:fld id="{68D5E817-42AE-4D96-A562-D1B44D687350}" type="slidenum">
              <a:rPr lang="tr-TR" smtClean="0"/>
              <a:pPr>
                <a:defRPr/>
              </a:pPr>
              <a:t>‹#›</a:t>
            </a:fld>
            <a:endParaRPr lang="tr-TR"/>
          </a:p>
        </p:txBody>
      </p:sp>
    </p:spTree>
    <p:extLst>
      <p:ext uri="{BB962C8B-B14F-4D97-AF65-F5344CB8AC3E}">
        <p14:creationId xmlns:p14="http://schemas.microsoft.com/office/powerpoint/2010/main" val="4086657817"/>
      </p:ext>
    </p:extLst>
  </p:cSld>
  <p:clrMapOvr>
    <a:masterClrMapping/>
  </p:clrMapOvr>
  <p:transition spd="med">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a:defRPr/>
            </a:pPr>
            <a:fld id="{2789FF11-0866-4ED5-8CA6-A62D4987AB81}" type="datetimeFigureOut">
              <a:rPr lang="tr-TR" smtClean="0"/>
              <a:pPr>
                <a:defRPr/>
              </a:pPr>
              <a:t>24.9.2018</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35FC2FF2-21EE-4B8F-BFC6-1678F437C43E}" type="slidenum">
              <a:rPr lang="tr-TR" smtClean="0"/>
              <a:pPr>
                <a:defRPr/>
              </a:pPr>
              <a:t>‹#›</a:t>
            </a:fld>
            <a:endParaRPr lang="tr-TR"/>
          </a:p>
        </p:txBody>
      </p:sp>
    </p:spTree>
    <p:extLst>
      <p:ext uri="{BB962C8B-B14F-4D97-AF65-F5344CB8AC3E}">
        <p14:creationId xmlns:p14="http://schemas.microsoft.com/office/powerpoint/2010/main" val="916603908"/>
      </p:ext>
    </p:extLst>
  </p:cSld>
  <p:clrMapOvr>
    <a:masterClrMapping/>
  </p:clrMapOvr>
  <p:transition spd="med">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a:defRPr/>
            </a:pPr>
            <a:fld id="{7092386A-FD7C-4683-B20B-9831B9D98830}" type="datetimeFigureOut">
              <a:rPr lang="tr-TR" smtClean="0"/>
              <a:pPr>
                <a:defRPr/>
              </a:pPr>
              <a:t>24.9.2018</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B440342A-E91D-41E1-B447-10906936E4ED}" type="slidenum">
              <a:rPr lang="tr-TR" smtClean="0"/>
              <a:pPr>
                <a:defRPr/>
              </a:pPr>
              <a:t>‹#›</a:t>
            </a:fld>
            <a:endParaRPr lang="tr-TR"/>
          </a:p>
        </p:txBody>
      </p:sp>
    </p:spTree>
    <p:extLst>
      <p:ext uri="{BB962C8B-B14F-4D97-AF65-F5344CB8AC3E}">
        <p14:creationId xmlns:p14="http://schemas.microsoft.com/office/powerpoint/2010/main" val="2443628335"/>
      </p:ext>
    </p:extLst>
  </p:cSld>
  <p:clrMapOvr>
    <a:masterClrMapping/>
  </p:clrMapOvr>
  <p:transition spd="med">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C2B90E60-28D6-4978-B63D-2153F73216D0}" type="datetimeFigureOut">
              <a:rPr lang="tr-TR" smtClean="0"/>
              <a:pPr>
                <a:defRPr/>
              </a:pPr>
              <a:t>24.9.2018</a:t>
            </a:fld>
            <a:endParaRPr lang="tr-TR"/>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tr-TR"/>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a:defRPr/>
            </a:pPr>
            <a:fld id="{CAC2BDD5-4FB7-45FE-A859-B2F256BD182B}" type="slidenum">
              <a:rPr lang="tr-TR" smtClean="0"/>
              <a:pPr>
                <a:defRPr/>
              </a:pPr>
              <a:t>‹#›</a:t>
            </a:fld>
            <a:endParaRPr lang="tr-TR"/>
          </a:p>
        </p:txBody>
      </p:sp>
    </p:spTree>
    <p:extLst>
      <p:ext uri="{BB962C8B-B14F-4D97-AF65-F5344CB8AC3E}">
        <p14:creationId xmlns:p14="http://schemas.microsoft.com/office/powerpoint/2010/main" val="3589391153"/>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ransition spd="med">
    <p:dissolve/>
  </p:transition>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85728"/>
            <a:ext cx="7901014" cy="4857784"/>
          </a:xfrm>
        </p:spPr>
        <p:txBody>
          <a:bodyPr/>
          <a:lstStyle/>
          <a:p>
            <a:r>
              <a:rPr lang="tr-TR" sz="8800" dirty="0" smtClean="0">
                <a:latin typeface="Albertus Extra Bold" pitchFamily="34" charset="0"/>
              </a:rPr>
              <a:t>TOPLUMSAL </a:t>
            </a:r>
            <a:r>
              <a:rPr lang="tr-TR" sz="8800" dirty="0" smtClean="0">
                <a:solidFill>
                  <a:schemeClr val="bg1"/>
                </a:solidFill>
                <a:latin typeface="Albertus Extra Bold" pitchFamily="34" charset="0"/>
              </a:rPr>
              <a:t>CİNSİYET EŞİTLİĞİ </a:t>
            </a:r>
            <a:endParaRPr lang="tr-TR" sz="8800" dirty="0">
              <a:solidFill>
                <a:schemeClr val="bg1"/>
              </a:solidFill>
              <a:latin typeface="Albertus Extra Bold" pitchFamily="34"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1889" y="4717460"/>
            <a:ext cx="2191636" cy="2140540"/>
          </a:xfrm>
          <a:prstGeom prst="rect">
            <a:avLst/>
          </a:prstGeom>
        </p:spPr>
      </p:pic>
    </p:spTree>
  </p:cSld>
  <p:clrMapOvr>
    <a:masterClrMapping/>
  </p:clrMapOvr>
  <p:transition spd="med">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88640"/>
            <a:ext cx="6156176" cy="6669360"/>
          </a:xfrm>
        </p:spPr>
        <p:txBody>
          <a:bodyPr>
            <a:normAutofit fontScale="92500" lnSpcReduction="10000"/>
          </a:bodyPr>
          <a:lstStyle/>
          <a:p>
            <a:pPr marL="0" indent="0" algn="just">
              <a:buNone/>
            </a:pPr>
            <a:r>
              <a:rPr lang="tr-TR" sz="2400" b="1" dirty="0" smtClean="0">
                <a:solidFill>
                  <a:schemeClr val="accent1"/>
                </a:solidFill>
              </a:rPr>
              <a:t>	</a:t>
            </a:r>
            <a:r>
              <a:rPr lang="tr-TR" sz="3500" b="1" dirty="0" smtClean="0">
                <a:solidFill>
                  <a:schemeClr val="bg1"/>
                </a:solidFill>
              </a:rPr>
              <a:t>Kız çocuklarının </a:t>
            </a:r>
            <a:r>
              <a:rPr lang="tr-TR" sz="3500" dirty="0" smtClean="0">
                <a:solidFill>
                  <a:schemeClr val="bg1"/>
                </a:solidFill>
              </a:rPr>
              <a:t>ise </a:t>
            </a:r>
          </a:p>
          <a:p>
            <a:pPr marL="0" indent="0">
              <a:lnSpc>
                <a:spcPct val="110000"/>
              </a:lnSpc>
              <a:buNone/>
            </a:pPr>
            <a:r>
              <a:rPr lang="tr-TR" sz="2800" dirty="0" smtClean="0"/>
              <a:t>genellikle </a:t>
            </a:r>
            <a:r>
              <a:rPr lang="tr-TR" sz="2800" b="1" u="sng" dirty="0" smtClean="0">
                <a:solidFill>
                  <a:schemeClr val="accent1"/>
                </a:solidFill>
              </a:rPr>
              <a:t>nazikliği, güzelliği, nazlılığı, çekingenliği </a:t>
            </a:r>
            <a:r>
              <a:rPr lang="tr-TR" sz="2800" dirty="0" smtClean="0"/>
              <a:t>öne çıkarılırken, ondan, düşüncelerini toplum içinde yüksek sesle hemen ifade etmemesi, atılgan olmaması, içinde bulunduğu evi benimsemesi, evle ilgili işleri öğrenmesi, yardımsever, fedakar olması, insan ilişkilerinde örtük bir beceri geliştirmesi, yakın çevresi için sürdürülebilecek ilişki ağları kurması gibi özellikler beklenir. </a:t>
            </a:r>
          </a:p>
          <a:p>
            <a:r>
              <a:rPr lang="tr-TR" sz="2800" dirty="0" smtClean="0"/>
              <a:t>Bunlar, toplumun genellikle kadınlardan beklediği  toplumsal-kültürel ve geleneksel rol ve değerlerdir.</a:t>
            </a:r>
          </a:p>
          <a:p>
            <a:endParaRPr lang="tr-TR" sz="2800" dirty="0"/>
          </a:p>
        </p:txBody>
      </p:sp>
      <p:pic>
        <p:nvPicPr>
          <p:cNvPr id="4" name="Resim 3"/>
          <p:cNvPicPr>
            <a:picLocks noChangeAspect="1"/>
          </p:cNvPicPr>
          <p:nvPr/>
        </p:nvPicPr>
        <p:blipFill>
          <a:blip r:embed="rId2"/>
          <a:stretch>
            <a:fillRect/>
          </a:stretch>
        </p:blipFill>
        <p:spPr>
          <a:xfrm>
            <a:off x="7524327" y="4576249"/>
            <a:ext cx="1441837" cy="1656184"/>
          </a:xfrm>
          <a:prstGeom prst="round2DiagRect">
            <a:avLst>
              <a:gd name="adj1" fmla="val 16667"/>
              <a:gd name="adj2" fmla="val 0"/>
            </a:avLst>
          </a:prstGeom>
          <a:ln w="88900" cap="sq">
            <a:solidFill>
              <a:schemeClr val="bg2"/>
            </a:solidFill>
            <a:miter lim="800000"/>
          </a:ln>
          <a:effectLst>
            <a:outerShdw blurRad="254000" algn="tl" rotWithShape="0">
              <a:srgbClr val="000000">
                <a:alpha val="43000"/>
              </a:srgbClr>
            </a:outerShdw>
          </a:effectLst>
        </p:spPr>
      </p:pic>
      <p:pic>
        <p:nvPicPr>
          <p:cNvPr id="5" name="Resim 4"/>
          <p:cNvPicPr>
            <a:picLocks noChangeAspect="1"/>
          </p:cNvPicPr>
          <p:nvPr/>
        </p:nvPicPr>
        <p:blipFill>
          <a:blip r:embed="rId3"/>
          <a:stretch>
            <a:fillRect/>
          </a:stretch>
        </p:blipFill>
        <p:spPr>
          <a:xfrm>
            <a:off x="5486362" y="4797152"/>
            <a:ext cx="1567061" cy="1916994"/>
          </a:xfrm>
          <a:prstGeom prst="round2DiagRect">
            <a:avLst>
              <a:gd name="adj1" fmla="val 16667"/>
              <a:gd name="adj2" fmla="val 0"/>
            </a:avLst>
          </a:prstGeom>
          <a:ln w="88900" cap="sq">
            <a:solidFill>
              <a:schemeClr val="bg2">
                <a:lumMod val="75000"/>
              </a:schemeClr>
            </a:solidFill>
            <a:miter lim="800000"/>
          </a:ln>
          <a:effectLst>
            <a:outerShdw blurRad="254000" algn="tl" rotWithShape="0">
              <a:srgbClr val="000000">
                <a:alpha val="43000"/>
              </a:srgbClr>
            </a:outerShdw>
          </a:effectLst>
        </p:spPr>
      </p:pic>
      <p:pic>
        <p:nvPicPr>
          <p:cNvPr id="6" name="Resim 5"/>
          <p:cNvPicPr>
            <a:picLocks noChangeAspect="1"/>
          </p:cNvPicPr>
          <p:nvPr/>
        </p:nvPicPr>
        <p:blipFill>
          <a:blip r:embed="rId4"/>
          <a:stretch>
            <a:fillRect/>
          </a:stretch>
        </p:blipFill>
        <p:spPr>
          <a:xfrm>
            <a:off x="5833683" y="534934"/>
            <a:ext cx="1690644" cy="17160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Resim 6"/>
          <p:cNvPicPr>
            <a:picLocks noChangeAspect="1"/>
          </p:cNvPicPr>
          <p:nvPr/>
        </p:nvPicPr>
        <p:blipFill>
          <a:blip r:embed="rId5"/>
          <a:stretch>
            <a:fillRect/>
          </a:stretch>
        </p:blipFill>
        <p:spPr>
          <a:xfrm>
            <a:off x="6383609" y="2411594"/>
            <a:ext cx="2281436" cy="1600200"/>
          </a:xfrm>
          <a:prstGeom prst="round2DiagRect">
            <a:avLst>
              <a:gd name="adj1" fmla="val 16667"/>
              <a:gd name="adj2" fmla="val 0"/>
            </a:avLst>
          </a:prstGeom>
          <a:ln w="88900" cap="sq">
            <a:solidFill>
              <a:schemeClr val="bg2">
                <a:lumMod val="60000"/>
                <a:lumOff val="40000"/>
              </a:schemeClr>
            </a:solidFill>
            <a:miter lim="800000"/>
          </a:ln>
          <a:effectLst>
            <a:outerShdw blurRad="254000" algn="tl" rotWithShape="0">
              <a:srgbClr val="000000">
                <a:alpha val="43000"/>
              </a:srgbClr>
            </a:outerShdw>
          </a:effectLst>
        </p:spPr>
      </p:pic>
      <p:pic>
        <p:nvPicPr>
          <p:cNvPr id="8" name="Resim 7"/>
          <p:cNvPicPr>
            <a:picLocks noChangeAspect="1"/>
          </p:cNvPicPr>
          <p:nvPr/>
        </p:nvPicPr>
        <p:blipFill>
          <a:blip r:embed="rId6"/>
          <a:stretch>
            <a:fillRect/>
          </a:stretch>
        </p:blipFill>
        <p:spPr>
          <a:xfrm>
            <a:off x="7644254" y="534934"/>
            <a:ext cx="1499746" cy="1438781"/>
          </a:xfrm>
          <a:prstGeom prst="rect">
            <a:avLst/>
          </a:prstGeom>
        </p:spPr>
      </p:pic>
    </p:spTree>
  </p:cSld>
  <p:clrMapOvr>
    <a:masterClrMapping/>
  </p:clrMapOvr>
  <p:transition spd="med">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TOPLUMSAL CİNSİYET EŞİTLİĞİ VE KADINA YÖNELİK ŞİDDET</a:t>
            </a:r>
          </a:p>
        </p:txBody>
      </p:sp>
      <p:sp>
        <p:nvSpPr>
          <p:cNvPr id="3" name="İçerik Yer Tutucusu 2"/>
          <p:cNvSpPr>
            <a:spLocks noGrp="1"/>
          </p:cNvSpPr>
          <p:nvPr>
            <p:ph idx="1"/>
          </p:nvPr>
        </p:nvSpPr>
        <p:spPr>
          <a:xfrm>
            <a:off x="107505" y="2060848"/>
            <a:ext cx="6120680" cy="3875341"/>
          </a:xfrm>
        </p:spPr>
        <p:txBody>
          <a:bodyPr/>
          <a:lstStyle/>
          <a:p>
            <a:r>
              <a:rPr lang="tr-TR" dirty="0"/>
              <a:t>Toplumsal cinsiyet eşitsizliğinin neden olduğu başlıca olgulardan biri kadına yönelik şiddettir.</a:t>
            </a:r>
          </a:p>
          <a:p>
            <a:r>
              <a:rPr lang="tr-TR" dirty="0"/>
              <a:t>Kadınlara yönelik toplumsal cinsiyete dayalı şiddet, “bir kadına sırf kadın olduğu için yöneltilen ya </a:t>
            </a:r>
            <a:r>
              <a:rPr lang="tr-TR" dirty="0" smtClean="0"/>
              <a:t>da oransız </a:t>
            </a:r>
            <a:r>
              <a:rPr lang="tr-TR" dirty="0"/>
              <a:t>bir şekilde kadınları etkileyen” cinsiyet temelli şiddet olarak tanımlanmaktadır.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7638" y="4941168"/>
            <a:ext cx="4824535" cy="1800200"/>
          </a:xfrm>
          <a:prstGeom prst="rect">
            <a:avLst/>
          </a:prstGeom>
          <a:ln>
            <a:noFill/>
          </a:ln>
          <a:effectLst>
            <a:softEdge rad="112500"/>
          </a:effectLst>
        </p:spPr>
      </p:pic>
    </p:spTree>
    <p:extLst>
      <p:ext uri="{BB962C8B-B14F-4D97-AF65-F5344CB8AC3E}">
        <p14:creationId xmlns:p14="http://schemas.microsoft.com/office/powerpoint/2010/main" val="3879024266"/>
      </p:ext>
    </p:extLst>
  </p:cSld>
  <p:clrMapOvr>
    <a:masterClrMapping/>
  </p:clrMapOvr>
  <p:transition spd="med">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TOPLUMSAL CİNSİYET EŞİTLİĞİ VE KADINA YÖNELİK ŞİDDET</a:t>
            </a:r>
          </a:p>
        </p:txBody>
      </p:sp>
      <p:sp>
        <p:nvSpPr>
          <p:cNvPr id="3" name="İçerik Yer Tutucusu 2"/>
          <p:cNvSpPr>
            <a:spLocks noGrp="1"/>
          </p:cNvSpPr>
          <p:nvPr>
            <p:ph idx="1"/>
          </p:nvPr>
        </p:nvSpPr>
        <p:spPr>
          <a:xfrm>
            <a:off x="107504" y="1988840"/>
            <a:ext cx="7313285" cy="3947349"/>
          </a:xfrm>
        </p:spPr>
        <p:txBody>
          <a:bodyPr>
            <a:normAutofit/>
          </a:bodyPr>
          <a:lstStyle/>
          <a:p>
            <a:r>
              <a:rPr lang="tr-TR" dirty="0"/>
              <a:t>Kadına </a:t>
            </a:r>
            <a:r>
              <a:rPr lang="tr-TR" dirty="0" smtClean="0"/>
              <a:t>yönelik şiddet </a:t>
            </a:r>
            <a:r>
              <a:rPr lang="tr-TR" dirty="0"/>
              <a:t>coğrafi sınır, ekonomik gelişmişlik ve eğitim düzeyine bakılmaksızın tüm dünyada ve pek </a:t>
            </a:r>
            <a:r>
              <a:rPr lang="tr-TR" dirty="0" smtClean="0"/>
              <a:t>çok kültürde </a:t>
            </a:r>
            <a:r>
              <a:rPr lang="tr-TR" dirty="0"/>
              <a:t>son derece yaygın görülen bir olaydır. Önemli bir toplumsal sorun olan kadına yönelik </a:t>
            </a:r>
            <a:r>
              <a:rPr lang="tr-TR" dirty="0" smtClean="0"/>
              <a:t>şiddet sadece </a:t>
            </a:r>
            <a:r>
              <a:rPr lang="tr-TR" dirty="0"/>
              <a:t>kadına fiziksel ve ruhsal anlamda zarar vermekle kalmayıp aynı zamanda sosyal </a:t>
            </a:r>
            <a:r>
              <a:rPr lang="tr-TR" dirty="0" smtClean="0"/>
              <a:t>açıdan kendilerini </a:t>
            </a:r>
            <a:r>
              <a:rPr lang="tr-TR" dirty="0"/>
              <a:t>geliştirmelerini de engellemektedir. </a:t>
            </a:r>
          </a:p>
        </p:txBody>
      </p:sp>
      <p:pic>
        <p:nvPicPr>
          <p:cNvPr id="4" name="Resim 3"/>
          <p:cNvPicPr>
            <a:picLocks noChangeAspect="1"/>
          </p:cNvPicPr>
          <p:nvPr/>
        </p:nvPicPr>
        <p:blipFill>
          <a:blip r:embed="rId2"/>
          <a:stretch>
            <a:fillRect/>
          </a:stretch>
        </p:blipFill>
        <p:spPr>
          <a:xfrm>
            <a:off x="1619672" y="4797152"/>
            <a:ext cx="6120680" cy="1916832"/>
          </a:xfrm>
          <a:prstGeom prst="rect">
            <a:avLst/>
          </a:prstGeom>
        </p:spPr>
      </p:pic>
    </p:spTree>
    <p:extLst>
      <p:ext uri="{BB962C8B-B14F-4D97-AF65-F5344CB8AC3E}">
        <p14:creationId xmlns:p14="http://schemas.microsoft.com/office/powerpoint/2010/main" val="1755765764"/>
      </p:ext>
    </p:extLst>
  </p:cSld>
  <p:clrMapOvr>
    <a:masterClrMapping/>
  </p:clrMapOvr>
  <p:transition spd="med">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TOPLUMSAL CİNSİYET EŞİTLİĞİ VE KADINA YÖNELİK ŞİDDET</a:t>
            </a:r>
          </a:p>
        </p:txBody>
      </p:sp>
      <p:sp>
        <p:nvSpPr>
          <p:cNvPr id="3" name="İçerik Yer Tutucusu 2"/>
          <p:cNvSpPr>
            <a:spLocks noGrp="1"/>
          </p:cNvSpPr>
          <p:nvPr>
            <p:ph idx="1"/>
          </p:nvPr>
        </p:nvSpPr>
        <p:spPr>
          <a:xfrm>
            <a:off x="107504" y="2204864"/>
            <a:ext cx="8928992" cy="3731325"/>
          </a:xfrm>
        </p:spPr>
        <p:txBody>
          <a:bodyPr/>
          <a:lstStyle/>
          <a:p>
            <a:r>
              <a:rPr lang="tr-TR" dirty="0"/>
              <a:t>Kadına yönelik şiddetin ortaya çıkmasını, tekrarlanmasını, türü ve ağırlığını etkileyen birçok </a:t>
            </a:r>
            <a:r>
              <a:rPr lang="tr-TR" dirty="0" smtClean="0"/>
              <a:t>faktör bulunmakla </a:t>
            </a:r>
            <a:r>
              <a:rPr lang="tr-TR" dirty="0"/>
              <a:t>birlikte, </a:t>
            </a:r>
            <a:r>
              <a:rPr lang="tr-TR" sz="4800" b="1" i="1" u="sng" dirty="0">
                <a:solidFill>
                  <a:schemeClr val="bg1"/>
                </a:solidFill>
              </a:rPr>
              <a:t>şiddetin temel kaynağı asıl olarak toplumsal cinsiyet eşitsizliği, </a:t>
            </a:r>
            <a:r>
              <a:rPr lang="tr-TR" dirty="0"/>
              <a:t>kadın ve </a:t>
            </a:r>
            <a:r>
              <a:rPr lang="tr-TR" dirty="0" smtClean="0"/>
              <a:t>erkek arasında</a:t>
            </a:r>
            <a:r>
              <a:rPr lang="tr-TR" dirty="0"/>
              <a:t>, ataerkil toplum yapısından kaynaklanan asimetrik güç ilişkisidir. </a:t>
            </a:r>
          </a:p>
        </p:txBody>
      </p:sp>
    </p:spTree>
    <p:extLst>
      <p:ext uri="{BB962C8B-B14F-4D97-AF65-F5344CB8AC3E}">
        <p14:creationId xmlns:p14="http://schemas.microsoft.com/office/powerpoint/2010/main" val="2708187777"/>
      </p:ext>
    </p:extLst>
  </p:cSld>
  <p:clrMapOvr>
    <a:masterClrMapping/>
  </p:clrMapOvr>
  <p:transition spd="med">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TOPLUMSAL CİNSİYET EŞİTLİĞİ VE KADINA YÖNELİK ŞİDDET</a:t>
            </a:r>
          </a:p>
        </p:txBody>
      </p:sp>
      <p:sp>
        <p:nvSpPr>
          <p:cNvPr id="3" name="İçerik Yer Tutucusu 2"/>
          <p:cNvSpPr>
            <a:spLocks noGrp="1"/>
          </p:cNvSpPr>
          <p:nvPr>
            <p:ph idx="1"/>
          </p:nvPr>
        </p:nvSpPr>
        <p:spPr>
          <a:xfrm>
            <a:off x="107505" y="2132856"/>
            <a:ext cx="6912768" cy="4725144"/>
          </a:xfrm>
        </p:spPr>
        <p:txBody>
          <a:bodyPr>
            <a:normAutofit/>
          </a:bodyPr>
          <a:lstStyle/>
          <a:p>
            <a:pPr marL="0" indent="0" algn="just">
              <a:buNone/>
            </a:pPr>
            <a:r>
              <a:rPr lang="tr-TR" dirty="0"/>
              <a:t> </a:t>
            </a:r>
            <a:r>
              <a:rPr lang="tr-TR" dirty="0" smtClean="0"/>
              <a:t>Toplumsal </a:t>
            </a:r>
            <a:r>
              <a:rPr lang="tr-TR" dirty="0"/>
              <a:t>cinsiyet eşitsizliği </a:t>
            </a:r>
            <a:r>
              <a:rPr lang="tr-TR" dirty="0" smtClean="0"/>
              <a:t> Türkiye’de </a:t>
            </a:r>
            <a:r>
              <a:rPr lang="tr-TR" dirty="0"/>
              <a:t>aşılması gereken canlı, </a:t>
            </a:r>
            <a:r>
              <a:rPr lang="tr-TR" dirty="0" smtClean="0"/>
              <a:t>araştırmalarla görünürlüğü </a:t>
            </a:r>
            <a:r>
              <a:rPr lang="tr-TR" dirty="0"/>
              <a:t>her geçen gün artan temel sorunlardan biri. Cinsiyet eşitsizliğinin en gözle</a:t>
            </a:r>
          </a:p>
          <a:p>
            <a:pPr marL="0" indent="0" algn="just">
              <a:buNone/>
            </a:pPr>
            <a:r>
              <a:rPr lang="tr-TR" dirty="0"/>
              <a:t>görünür yönü olan kadına yönelik şiddet ise bu sorunun belki de vicdanları en fazla</a:t>
            </a:r>
          </a:p>
          <a:p>
            <a:pPr marL="0" indent="0" algn="just">
              <a:buNone/>
            </a:pPr>
            <a:r>
              <a:rPr lang="tr-TR" dirty="0"/>
              <a:t>rahatsız eden boyutu</a:t>
            </a:r>
            <a:r>
              <a:rPr lang="tr-TR" dirty="0" smtClean="0"/>
              <a:t>.</a:t>
            </a:r>
          </a:p>
          <a:p>
            <a:pPr marL="0" indent="0" algn="just">
              <a:buNone/>
            </a:pPr>
            <a:r>
              <a:rPr lang="tr-TR" dirty="0"/>
              <a:t>‘Türkiye’de Kadına Yönelik Aile İçi Şiddet’ </a:t>
            </a:r>
            <a:r>
              <a:rPr lang="tr-TR" dirty="0" smtClean="0"/>
              <a:t>araştırmasına göre</a:t>
            </a:r>
            <a:r>
              <a:rPr lang="tr-TR" dirty="0"/>
              <a:t>, ülke genelindeki kadınların %39’u fiziksel şiddet, %15’i de cinsel şiddet </a:t>
            </a:r>
            <a:r>
              <a:rPr lang="tr-TR" dirty="0" err="1" smtClean="0"/>
              <a:t>yaşarken,kadınların</a:t>
            </a:r>
            <a:r>
              <a:rPr lang="tr-TR" dirty="0" smtClean="0"/>
              <a:t> </a:t>
            </a:r>
            <a:r>
              <a:rPr lang="tr-TR" dirty="0"/>
              <a:t>% 42’si iki şiddetten en az birini yaşadığını ifade ediyor.</a:t>
            </a:r>
          </a:p>
        </p:txBody>
      </p:sp>
    </p:spTree>
    <p:extLst>
      <p:ext uri="{BB962C8B-B14F-4D97-AF65-F5344CB8AC3E}">
        <p14:creationId xmlns:p14="http://schemas.microsoft.com/office/powerpoint/2010/main" val="2605965296"/>
      </p:ext>
    </p:extLst>
  </p:cSld>
  <p:clrMapOvr>
    <a:masterClrMapping/>
  </p:clrMapOvr>
  <p:transition spd="med">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7671785" y="622067"/>
            <a:ext cx="1499746" cy="1438781"/>
          </a:xfrm>
          <a:prstGeom prst="rect">
            <a:avLst/>
          </a:prstGeom>
        </p:spPr>
      </p:pic>
      <p:sp>
        <p:nvSpPr>
          <p:cNvPr id="3" name="Unvan 2"/>
          <p:cNvSpPr>
            <a:spLocks noGrp="1"/>
          </p:cNvSpPr>
          <p:nvPr>
            <p:ph type="title"/>
          </p:nvPr>
        </p:nvSpPr>
        <p:spPr/>
        <p:txBody>
          <a:bodyPr/>
          <a:lstStyle/>
          <a:p>
            <a:r>
              <a:rPr lang="tr-TR" dirty="0" smtClean="0"/>
              <a:t>TOPLUMSAL CİNSİYET EŞİTLİĞİ VE KADINA YÖNELİK ŞİDDET</a:t>
            </a:r>
            <a:endParaRPr lang="tr-TR" dirty="0"/>
          </a:p>
        </p:txBody>
      </p:sp>
      <p:sp>
        <p:nvSpPr>
          <p:cNvPr id="5" name="İçerik Yer Tutucusu 4"/>
          <p:cNvSpPr>
            <a:spLocks noGrp="1"/>
          </p:cNvSpPr>
          <p:nvPr>
            <p:ph idx="1"/>
          </p:nvPr>
        </p:nvSpPr>
        <p:spPr>
          <a:xfrm>
            <a:off x="1" y="2204864"/>
            <a:ext cx="6300191" cy="4653136"/>
          </a:xfrm>
        </p:spPr>
        <p:txBody>
          <a:bodyPr>
            <a:normAutofit/>
          </a:bodyPr>
          <a:lstStyle/>
          <a:p>
            <a:r>
              <a:rPr lang="tr-TR" dirty="0"/>
              <a:t>Toplumsal cinsiyete dayalı şiddet </a:t>
            </a:r>
            <a:r>
              <a:rPr lang="tr-TR" dirty="0" smtClean="0"/>
              <a:t>son yıllarda oldukça sık yaşanmaktadır. Dünyadaki </a:t>
            </a:r>
            <a:r>
              <a:rPr lang="tr-TR" dirty="0"/>
              <a:t>her topluluk, toplum, ülke veya bölgede rastlanır. </a:t>
            </a:r>
            <a:endParaRPr lang="tr-TR" dirty="0" smtClean="0"/>
          </a:p>
          <a:p>
            <a:endParaRPr lang="tr-TR" dirty="0" smtClean="0"/>
          </a:p>
          <a:p>
            <a:r>
              <a:rPr lang="tr-TR" dirty="0" smtClean="0"/>
              <a:t>Maruz </a:t>
            </a:r>
            <a:r>
              <a:rPr lang="tr-TR" dirty="0"/>
              <a:t>kalınan şiddet </a:t>
            </a:r>
            <a:r>
              <a:rPr lang="tr-TR" dirty="0" smtClean="0"/>
              <a:t>kadınların </a:t>
            </a:r>
            <a:r>
              <a:rPr lang="tr-TR" dirty="0"/>
              <a:t>10.sıradaki ölüm nedenidir</a:t>
            </a:r>
            <a:r>
              <a:rPr lang="tr-TR" dirty="0" smtClean="0"/>
              <a:t>.</a:t>
            </a:r>
          </a:p>
          <a:p>
            <a:pPr marL="0" indent="0">
              <a:buNone/>
            </a:pPr>
            <a:endParaRPr lang="tr-TR" dirty="0"/>
          </a:p>
          <a:p>
            <a:r>
              <a:rPr lang="tr-TR" dirty="0"/>
              <a:t>Tüm dünyadaki kadın ölümlerinin %7’si şiddet ile ilişkilidir.</a:t>
            </a:r>
          </a:p>
          <a:p>
            <a:endParaRPr lang="tr-TR" dirty="0"/>
          </a:p>
        </p:txBody>
      </p:sp>
      <p:pic>
        <p:nvPicPr>
          <p:cNvPr id="6" name="Resim 5"/>
          <p:cNvPicPr>
            <a:picLocks noChangeAspect="1"/>
          </p:cNvPicPr>
          <p:nvPr/>
        </p:nvPicPr>
        <p:blipFill>
          <a:blip r:embed="rId3"/>
          <a:stretch>
            <a:fillRect/>
          </a:stretch>
        </p:blipFill>
        <p:spPr>
          <a:xfrm>
            <a:off x="6640730" y="2399467"/>
            <a:ext cx="2375690" cy="4126831"/>
          </a:xfrm>
          <a:prstGeom prst="rect">
            <a:avLst/>
          </a:prstGeom>
        </p:spPr>
      </p:pic>
    </p:spTree>
  </p:cSld>
  <p:clrMapOvr>
    <a:masterClrMapping/>
  </p:clrMapOvr>
  <p:transition spd="med">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79512" y="612845"/>
            <a:ext cx="8784976" cy="5632311"/>
          </a:xfrm>
          <a:prstGeom prst="rect">
            <a:avLst/>
          </a:prstGeom>
          <a:ln w="76200">
            <a:solidFill>
              <a:schemeClr val="bg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white"/>
                </a:solidFill>
                <a:effectLst/>
                <a:uLnTx/>
                <a:uFillTx/>
                <a:latin typeface="Trebuchet MS" panose="020B0603020202020204"/>
                <a:ea typeface="+mn-ea"/>
                <a:cs typeface="+mn-cs"/>
              </a:rPr>
              <a:t>	Kadına </a:t>
            </a:r>
            <a:r>
              <a:rPr kumimoji="0" lang="tr-TR" sz="2400" b="0" i="0" u="none" strike="noStrike" kern="1200" cap="none" spc="0" normalizeH="0" baseline="0" noProof="0" dirty="0">
                <a:ln>
                  <a:noFill/>
                </a:ln>
                <a:solidFill>
                  <a:prstClr val="white"/>
                </a:solidFill>
                <a:effectLst/>
                <a:uLnTx/>
                <a:uFillTx/>
                <a:latin typeface="Trebuchet MS" panose="020B0603020202020204"/>
                <a:ea typeface="+mn-ea"/>
                <a:cs typeface="+mn-cs"/>
              </a:rPr>
              <a:t>karşı şiddet bir insan hakları ihlalidir ve bir suçtur. Bu konuda bir </a:t>
            </a:r>
            <a:r>
              <a:rPr kumimoji="0" lang="tr-TR" sz="2400" b="0" i="0" u="none" strike="noStrike" kern="1200" cap="none" spc="0" normalizeH="0" baseline="0" noProof="0" dirty="0" smtClean="0">
                <a:ln>
                  <a:noFill/>
                </a:ln>
                <a:solidFill>
                  <a:prstClr val="white"/>
                </a:solidFill>
                <a:effectLst/>
                <a:uLnTx/>
                <a:uFillTx/>
                <a:latin typeface="Trebuchet MS" panose="020B0603020202020204"/>
                <a:ea typeface="+mn-ea"/>
                <a:cs typeface="+mn-cs"/>
              </a:rPr>
              <a:t>şey yapmamak </a:t>
            </a:r>
            <a:r>
              <a:rPr kumimoji="0" lang="tr-TR" sz="2400" b="0" i="0" u="none" strike="noStrike" kern="1200" cap="none" spc="0" normalizeH="0" baseline="0" noProof="0" dirty="0">
                <a:ln>
                  <a:noFill/>
                </a:ln>
                <a:solidFill>
                  <a:prstClr val="white"/>
                </a:solidFill>
                <a:effectLst/>
                <a:uLnTx/>
                <a:uFillTx/>
                <a:latin typeface="Trebuchet MS" panose="020B0603020202020204"/>
                <a:ea typeface="+mn-ea"/>
                <a:cs typeface="+mn-cs"/>
              </a:rPr>
              <a:t>da hem bir suç hem de şiddetin temel nedenlerinden bir olan kadın </a:t>
            </a:r>
            <a:r>
              <a:rPr kumimoji="0" lang="tr-TR" sz="2400" b="0" i="0" u="none" strike="noStrike" kern="1200" cap="none" spc="0" normalizeH="0" baseline="0" noProof="0" dirty="0" smtClean="0">
                <a:ln>
                  <a:noFill/>
                </a:ln>
                <a:solidFill>
                  <a:prstClr val="white"/>
                </a:solidFill>
                <a:effectLst/>
                <a:uLnTx/>
                <a:uFillTx/>
                <a:latin typeface="Trebuchet MS" panose="020B0603020202020204"/>
                <a:ea typeface="+mn-ea"/>
                <a:cs typeface="+mn-cs"/>
              </a:rPr>
              <a:t>erkek eşitsizliğini </a:t>
            </a:r>
            <a:r>
              <a:rPr kumimoji="0" lang="tr-TR" sz="2400" b="0" i="0" u="none" strike="noStrike" kern="1200" cap="none" spc="0" normalizeH="0" baseline="0" noProof="0" dirty="0">
                <a:ln>
                  <a:noFill/>
                </a:ln>
                <a:solidFill>
                  <a:prstClr val="white"/>
                </a:solidFill>
                <a:effectLst/>
                <a:uLnTx/>
                <a:uFillTx/>
                <a:latin typeface="Trebuchet MS" panose="020B0603020202020204"/>
                <a:ea typeface="+mn-ea"/>
                <a:cs typeface="+mn-cs"/>
              </a:rPr>
              <a:t>desteklenmesidir</a:t>
            </a:r>
            <a:r>
              <a:rPr kumimoji="0" lang="tr-TR" sz="2400" b="0" i="0" u="none" strike="noStrike" kern="1200" cap="none" spc="0" normalizeH="0" baseline="0" noProof="0" dirty="0" smtClean="0">
                <a:ln>
                  <a:noFill/>
                </a:ln>
                <a:solidFill>
                  <a:prstClr val="white"/>
                </a:solidFill>
                <a:effectLst/>
                <a:uLnTx/>
                <a:uFillTx/>
                <a:latin typeface="Trebuchet MS" panose="020B060302020202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2400" b="0" i="0" u="none" strike="noStrike" kern="1200" cap="none" spc="0" normalizeH="0" baseline="0" noProof="0" dirty="0" smtClean="0">
              <a:ln>
                <a:noFill/>
              </a:ln>
              <a:solidFill>
                <a:prstClr val="white"/>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tr-TR" sz="2400" b="0" i="0" u="none" strike="noStrike" kern="1200" cap="none" spc="0" normalizeH="0" baseline="0" noProof="0" dirty="0" smtClean="0">
                <a:ln>
                  <a:noFill/>
                </a:ln>
                <a:solidFill>
                  <a:prstClr val="white"/>
                </a:solidFill>
                <a:effectLst/>
                <a:uLnTx/>
                <a:uFillTx/>
                <a:latin typeface="Trebuchet MS" panose="020B0603020202020204"/>
                <a:ea typeface="+mn-ea"/>
                <a:cs typeface="+mn-cs"/>
              </a:rPr>
              <a:t> </a:t>
            </a:r>
            <a:r>
              <a:rPr kumimoji="0" lang="tr-TR" sz="2400" b="0" i="0" u="none" strike="noStrike" kern="1200" cap="none" spc="0" normalizeH="0" baseline="0" noProof="0" dirty="0">
                <a:ln>
                  <a:noFill/>
                </a:ln>
                <a:solidFill>
                  <a:prstClr val="white"/>
                </a:solidFill>
                <a:effectLst/>
                <a:uLnTx/>
                <a:uFillTx/>
                <a:latin typeface="Trebuchet MS" panose="020B0603020202020204"/>
                <a:ea typeface="+mn-ea"/>
                <a:cs typeface="+mn-cs"/>
              </a:rPr>
              <a:t>Kadınların normal ve sağlıklı yaşam hakkına sahip </a:t>
            </a:r>
            <a:r>
              <a:rPr kumimoji="0" lang="tr-TR" sz="2400" b="0" i="0" u="none" strike="noStrike" kern="1200" cap="none" spc="0" normalizeH="0" baseline="0" noProof="0" dirty="0" smtClean="0">
                <a:ln>
                  <a:noFill/>
                </a:ln>
                <a:solidFill>
                  <a:prstClr val="white"/>
                </a:solidFill>
                <a:effectLst/>
                <a:uLnTx/>
                <a:uFillTx/>
                <a:latin typeface="Trebuchet MS" panose="020B0603020202020204"/>
                <a:ea typeface="+mn-ea"/>
                <a:cs typeface="+mn-cs"/>
              </a:rPr>
              <a:t>olabilmesi için </a:t>
            </a:r>
            <a:r>
              <a:rPr kumimoji="0" lang="tr-TR" sz="2400" b="0" i="0" u="none" strike="noStrike" kern="1200" cap="none" spc="0" normalizeH="0" baseline="0" noProof="0" dirty="0">
                <a:ln>
                  <a:noFill/>
                </a:ln>
                <a:solidFill>
                  <a:prstClr val="white"/>
                </a:solidFill>
                <a:effectLst/>
                <a:uLnTx/>
                <a:uFillTx/>
                <a:latin typeface="Trebuchet MS" panose="020B0603020202020204"/>
                <a:ea typeface="+mn-ea"/>
                <a:cs typeface="+mn-cs"/>
              </a:rPr>
              <a:t>birey, toplum ve devlet olarak bu eylemi bir suç olarak görmeli, bu suça </a:t>
            </a:r>
            <a:r>
              <a:rPr kumimoji="0" lang="tr-TR" sz="2400" b="0" i="0" u="none" strike="noStrike" kern="1200" cap="none" spc="0" normalizeH="0" baseline="0" noProof="0" dirty="0" smtClean="0">
                <a:ln>
                  <a:noFill/>
                </a:ln>
                <a:solidFill>
                  <a:prstClr val="white"/>
                </a:solidFill>
                <a:effectLst/>
                <a:uLnTx/>
                <a:uFillTx/>
                <a:latin typeface="Trebuchet MS" panose="020B0603020202020204"/>
                <a:ea typeface="+mn-ea"/>
                <a:cs typeface="+mn-cs"/>
              </a:rPr>
              <a:t>teşebbüs  edenlerin cezalandırılması </a:t>
            </a:r>
            <a:r>
              <a:rPr kumimoji="0" lang="tr-TR" sz="2400" b="0" i="0" u="none" strike="noStrike" kern="1200" cap="none" spc="0" normalizeH="0" baseline="0" noProof="0" dirty="0">
                <a:ln>
                  <a:noFill/>
                </a:ln>
                <a:solidFill>
                  <a:prstClr val="white"/>
                </a:solidFill>
                <a:effectLst/>
                <a:uLnTx/>
                <a:uFillTx/>
                <a:latin typeface="Trebuchet MS" panose="020B0603020202020204"/>
                <a:ea typeface="+mn-ea"/>
                <a:cs typeface="+mn-cs"/>
              </a:rPr>
              <a:t>ve kadınların güvenlik içinde yaşamaları amacıyla her </a:t>
            </a:r>
            <a:r>
              <a:rPr kumimoji="0" lang="tr-TR" sz="2400" b="0" i="0" u="none" strike="noStrike" kern="1200" cap="none" spc="0" normalizeH="0" baseline="0" noProof="0" dirty="0" smtClean="0">
                <a:ln>
                  <a:noFill/>
                </a:ln>
                <a:solidFill>
                  <a:prstClr val="white"/>
                </a:solidFill>
                <a:effectLst/>
                <a:uLnTx/>
                <a:uFillTx/>
                <a:latin typeface="Trebuchet MS" panose="020B0603020202020204"/>
                <a:ea typeface="+mn-ea"/>
                <a:cs typeface="+mn-cs"/>
              </a:rPr>
              <a:t>türlü  desteğin </a:t>
            </a:r>
            <a:r>
              <a:rPr kumimoji="0" lang="tr-TR" sz="2400" b="0" i="0" u="none" strike="noStrike" kern="1200" cap="none" spc="0" normalizeH="0" baseline="0" noProof="0" dirty="0">
                <a:ln>
                  <a:noFill/>
                </a:ln>
                <a:solidFill>
                  <a:prstClr val="white"/>
                </a:solidFill>
                <a:effectLst/>
                <a:uLnTx/>
                <a:uFillTx/>
                <a:latin typeface="Trebuchet MS" panose="020B0603020202020204"/>
                <a:ea typeface="+mn-ea"/>
                <a:cs typeface="+mn-cs"/>
              </a:rPr>
              <a:t>verilmesi için çalışılmalıdır</a:t>
            </a:r>
            <a:r>
              <a:rPr kumimoji="0" lang="tr-TR" sz="2400" b="0" i="0" u="none" strike="noStrike" kern="1200" cap="none" spc="0" normalizeH="0" baseline="0" noProof="0" dirty="0" smtClean="0">
                <a:ln>
                  <a:noFill/>
                </a:ln>
                <a:solidFill>
                  <a:prstClr val="white"/>
                </a:solidFill>
                <a:effectLst/>
                <a:uLnTx/>
                <a:uFillTx/>
                <a:latin typeface="Trebuchet MS" panose="020B060302020202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white"/>
                </a:solidFill>
                <a:effectLst/>
                <a:uLnTx/>
                <a:uFillTx/>
                <a:latin typeface="Trebuchet MS" panose="020B060302020202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white"/>
                </a:solidFill>
                <a:effectLst/>
                <a:uLnTx/>
                <a:uFillTx/>
                <a:latin typeface="Trebuchet MS" panose="020B0603020202020204"/>
                <a:ea typeface="+mn-ea"/>
                <a:cs typeface="+mn-cs"/>
              </a:rPr>
              <a:t>	Uygulanan </a:t>
            </a:r>
            <a:r>
              <a:rPr kumimoji="0" lang="tr-TR" sz="2400" b="0" i="0" u="none" strike="noStrike" kern="1200" cap="none" spc="0" normalizeH="0" baseline="0" noProof="0" dirty="0">
                <a:ln>
                  <a:noFill/>
                </a:ln>
                <a:solidFill>
                  <a:prstClr val="white"/>
                </a:solidFill>
                <a:effectLst/>
                <a:uLnTx/>
                <a:uFillTx/>
                <a:latin typeface="Trebuchet MS" panose="020B0603020202020204"/>
                <a:ea typeface="+mn-ea"/>
                <a:cs typeface="+mn-cs"/>
              </a:rPr>
              <a:t>her türlü şiddet, toplumlarda sağlıksız</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Trebuchet MS" panose="020B0603020202020204"/>
                <a:ea typeface="+mn-ea"/>
                <a:cs typeface="+mn-cs"/>
              </a:rPr>
              <a:t>bireyler yaratmaktadır. Oysaki sağlıklı ve refah bir toplum, ancak sağlıklı bireylerin </a:t>
            </a:r>
            <a:r>
              <a:rPr kumimoji="0" lang="tr-TR" sz="2400" b="0" i="0" u="none" strike="noStrike" kern="1200" cap="none" spc="0" normalizeH="0" baseline="0" noProof="0" dirty="0" smtClean="0">
                <a:ln>
                  <a:noFill/>
                </a:ln>
                <a:solidFill>
                  <a:prstClr val="white"/>
                </a:solidFill>
                <a:effectLst/>
                <a:uLnTx/>
                <a:uFillTx/>
                <a:latin typeface="Trebuchet MS" panose="020B0603020202020204"/>
                <a:ea typeface="+mn-ea"/>
                <a:cs typeface="+mn-cs"/>
              </a:rPr>
              <a:t>meydana getirdiği </a:t>
            </a:r>
            <a:r>
              <a:rPr kumimoji="0" lang="tr-TR" sz="2400" b="0" i="0" u="none" strike="noStrike" kern="1200" cap="none" spc="0" normalizeH="0" baseline="0" noProof="0" dirty="0">
                <a:ln>
                  <a:noFill/>
                </a:ln>
                <a:solidFill>
                  <a:prstClr val="white"/>
                </a:solidFill>
                <a:effectLst/>
                <a:uLnTx/>
                <a:uFillTx/>
                <a:latin typeface="Trebuchet MS" panose="020B0603020202020204"/>
                <a:ea typeface="+mn-ea"/>
                <a:cs typeface="+mn-cs"/>
              </a:rPr>
              <a:t>bir toplumdan oluşmaktadır.</a:t>
            </a:r>
          </a:p>
        </p:txBody>
      </p:sp>
    </p:spTree>
    <p:extLst>
      <p:ext uri="{BB962C8B-B14F-4D97-AF65-F5344CB8AC3E}">
        <p14:creationId xmlns:p14="http://schemas.microsoft.com/office/powerpoint/2010/main" val="126419414"/>
      </p:ext>
    </p:extLst>
  </p:cSld>
  <p:clrMapOvr>
    <a:masterClrMapping/>
  </p:clrMapOvr>
  <p:transition spd="med">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EĞİTİMDE TOPLUMSAL CİNSİYET EŞİTLİĞİ NE ANLAMA GELİR?</a:t>
            </a:r>
            <a:endParaRPr lang="tr-TR" dirty="0"/>
          </a:p>
        </p:txBody>
      </p:sp>
      <p:sp>
        <p:nvSpPr>
          <p:cNvPr id="3" name="2 İçerik Yer Tutucusu"/>
          <p:cNvSpPr>
            <a:spLocks noGrp="1"/>
          </p:cNvSpPr>
          <p:nvPr>
            <p:ph idx="1"/>
          </p:nvPr>
        </p:nvSpPr>
        <p:spPr>
          <a:xfrm>
            <a:off x="179512" y="2060849"/>
            <a:ext cx="8856984" cy="3024336"/>
          </a:xfrm>
        </p:spPr>
        <p:txBody>
          <a:bodyPr>
            <a:normAutofit/>
          </a:bodyPr>
          <a:lstStyle/>
          <a:p>
            <a:pPr marL="0" indent="0" algn="just">
              <a:buNone/>
            </a:pPr>
            <a:r>
              <a:rPr lang="tr-TR" sz="2800" dirty="0" smtClean="0"/>
              <a:t>	</a:t>
            </a:r>
            <a:r>
              <a:rPr lang="tr-TR" dirty="0" smtClean="0"/>
              <a:t>Eğitimde toplumsal cinsiyet eşitliği,eğitimde kız ve erkek çocuklarına her türlü kalıp yargıdan uzak biçimde ,gerçek anlamda eşit haklar tanınması,eşit fırsatlar sağlanması ve eşit muamelenin güvence altına alınması anlamına gelir.Bu hedefe ,eğitime erişim ,eğitim ortamları ve süreçleri ile eğitim yönetiminin kız ve erkek çocuklarının farklı öncelikleri,ihtiyaçları ve beklentilerini dikkate alan plan ,program,politika ve uygulamalar yoluyla ulaşılabilir.</a:t>
            </a:r>
            <a:endParaRPr lang="tr-TR" dirty="0"/>
          </a:p>
        </p:txBody>
      </p:sp>
      <p:pic>
        <p:nvPicPr>
          <p:cNvPr id="5" name="Resim 4"/>
          <p:cNvPicPr>
            <a:picLocks noChangeAspect="1"/>
          </p:cNvPicPr>
          <p:nvPr/>
        </p:nvPicPr>
        <p:blipFill>
          <a:blip r:embed="rId2"/>
          <a:stretch>
            <a:fillRect/>
          </a:stretch>
        </p:blipFill>
        <p:spPr>
          <a:xfrm>
            <a:off x="2627784" y="5077010"/>
            <a:ext cx="3960440" cy="1600200"/>
          </a:xfrm>
          <a:prstGeom prst="rect">
            <a:avLst/>
          </a:prstGeom>
        </p:spPr>
      </p:pic>
      <p:pic>
        <p:nvPicPr>
          <p:cNvPr id="6" name="Resim 5"/>
          <p:cNvPicPr>
            <a:picLocks noChangeAspect="1"/>
          </p:cNvPicPr>
          <p:nvPr/>
        </p:nvPicPr>
        <p:blipFill>
          <a:blip r:embed="rId3"/>
          <a:stretch>
            <a:fillRect/>
          </a:stretch>
        </p:blipFill>
        <p:spPr>
          <a:xfrm>
            <a:off x="7644254" y="593080"/>
            <a:ext cx="1499746" cy="1438781"/>
          </a:xfrm>
          <a:prstGeom prst="rect">
            <a:avLst/>
          </a:prstGeom>
        </p:spPr>
      </p:pic>
    </p:spTree>
  </p:cSld>
  <p:clrMapOvr>
    <a:masterClrMapping/>
  </p:clrMapOvr>
  <p:transition spd="med">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NEDEN EĞİTİMDE TOPLUMSAL CİNSİYET EŞİTLİĞİ İSTİYORUZ?</a:t>
            </a:r>
            <a:endParaRPr lang="tr-TR" dirty="0"/>
          </a:p>
        </p:txBody>
      </p:sp>
      <p:sp>
        <p:nvSpPr>
          <p:cNvPr id="3" name="2 İçerik Yer Tutucusu"/>
          <p:cNvSpPr>
            <a:spLocks noGrp="1"/>
          </p:cNvSpPr>
          <p:nvPr>
            <p:ph idx="1"/>
          </p:nvPr>
        </p:nvSpPr>
        <p:spPr>
          <a:xfrm>
            <a:off x="0" y="2060848"/>
            <a:ext cx="9143999" cy="2808312"/>
          </a:xfrm>
        </p:spPr>
        <p:txBody>
          <a:bodyPr>
            <a:normAutofit/>
          </a:bodyPr>
          <a:lstStyle/>
          <a:p>
            <a:pPr marL="0" indent="0" algn="just">
              <a:buNone/>
            </a:pPr>
            <a:r>
              <a:rPr lang="tr-TR" sz="2800" dirty="0" smtClean="0"/>
              <a:t>	Toplum tarafından kız ve erkek çocuklar için uygun görülen ve onlardan beklenen davranışların farklılaşması erken yaşlarda başlar.Bu nedenle çocukların gelişiminin olumsuz etkilenmemesi ve sınırlandırılmaması için okullarda erken dönemlerden itibaren eşitliği destekleyecek eğitim ortamları sağlanabilmesi önemlidir.</a:t>
            </a:r>
            <a:endParaRPr lang="tr-TR" sz="2800" dirty="0"/>
          </a:p>
        </p:txBody>
      </p:sp>
      <p:pic>
        <p:nvPicPr>
          <p:cNvPr id="4" name="Resim 3"/>
          <p:cNvPicPr>
            <a:picLocks noChangeAspect="1"/>
          </p:cNvPicPr>
          <p:nvPr/>
        </p:nvPicPr>
        <p:blipFill>
          <a:blip r:embed="rId2"/>
          <a:stretch>
            <a:fillRect/>
          </a:stretch>
        </p:blipFill>
        <p:spPr>
          <a:xfrm>
            <a:off x="2303747" y="4833276"/>
            <a:ext cx="4536504"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Resim 4"/>
          <p:cNvPicPr>
            <a:picLocks noChangeAspect="1"/>
          </p:cNvPicPr>
          <p:nvPr/>
        </p:nvPicPr>
        <p:blipFill>
          <a:blip r:embed="rId3"/>
          <a:stretch>
            <a:fillRect/>
          </a:stretch>
        </p:blipFill>
        <p:spPr>
          <a:xfrm>
            <a:off x="7644253" y="574306"/>
            <a:ext cx="1499746" cy="1438781"/>
          </a:xfrm>
          <a:prstGeom prst="rect">
            <a:avLst/>
          </a:prstGeom>
        </p:spPr>
      </p:pic>
    </p:spTree>
  </p:cSld>
  <p:clrMapOvr>
    <a:masterClrMapping/>
  </p:clrMapOvr>
  <p:transition spd="med">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2050" name="Picture 2" descr="C:\Users\User\Desktop\aa.pn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transition spd="med">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908721"/>
            <a:ext cx="5760639" cy="4693692"/>
          </a:xfrm>
          <a:prstGeom prst="rect">
            <a:avLst/>
          </a:prstGeom>
        </p:spPr>
      </p:pic>
    </p:spTree>
  </p:cSld>
  <p:clrMapOvr>
    <a:masterClrMapping/>
  </p:clrMapOvr>
  <p:transition spd="med">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548680"/>
            <a:ext cx="7596336" cy="1584176"/>
          </a:xfrm>
        </p:spPr>
        <p:txBody>
          <a:bodyPr>
            <a:normAutofit/>
          </a:bodyPr>
          <a:lstStyle/>
          <a:p>
            <a:r>
              <a:rPr lang="tr-TR" dirty="0" smtClean="0"/>
              <a:t>ÖĞRETMENLERİN TOPLUMSAL </a:t>
            </a:r>
            <a:br>
              <a:rPr lang="tr-TR" dirty="0" smtClean="0"/>
            </a:br>
            <a:r>
              <a:rPr lang="tr-TR" dirty="0" smtClean="0"/>
              <a:t>CİNSİYET EŞİTLİĞİ FARKINDALIĞI YARATMADAKİ ROLÜ</a:t>
            </a:r>
            <a:endParaRPr lang="tr-TR" dirty="0"/>
          </a:p>
        </p:txBody>
      </p:sp>
      <p:sp>
        <p:nvSpPr>
          <p:cNvPr id="3" name="2 İçerik Yer Tutucusu"/>
          <p:cNvSpPr>
            <a:spLocks noGrp="1"/>
          </p:cNvSpPr>
          <p:nvPr>
            <p:ph idx="1"/>
          </p:nvPr>
        </p:nvSpPr>
        <p:spPr>
          <a:xfrm>
            <a:off x="0" y="2132856"/>
            <a:ext cx="6228184" cy="4725144"/>
          </a:xfrm>
        </p:spPr>
        <p:txBody>
          <a:bodyPr>
            <a:normAutofit lnSpcReduction="10000"/>
          </a:bodyPr>
          <a:lstStyle/>
          <a:p>
            <a:pPr marL="0" indent="0" algn="just">
              <a:buNone/>
            </a:pPr>
            <a:r>
              <a:rPr lang="tr-TR" sz="2800" dirty="0" smtClean="0"/>
              <a:t>	Toplumsal cinsiyet eşitliği farkındalığı oluşturulmasında ve farkındalığın geliştirilmesinde öğretmenler önemli bir role sahiptir.</a:t>
            </a:r>
          </a:p>
          <a:p>
            <a:pPr marL="0" indent="0" algn="just">
              <a:buNone/>
            </a:pPr>
            <a:r>
              <a:rPr lang="tr-TR" sz="2800" dirty="0"/>
              <a:t>	</a:t>
            </a:r>
            <a:r>
              <a:rPr lang="tr-TR" sz="2800" dirty="0" smtClean="0"/>
              <a:t>Eğitim ve öğretim sürecinin önemli aktörlerinden biri olan öğretmen ,gerek bilgi akış sürecinde ,gerekse eğitim aşamalarında </a:t>
            </a:r>
            <a:r>
              <a:rPr lang="tr-TR" sz="2800" dirty="0" smtClean="0">
                <a:solidFill>
                  <a:schemeClr val="bg1"/>
                </a:solidFill>
              </a:rPr>
              <a:t>toplumsal cinsiyet eşitliği </a:t>
            </a:r>
            <a:r>
              <a:rPr lang="tr-TR" sz="2800" dirty="0" smtClean="0"/>
              <a:t>algısını ve davranış biçimini öğreten aktaran ve pekiştiren yaklaşımlarıyla sürece katkı sağlar.</a:t>
            </a:r>
            <a:endParaRPr lang="tr-TR" sz="2800" dirty="0"/>
          </a:p>
        </p:txBody>
      </p:sp>
      <p:pic>
        <p:nvPicPr>
          <p:cNvPr id="4" name="Resim 3"/>
          <p:cNvPicPr>
            <a:picLocks noChangeAspect="1"/>
          </p:cNvPicPr>
          <p:nvPr/>
        </p:nvPicPr>
        <p:blipFill>
          <a:blip r:embed="rId2"/>
          <a:stretch>
            <a:fillRect/>
          </a:stretch>
        </p:blipFill>
        <p:spPr>
          <a:xfrm>
            <a:off x="6416871" y="2132856"/>
            <a:ext cx="2692524" cy="3888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Resim 4"/>
          <p:cNvPicPr>
            <a:picLocks noChangeAspect="1"/>
          </p:cNvPicPr>
          <p:nvPr/>
        </p:nvPicPr>
        <p:blipFill>
          <a:blip r:embed="rId3"/>
          <a:stretch>
            <a:fillRect/>
          </a:stretch>
        </p:blipFill>
        <p:spPr>
          <a:xfrm>
            <a:off x="7644254" y="583316"/>
            <a:ext cx="1499746" cy="1438781"/>
          </a:xfrm>
          <a:prstGeom prst="rect">
            <a:avLst/>
          </a:prstGeom>
        </p:spPr>
      </p:pic>
    </p:spTree>
  </p:cSld>
  <p:clrMapOvr>
    <a:masterClrMapping/>
  </p:clrMapOvr>
  <p:transition spd="med">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14384" y="2336874"/>
            <a:ext cx="5306087" cy="4260478"/>
          </a:xfrm>
        </p:spPr>
        <p:txBody>
          <a:bodyPr>
            <a:normAutofit/>
          </a:bodyPr>
          <a:lstStyle/>
          <a:p>
            <a:pPr marL="0" indent="0" algn="just">
              <a:buNone/>
            </a:pPr>
            <a:r>
              <a:rPr lang="tr-TR" dirty="0" smtClean="0"/>
              <a:t>	Okullarda öğretmenler ve yöneticiler  çocukların yaşamında çok önemli bir yere sahipler.Doğru rol modellerle toplumsal cinsiyet eşitliğine duyarlı birey yetiştirmekle daha sağlıklı adımlar atılmaktadır .</a:t>
            </a:r>
          </a:p>
          <a:p>
            <a:pPr marL="0" indent="0" algn="just">
              <a:buNone/>
            </a:pPr>
            <a:r>
              <a:rPr lang="tr-TR" dirty="0"/>
              <a:t>	</a:t>
            </a:r>
            <a:r>
              <a:rPr lang="tr-TR" dirty="0" smtClean="0"/>
              <a:t>Bu süreçte olumlu ve doğru  bir yol kat etmek istiyorsak öğretmenler ve yöneticiler eşi bulunmaz bir ışık görevi görmektedir.</a:t>
            </a:r>
            <a:endParaRPr lang="tr-TR" dirty="0"/>
          </a:p>
        </p:txBody>
      </p:sp>
      <p:pic>
        <p:nvPicPr>
          <p:cNvPr id="5" name="Resim 4"/>
          <p:cNvPicPr>
            <a:picLocks noChangeAspect="1"/>
          </p:cNvPicPr>
          <p:nvPr/>
        </p:nvPicPr>
        <p:blipFill>
          <a:blip r:embed="rId2"/>
          <a:stretch>
            <a:fillRect/>
          </a:stretch>
        </p:blipFill>
        <p:spPr>
          <a:xfrm>
            <a:off x="179512" y="2480889"/>
            <a:ext cx="3168352" cy="3972447"/>
          </a:xfrm>
          <a:prstGeom prst="rect">
            <a:avLst/>
          </a:prstGeom>
          <a:effectLst>
            <a:softEdge rad="317500"/>
          </a:effectLst>
        </p:spPr>
      </p:pic>
      <p:pic>
        <p:nvPicPr>
          <p:cNvPr id="6" name="Resim 5"/>
          <p:cNvPicPr>
            <a:picLocks noChangeAspect="1"/>
          </p:cNvPicPr>
          <p:nvPr/>
        </p:nvPicPr>
        <p:blipFill>
          <a:blip r:embed="rId3"/>
          <a:stretch>
            <a:fillRect/>
          </a:stretch>
        </p:blipFill>
        <p:spPr>
          <a:xfrm>
            <a:off x="7644254" y="548680"/>
            <a:ext cx="1499746" cy="1438781"/>
          </a:xfrm>
          <a:prstGeom prst="rect">
            <a:avLst/>
          </a:prstGeom>
        </p:spPr>
      </p:pic>
    </p:spTree>
  </p:cSld>
  <p:clrMapOvr>
    <a:masterClrMapping/>
  </p:clrMapOvr>
  <p:transition spd="med">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indir.jpg"/>
          <p:cNvPicPr>
            <a:picLocks noGrp="1" noChangeAspect="1" noChangeArrowheads="1"/>
          </p:cNvPicPr>
          <p:nvPr>
            <p:ph idx="4294967295"/>
          </p:nvPr>
        </p:nvPicPr>
        <p:blipFill>
          <a:blip r:embed="rId2"/>
          <a:srcRect/>
          <a:stretch>
            <a:fillRect/>
          </a:stretch>
        </p:blipFill>
        <p:spPr bwMode="auto">
          <a:xfrm>
            <a:off x="323528" y="548680"/>
            <a:ext cx="7392863" cy="5143500"/>
          </a:xfrm>
          <a:prstGeom prst="rect">
            <a:avLst/>
          </a:prstGeom>
          <a:noFill/>
        </p:spPr>
      </p:pic>
      <p:pic>
        <p:nvPicPr>
          <p:cNvPr id="2" name="Resim 1"/>
          <p:cNvPicPr>
            <a:picLocks noChangeAspect="1"/>
          </p:cNvPicPr>
          <p:nvPr/>
        </p:nvPicPr>
        <p:blipFill>
          <a:blip r:embed="rId3"/>
          <a:stretch>
            <a:fillRect/>
          </a:stretch>
        </p:blipFill>
        <p:spPr>
          <a:xfrm>
            <a:off x="7633135" y="548680"/>
            <a:ext cx="1499746" cy="1438781"/>
          </a:xfrm>
          <a:prstGeom prst="rect">
            <a:avLst/>
          </a:prstGeom>
        </p:spPr>
      </p:pic>
    </p:spTree>
  </p:cSld>
  <p:clrMapOvr>
    <a:masterClrMapping/>
  </p:clrMapOvr>
  <p:transition spd="med">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07504" y="836712"/>
            <a:ext cx="7416824" cy="646331"/>
          </a:xfrm>
          <a:prstGeom prst="rect">
            <a:avLst/>
          </a:prstGeom>
          <a:noFill/>
        </p:spPr>
        <p:txBody>
          <a:bodyPr wrap="square" rtlCol="0">
            <a:spAutoFit/>
          </a:bodyPr>
          <a:lstStyle/>
          <a:p>
            <a:r>
              <a:rPr lang="tr-TR" sz="3600" dirty="0" smtClean="0">
                <a:latin typeface="Aharoni" panose="02010803020104030203" pitchFamily="2" charset="-79"/>
                <a:cs typeface="Aharoni" panose="02010803020104030203" pitchFamily="2" charset="-79"/>
              </a:rPr>
              <a:t>DİNLEDİĞİNİZ</a:t>
            </a:r>
            <a:r>
              <a:rPr lang="tr-TR" sz="3600" dirty="0" smtClean="0"/>
              <a:t> İÇİN TEŞEKKÜRLER…</a:t>
            </a:r>
            <a:endParaRPr lang="tr-TR" sz="3600" dirty="0"/>
          </a:p>
        </p:txBody>
      </p:sp>
      <p:pic>
        <p:nvPicPr>
          <p:cNvPr id="4" name="Resim 3"/>
          <p:cNvPicPr>
            <a:picLocks noChangeAspect="1"/>
          </p:cNvPicPr>
          <p:nvPr/>
        </p:nvPicPr>
        <p:blipFill>
          <a:blip r:embed="rId2"/>
          <a:stretch>
            <a:fillRect/>
          </a:stretch>
        </p:blipFill>
        <p:spPr>
          <a:xfrm>
            <a:off x="2699792" y="2780928"/>
            <a:ext cx="3293619" cy="3312368"/>
          </a:xfrm>
          <a:prstGeom prst="rect">
            <a:avLst/>
          </a:prstGeom>
        </p:spPr>
      </p:pic>
      <p:pic>
        <p:nvPicPr>
          <p:cNvPr id="5" name="Resim 4"/>
          <p:cNvPicPr>
            <a:picLocks noChangeAspect="1"/>
          </p:cNvPicPr>
          <p:nvPr/>
        </p:nvPicPr>
        <p:blipFill>
          <a:blip r:embed="rId3"/>
          <a:stretch>
            <a:fillRect/>
          </a:stretch>
        </p:blipFill>
        <p:spPr>
          <a:xfrm>
            <a:off x="7647090" y="620688"/>
            <a:ext cx="1495128" cy="1440160"/>
          </a:xfrm>
          <a:prstGeom prst="rect">
            <a:avLst/>
          </a:prstGeom>
        </p:spPr>
      </p:pic>
    </p:spTree>
  </p:cSld>
  <p:clrMapOvr>
    <a:masterClrMapping/>
  </p:clrMapOvr>
  <p:transition spd="med">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CİNSİYET-TOPLUMSAL CİNSİYET</a:t>
            </a:r>
            <a:endParaRPr lang="tr-TR" b="1" dirty="0"/>
          </a:p>
        </p:txBody>
      </p:sp>
      <p:sp>
        <p:nvSpPr>
          <p:cNvPr id="3" name="2 İçerik Yer Tutucusu"/>
          <p:cNvSpPr>
            <a:spLocks noGrp="1"/>
          </p:cNvSpPr>
          <p:nvPr>
            <p:ph idx="1"/>
          </p:nvPr>
        </p:nvSpPr>
        <p:spPr>
          <a:xfrm>
            <a:off x="500034" y="1643050"/>
            <a:ext cx="8229600" cy="4525963"/>
          </a:xfrm>
        </p:spPr>
        <p:txBody>
          <a:bodyPr/>
          <a:lstStyle/>
          <a:p>
            <a:endParaRPr lang="tr-TR" b="1" u="sng" dirty="0" smtClean="0">
              <a:solidFill>
                <a:srgbClr val="800080"/>
              </a:solidFill>
            </a:endParaRPr>
          </a:p>
          <a:p>
            <a:pPr marL="0" indent="0">
              <a:buNone/>
            </a:pPr>
            <a:r>
              <a:rPr lang="tr-TR" b="1" dirty="0" smtClean="0"/>
              <a:t>	Cinsiyet, bireyin kadın ya da erkek olarak </a:t>
            </a:r>
            <a:r>
              <a:rPr lang="tr-TR" b="1" u="sng" dirty="0" smtClean="0"/>
              <a:t>gösterdiği genetik, fizyolojik ve biyolojik özellikleridir. </a:t>
            </a:r>
          </a:p>
          <a:p>
            <a:pPr marL="0" indent="0">
              <a:buNone/>
            </a:pPr>
            <a:r>
              <a:rPr lang="tr-TR" b="1" i="1" dirty="0" smtClean="0">
                <a:solidFill>
                  <a:srgbClr val="FF9900"/>
                </a:solidFill>
              </a:rPr>
              <a:t>insanlar kadın ya da erkek olarak doğarlar </a:t>
            </a:r>
            <a:r>
              <a:rPr lang="tr-TR" dirty="0" smtClean="0"/>
              <a:t>fakat, kadın ya da erkekliğe doğru adım atarken </a:t>
            </a:r>
            <a:r>
              <a:rPr lang="tr-TR" sz="6000" b="1" i="1" dirty="0" smtClean="0"/>
              <a:t>CİNSİYET ROLLERİNİ </a:t>
            </a:r>
            <a:r>
              <a:rPr lang="tr-TR" b="1" i="1" dirty="0" smtClean="0"/>
              <a:t>öğrenirler. </a:t>
            </a:r>
          </a:p>
          <a:p>
            <a:endParaRPr lang="tr-TR" dirty="0"/>
          </a:p>
        </p:txBody>
      </p:sp>
      <p:pic>
        <p:nvPicPr>
          <p:cNvPr id="5" name="Resim 4"/>
          <p:cNvPicPr>
            <a:picLocks noChangeAspect="1"/>
          </p:cNvPicPr>
          <p:nvPr/>
        </p:nvPicPr>
        <p:blipFill>
          <a:blip r:embed="rId2"/>
          <a:stretch>
            <a:fillRect/>
          </a:stretch>
        </p:blipFill>
        <p:spPr>
          <a:xfrm>
            <a:off x="2166562" y="4797152"/>
            <a:ext cx="4896544" cy="1872208"/>
          </a:xfrm>
          <a:prstGeom prst="rect">
            <a:avLst/>
          </a:prstGeom>
          <a:ln>
            <a:noFill/>
          </a:ln>
          <a:effectLst>
            <a:softEdge rad="112500"/>
          </a:effectLst>
        </p:spPr>
      </p:pic>
      <p:pic>
        <p:nvPicPr>
          <p:cNvPr id="6" name="Resim 5"/>
          <p:cNvPicPr>
            <a:picLocks noChangeAspect="1"/>
          </p:cNvPicPr>
          <p:nvPr/>
        </p:nvPicPr>
        <p:blipFill>
          <a:blip r:embed="rId3"/>
          <a:stretch>
            <a:fillRect/>
          </a:stretch>
        </p:blipFill>
        <p:spPr>
          <a:xfrm>
            <a:off x="7644254" y="574306"/>
            <a:ext cx="1499746" cy="1438781"/>
          </a:xfrm>
          <a:prstGeom prst="rect">
            <a:avLst/>
          </a:prstGeom>
        </p:spPr>
      </p:pic>
    </p:spTree>
  </p:cSld>
  <p:clrMapOvr>
    <a:masterClrMapping/>
  </p:clrMapOvr>
  <p:transition spd="med">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400" b="1" dirty="0" smtClean="0"/>
              <a:t>Toplumsal cinsiyet nedir?</a:t>
            </a:r>
            <a:endParaRPr lang="tr-TR" sz="4400" dirty="0"/>
          </a:p>
        </p:txBody>
      </p:sp>
      <p:sp>
        <p:nvSpPr>
          <p:cNvPr id="3" name="2 İçerik Yer Tutucusu"/>
          <p:cNvSpPr>
            <a:spLocks noGrp="1"/>
          </p:cNvSpPr>
          <p:nvPr>
            <p:ph idx="1"/>
          </p:nvPr>
        </p:nvSpPr>
        <p:spPr>
          <a:xfrm>
            <a:off x="323528" y="2336872"/>
            <a:ext cx="8496944" cy="4260479"/>
          </a:xfrm>
        </p:spPr>
        <p:txBody>
          <a:bodyPr>
            <a:normAutofit lnSpcReduction="10000"/>
          </a:bodyPr>
          <a:lstStyle/>
          <a:p>
            <a:r>
              <a:rPr lang="tr-TR" altLang="tr-TR" sz="2400" b="1" dirty="0" smtClean="0"/>
              <a:t>Biyolojik farklılıklardan dolayı değil, </a:t>
            </a:r>
            <a:r>
              <a:rPr lang="tr-TR" altLang="tr-TR" sz="2400" b="1" dirty="0" smtClean="0">
                <a:solidFill>
                  <a:schemeClr val="bg1"/>
                </a:solidFill>
              </a:rPr>
              <a:t>kadın ve erkek </a:t>
            </a:r>
            <a:r>
              <a:rPr lang="tr-TR" altLang="tr-TR" sz="2400" b="1" dirty="0" smtClean="0"/>
              <a:t>olarak toplumun bizi nasıl gördüğü, nasıl algıladığı, nasıl düşündüğü ve nasıl davranmamızı beklediği ile ilgili bir kavramdır.</a:t>
            </a:r>
          </a:p>
          <a:p>
            <a:endParaRPr lang="tr-TR" sz="2400" dirty="0" smtClean="0"/>
          </a:p>
          <a:p>
            <a:r>
              <a:rPr lang="tr-TR" sz="3000" b="1" dirty="0" smtClean="0">
                <a:solidFill>
                  <a:schemeClr val="bg1"/>
                </a:solidFill>
              </a:rPr>
              <a:t>Toplumsal cinsiyet; biyolojik bedenlerimize kültürel giysiler giydirmektir.</a:t>
            </a:r>
          </a:p>
          <a:p>
            <a:endParaRPr lang="tr-TR" sz="2400" b="1" dirty="0" smtClean="0">
              <a:solidFill>
                <a:srgbClr val="18901E"/>
              </a:solidFill>
            </a:endParaRPr>
          </a:p>
          <a:p>
            <a:r>
              <a:rPr lang="tr-TR" sz="2400" dirty="0" smtClean="0"/>
              <a:t> </a:t>
            </a:r>
            <a:r>
              <a:rPr lang="tr-TR" sz="2400" b="1" dirty="0" smtClean="0"/>
              <a:t>Biyolojik cinsiyetin aksine </a:t>
            </a:r>
            <a:r>
              <a:rPr lang="tr-TR" sz="3900" b="1" dirty="0" smtClean="0"/>
              <a:t>toplumsal cinsiyet</a:t>
            </a:r>
            <a:r>
              <a:rPr lang="tr-TR" sz="2400" b="1" dirty="0" smtClean="0">
                <a:solidFill>
                  <a:srgbClr val="FF0000"/>
                </a:solidFill>
              </a:rPr>
              <a:t>, </a:t>
            </a:r>
            <a:r>
              <a:rPr lang="tr-TR" sz="2600" b="1" dirty="0" smtClean="0">
                <a:solidFill>
                  <a:schemeClr val="bg1"/>
                </a:solidFill>
              </a:rPr>
              <a:t>sosyal yapılandırma </a:t>
            </a:r>
            <a:r>
              <a:rPr lang="tr-TR" sz="2600" b="1" dirty="0" smtClean="0"/>
              <a:t>sonucu oluşur</a:t>
            </a:r>
            <a:r>
              <a:rPr lang="tr-TR" sz="2600" b="1" dirty="0" smtClean="0">
                <a:solidFill>
                  <a:schemeClr val="bg1"/>
                </a:solidFill>
              </a:rPr>
              <a:t>. </a:t>
            </a:r>
          </a:p>
          <a:p>
            <a:endParaRPr lang="tr-TR" sz="2400" dirty="0"/>
          </a:p>
        </p:txBody>
      </p:sp>
      <p:pic>
        <p:nvPicPr>
          <p:cNvPr id="4" name="Resim 3"/>
          <p:cNvPicPr>
            <a:picLocks noChangeAspect="1"/>
          </p:cNvPicPr>
          <p:nvPr/>
        </p:nvPicPr>
        <p:blipFill>
          <a:blip r:embed="rId2"/>
          <a:stretch>
            <a:fillRect/>
          </a:stretch>
        </p:blipFill>
        <p:spPr>
          <a:xfrm>
            <a:off x="7644254" y="574306"/>
            <a:ext cx="1499746" cy="1438781"/>
          </a:xfrm>
          <a:prstGeom prst="rect">
            <a:avLst/>
          </a:prstGeom>
        </p:spPr>
      </p:pic>
    </p:spTree>
  </p:cSld>
  <p:clrMapOvr>
    <a:masterClrMapping/>
  </p:clrMapOvr>
  <p:transition spd="med">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KARŞILAŞTIRIRSAK…</a:t>
            </a:r>
            <a:endParaRPr lang="tr-TR" b="1" dirty="0"/>
          </a:p>
        </p:txBody>
      </p:sp>
      <p:pic>
        <p:nvPicPr>
          <p:cNvPr id="4" name="Picture 2" descr="toplumsal cinsiyet nedir ile ilgili görsel sonucu"/>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bwMode="auto">
          <a:xfrm>
            <a:off x="971600" y="2492896"/>
            <a:ext cx="7286648" cy="3942569"/>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p:cNvPicPr>
            <a:picLocks noChangeAspect="1"/>
          </p:cNvPicPr>
          <p:nvPr/>
        </p:nvPicPr>
        <p:blipFill>
          <a:blip r:embed="rId3"/>
          <a:stretch>
            <a:fillRect/>
          </a:stretch>
        </p:blipFill>
        <p:spPr>
          <a:xfrm>
            <a:off x="7644254" y="574306"/>
            <a:ext cx="1499746" cy="1438781"/>
          </a:xfrm>
          <a:prstGeom prst="rect">
            <a:avLst/>
          </a:prstGeom>
        </p:spPr>
      </p:pic>
    </p:spTree>
  </p:cSld>
  <p:clrMapOvr>
    <a:masterClrMapping/>
  </p:clrMapOvr>
  <p:transition spd="med">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07504" y="0"/>
            <a:ext cx="7560840" cy="2000548"/>
          </a:xfrm>
          <a:prstGeom prst="rect">
            <a:avLst/>
          </a:prstGeom>
        </p:spPr>
        <p:txBody>
          <a:bodyPr wrap="square">
            <a:spAutoFit/>
          </a:bodyPr>
          <a:lstStyle/>
          <a:p>
            <a:pPr marL="0" indent="0">
              <a:buNone/>
            </a:pPr>
            <a:r>
              <a:rPr lang="tr-TR" sz="4000" b="1" dirty="0" smtClean="0"/>
              <a:t>Toplumsal cinsiyet rolleri; </a:t>
            </a:r>
          </a:p>
          <a:p>
            <a:pPr marL="0" indent="0">
              <a:buNone/>
            </a:pPr>
            <a:r>
              <a:rPr lang="tr-TR" sz="2800" dirty="0" smtClean="0"/>
              <a:t>	Geleneksel olarak kadınlarla ve erkeklerle ilişkili olduğu kabul edilen rolleri ifade etmektedir.</a:t>
            </a:r>
            <a:endParaRPr lang="tr-TR" sz="2800" dirty="0"/>
          </a:p>
        </p:txBody>
      </p:sp>
      <p:pic>
        <p:nvPicPr>
          <p:cNvPr id="7" name="Resim 6"/>
          <p:cNvPicPr>
            <a:picLocks noChangeAspect="1"/>
          </p:cNvPicPr>
          <p:nvPr/>
        </p:nvPicPr>
        <p:blipFill>
          <a:blip r:embed="rId2"/>
          <a:stretch>
            <a:fillRect/>
          </a:stretch>
        </p:blipFill>
        <p:spPr>
          <a:xfrm>
            <a:off x="1547664" y="2780928"/>
            <a:ext cx="5976664" cy="3600400"/>
          </a:xfrm>
          <a:prstGeom prst="rect">
            <a:avLst/>
          </a:prstGeom>
          <a:ln w="228600" cap="sq" cmpd="thickThin">
            <a:solidFill>
              <a:srgbClr val="000000"/>
            </a:solidFill>
            <a:prstDash val="solid"/>
            <a:miter lim="800000"/>
          </a:ln>
          <a:effectLst>
            <a:innerShdw blurRad="76200">
              <a:srgbClr val="000000"/>
            </a:innerShdw>
          </a:effectLst>
        </p:spPr>
      </p:pic>
      <p:pic>
        <p:nvPicPr>
          <p:cNvPr id="8" name="Resim 7"/>
          <p:cNvPicPr>
            <a:picLocks noChangeAspect="1"/>
          </p:cNvPicPr>
          <p:nvPr/>
        </p:nvPicPr>
        <p:blipFill>
          <a:blip r:embed="rId3"/>
          <a:stretch>
            <a:fillRect/>
          </a:stretch>
        </p:blipFill>
        <p:spPr>
          <a:xfrm>
            <a:off x="7647059" y="561767"/>
            <a:ext cx="1499746" cy="1438781"/>
          </a:xfrm>
          <a:prstGeom prst="rect">
            <a:avLst/>
          </a:prstGeom>
        </p:spPr>
      </p:pic>
    </p:spTree>
  </p:cSld>
  <p:clrMapOvr>
    <a:masterClrMapping/>
  </p:clrMapOvr>
  <p:transition spd="med">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0" y="260648"/>
            <a:ext cx="7668344" cy="5865515"/>
          </a:xfrm>
        </p:spPr>
        <p:txBody>
          <a:bodyPr/>
          <a:lstStyle/>
          <a:p>
            <a:r>
              <a:rPr lang="tr-TR" sz="2400" dirty="0" smtClean="0"/>
              <a:t>Bireyin içinde yaşadığı </a:t>
            </a:r>
            <a:r>
              <a:rPr lang="tr-TR" sz="2800" dirty="0" smtClean="0">
                <a:solidFill>
                  <a:schemeClr val="bg1"/>
                </a:solidFill>
              </a:rPr>
              <a:t>toplumun </a:t>
            </a:r>
            <a:r>
              <a:rPr lang="tr-TR" sz="2800" b="1" dirty="0" smtClean="0">
                <a:solidFill>
                  <a:schemeClr val="bg1"/>
                </a:solidFill>
              </a:rPr>
              <a:t>kültürü; </a:t>
            </a:r>
            <a:r>
              <a:rPr lang="tr-TR" sz="2400" dirty="0" smtClean="0"/>
              <a:t>bir kadının ya da erkeğin nasıl davranacağı, nasıl düşüneceği ve nasıl hareket edeceğine ilişkin beklentileri ortaya koyar. </a:t>
            </a:r>
          </a:p>
          <a:p>
            <a:r>
              <a:rPr lang="tr-TR" sz="2400" b="1" dirty="0" smtClean="0"/>
              <a:t>İnsanlar yetiştirilirken toplumun cinsiyetlerine özgü beklediği roller çerçevesinde, kız ya da erkek çocuk olmayı öğrenerek büyürler.</a:t>
            </a:r>
            <a:r>
              <a:rPr lang="tr-TR" sz="2400" dirty="0" smtClean="0"/>
              <a:t> </a:t>
            </a:r>
          </a:p>
          <a:p>
            <a:r>
              <a:rPr lang="tr-TR" sz="2400" dirty="0" smtClean="0"/>
              <a:t>Bu yüzden </a:t>
            </a:r>
            <a:r>
              <a:rPr lang="tr-TR" sz="2400" b="1" i="1" u="sng" dirty="0" smtClean="0">
                <a:solidFill>
                  <a:schemeClr val="bg1"/>
                </a:solidFill>
              </a:rPr>
              <a:t>toplumsal cinsiyet, zaman içerisinde değişiklik gösterebildiği gibi kültürden kültüre de farklılık gösterebilmektedir.</a:t>
            </a:r>
          </a:p>
          <a:p>
            <a:pPr>
              <a:buNone/>
            </a:pPr>
            <a:endParaRPr lang="tr-TR" sz="2400" dirty="0" smtClean="0"/>
          </a:p>
          <a:p>
            <a:pPr>
              <a:buNone/>
            </a:pPr>
            <a:endParaRPr lang="tr-TR" sz="2400" dirty="0"/>
          </a:p>
        </p:txBody>
      </p:sp>
      <p:pic>
        <p:nvPicPr>
          <p:cNvPr id="2" name="Resim 1"/>
          <p:cNvPicPr>
            <a:picLocks noChangeAspect="1"/>
          </p:cNvPicPr>
          <p:nvPr/>
        </p:nvPicPr>
        <p:blipFill>
          <a:blip r:embed="rId2"/>
          <a:stretch>
            <a:fillRect/>
          </a:stretch>
        </p:blipFill>
        <p:spPr>
          <a:xfrm>
            <a:off x="611560" y="4659873"/>
            <a:ext cx="3816424" cy="2198127"/>
          </a:xfrm>
          <a:prstGeom prst="rect">
            <a:avLst/>
          </a:prstGeom>
          <a:effectLst>
            <a:softEdge rad="317500"/>
          </a:effectLst>
        </p:spPr>
      </p:pic>
      <p:pic>
        <p:nvPicPr>
          <p:cNvPr id="4" name="Resim 3"/>
          <p:cNvPicPr>
            <a:picLocks noChangeAspect="1"/>
          </p:cNvPicPr>
          <p:nvPr/>
        </p:nvPicPr>
        <p:blipFill>
          <a:blip r:embed="rId3"/>
          <a:stretch>
            <a:fillRect/>
          </a:stretch>
        </p:blipFill>
        <p:spPr>
          <a:xfrm>
            <a:off x="4788024" y="4221088"/>
            <a:ext cx="3528392" cy="2736304"/>
          </a:xfrm>
          <a:prstGeom prst="rect">
            <a:avLst/>
          </a:prstGeom>
          <a:effectLst>
            <a:softEdge rad="635000"/>
          </a:effectLst>
        </p:spPr>
      </p:pic>
      <p:pic>
        <p:nvPicPr>
          <p:cNvPr id="5" name="Resim 4"/>
          <p:cNvPicPr>
            <a:picLocks noChangeAspect="1"/>
          </p:cNvPicPr>
          <p:nvPr/>
        </p:nvPicPr>
        <p:blipFill>
          <a:blip r:embed="rId4"/>
          <a:stretch>
            <a:fillRect/>
          </a:stretch>
        </p:blipFill>
        <p:spPr>
          <a:xfrm>
            <a:off x="7676372" y="548680"/>
            <a:ext cx="1499746" cy="1438781"/>
          </a:xfrm>
          <a:prstGeom prst="rect">
            <a:avLst/>
          </a:prstGeom>
        </p:spPr>
      </p:pic>
    </p:spTree>
  </p:cSld>
  <p:clrMapOvr>
    <a:masterClrMapping/>
  </p:clrMapOvr>
  <p:transition spd="med">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753228"/>
            <a:ext cx="7428173" cy="1080938"/>
          </a:xfrm>
        </p:spPr>
        <p:txBody>
          <a:bodyPr>
            <a:normAutofit/>
          </a:bodyPr>
          <a:lstStyle/>
          <a:p>
            <a:r>
              <a:rPr lang="tr-TR" sz="4400" b="1" dirty="0" smtClean="0"/>
              <a:t>Toplumsal cinsiyet rolleri</a:t>
            </a:r>
            <a:endParaRPr lang="tr-TR" sz="4400" dirty="0"/>
          </a:p>
        </p:txBody>
      </p:sp>
      <p:sp>
        <p:nvSpPr>
          <p:cNvPr id="3" name="2 İçerik Yer Tutucusu"/>
          <p:cNvSpPr>
            <a:spLocks noGrp="1"/>
          </p:cNvSpPr>
          <p:nvPr>
            <p:ph idx="1"/>
          </p:nvPr>
        </p:nvSpPr>
        <p:spPr>
          <a:xfrm>
            <a:off x="0" y="2060848"/>
            <a:ext cx="5286380" cy="4065315"/>
          </a:xfrm>
        </p:spPr>
        <p:txBody>
          <a:bodyPr>
            <a:normAutofit fontScale="92500"/>
          </a:bodyPr>
          <a:lstStyle/>
          <a:p>
            <a:r>
              <a:rPr lang="tr-TR" sz="3600" b="1" dirty="0" smtClean="0">
                <a:solidFill>
                  <a:schemeClr val="bg1"/>
                </a:solidFill>
              </a:rPr>
              <a:t>Erkek çocuklarının </a:t>
            </a:r>
            <a:r>
              <a:rPr lang="tr-TR" sz="2800" dirty="0" smtClean="0"/>
              <a:t>genellikle güçlü, hakkını koruyan, yılmaz, girişken, cesur ve dışa açık olması istenir. </a:t>
            </a:r>
          </a:p>
          <a:p>
            <a:r>
              <a:rPr lang="tr-TR" sz="2800" dirty="0" smtClean="0"/>
              <a:t>Mücadeleci ve hatta kavga edebilmeyi bilen, sert, çevresindekileri yönetebilen, çevresine egemen olabilen, korkulardan uzak ve atak olması arzulanır. </a:t>
            </a:r>
          </a:p>
          <a:p>
            <a:endParaRPr lang="tr-TR" sz="2800" dirty="0"/>
          </a:p>
        </p:txBody>
      </p:sp>
      <p:pic>
        <p:nvPicPr>
          <p:cNvPr id="8" name="Resim 7"/>
          <p:cNvPicPr>
            <a:picLocks noChangeAspect="1"/>
          </p:cNvPicPr>
          <p:nvPr/>
        </p:nvPicPr>
        <p:blipFill>
          <a:blip r:embed="rId2"/>
          <a:stretch>
            <a:fillRect/>
          </a:stretch>
        </p:blipFill>
        <p:spPr>
          <a:xfrm>
            <a:off x="5652120" y="2564904"/>
            <a:ext cx="3069332" cy="3273227"/>
          </a:xfrm>
          <a:prstGeom prst="rect">
            <a:avLst/>
          </a:prstGeom>
        </p:spPr>
      </p:pic>
      <p:pic>
        <p:nvPicPr>
          <p:cNvPr id="9" name="Resim 8"/>
          <p:cNvPicPr>
            <a:picLocks noChangeAspect="1"/>
          </p:cNvPicPr>
          <p:nvPr/>
        </p:nvPicPr>
        <p:blipFill>
          <a:blip r:embed="rId3"/>
          <a:stretch>
            <a:fillRect/>
          </a:stretch>
        </p:blipFill>
        <p:spPr>
          <a:xfrm>
            <a:off x="7644254" y="574306"/>
            <a:ext cx="1499746" cy="1438781"/>
          </a:xfrm>
          <a:prstGeom prst="rect">
            <a:avLst/>
          </a:prstGeom>
        </p:spPr>
      </p:pic>
    </p:spTree>
  </p:cSld>
  <p:clrMapOvr>
    <a:masterClrMapping/>
  </p:clrMapOvr>
  <p:transition spd="med">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988840"/>
            <a:ext cx="6588225" cy="3947349"/>
          </a:xfrm>
        </p:spPr>
        <p:txBody>
          <a:bodyPr/>
          <a:lstStyle/>
          <a:p>
            <a:r>
              <a:rPr lang="tr-TR" dirty="0" smtClean="0"/>
              <a:t>Ona bu değerler aktarılırken, oyuncakları bu doğrultuda seçilir, yaptığı veya yapmadığı şeyler hakkında bu doğrultuda yüreklendirilir ya da cezalandırılır. </a:t>
            </a:r>
          </a:p>
          <a:p>
            <a:r>
              <a:rPr lang="tr-TR" dirty="0" smtClean="0"/>
              <a:t>İçinde yaşadığı toplum/aile erkeğin bu niteliklere sahip olarak sosyalleşmesini bekler</a:t>
            </a:r>
          </a:p>
          <a:p>
            <a:endParaRPr lang="tr-TR" dirty="0"/>
          </a:p>
        </p:txBody>
      </p:sp>
      <p:pic>
        <p:nvPicPr>
          <p:cNvPr id="2" name="Resim 1"/>
          <p:cNvPicPr>
            <a:picLocks noChangeAspect="1"/>
          </p:cNvPicPr>
          <p:nvPr/>
        </p:nvPicPr>
        <p:blipFill rotWithShape="1">
          <a:blip r:embed="rId2"/>
          <a:srcRect t="21913"/>
          <a:stretch/>
        </p:blipFill>
        <p:spPr>
          <a:xfrm>
            <a:off x="218678" y="4824586"/>
            <a:ext cx="2324100" cy="15396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Resim 3"/>
          <p:cNvPicPr>
            <a:picLocks noChangeAspect="1"/>
          </p:cNvPicPr>
          <p:nvPr/>
        </p:nvPicPr>
        <p:blipFill>
          <a:blip r:embed="rId3"/>
          <a:stretch>
            <a:fillRect/>
          </a:stretch>
        </p:blipFill>
        <p:spPr>
          <a:xfrm>
            <a:off x="6876257" y="4941168"/>
            <a:ext cx="1872208" cy="14230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Resim 4"/>
          <p:cNvPicPr>
            <a:picLocks noChangeAspect="1"/>
          </p:cNvPicPr>
          <p:nvPr/>
        </p:nvPicPr>
        <p:blipFill>
          <a:blip r:embed="rId4"/>
          <a:stretch>
            <a:fillRect/>
          </a:stretch>
        </p:blipFill>
        <p:spPr>
          <a:xfrm>
            <a:off x="3383514" y="4677636"/>
            <a:ext cx="2657475" cy="1714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Resim 5"/>
          <p:cNvPicPr>
            <a:picLocks noChangeAspect="1"/>
          </p:cNvPicPr>
          <p:nvPr/>
        </p:nvPicPr>
        <p:blipFill>
          <a:blip r:embed="rId5"/>
          <a:stretch>
            <a:fillRect/>
          </a:stretch>
        </p:blipFill>
        <p:spPr>
          <a:xfrm>
            <a:off x="6876257" y="2130894"/>
            <a:ext cx="1946532" cy="18316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Resim 6"/>
          <p:cNvPicPr>
            <a:picLocks noChangeAspect="1"/>
          </p:cNvPicPr>
          <p:nvPr/>
        </p:nvPicPr>
        <p:blipFill>
          <a:blip r:embed="rId6"/>
          <a:stretch>
            <a:fillRect/>
          </a:stretch>
        </p:blipFill>
        <p:spPr>
          <a:xfrm>
            <a:off x="7644254" y="562635"/>
            <a:ext cx="1499746" cy="1438781"/>
          </a:xfrm>
          <a:prstGeom prst="rect">
            <a:avLst/>
          </a:prstGeom>
        </p:spPr>
      </p:pic>
    </p:spTree>
  </p:cSld>
  <p:clrMapOvr>
    <a:masterClrMapping/>
  </p:clrMapOvr>
  <p:transition spd="med">
    <p:dissolve/>
  </p:transition>
</p:sld>
</file>

<file path=ppt/theme/theme1.xml><?xml version="1.0" encoding="utf-8"?>
<a:theme xmlns:a="http://schemas.openxmlformats.org/drawingml/2006/main" name="Berlin">
  <a:themeElements>
    <a:clrScheme name="Berlin">
      <a:dk1>
        <a:sysClr val="windowText" lastClr="000000"/>
      </a:dk1>
      <a:lt1>
        <a:sysClr val="window" lastClr="FFFFFF"/>
      </a:lt1>
      <a:dk2>
        <a:srgbClr val="8D4585"/>
      </a:dk2>
      <a:lt2>
        <a:srgbClr val="E7E6E6"/>
      </a:lt2>
      <a:accent1>
        <a:srgbClr val="F35AE6"/>
      </a:accent1>
      <a:accent2>
        <a:srgbClr val="FC5283"/>
      </a:accent2>
      <a:accent3>
        <a:srgbClr val="F67C64"/>
      </a:accent3>
      <a:accent4>
        <a:srgbClr val="F89F65"/>
      </a:accent4>
      <a:accent5>
        <a:srgbClr val="55C6BA"/>
      </a:accent5>
      <a:accent6>
        <a:srgbClr val="84A3FD"/>
      </a:accent6>
      <a:hlink>
        <a:srgbClr val="6ED4F6"/>
      </a:hlink>
      <a:folHlink>
        <a:srgbClr val="9FECFC"/>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7D30EEFE-7128-4DE5-8A0D-8D4EF32CB0AF}"/>
    </a:ext>
  </a:extLst>
</a:theme>
</file>

<file path=docProps/app.xml><?xml version="1.0" encoding="utf-8"?>
<Properties xmlns="http://schemas.openxmlformats.org/officeDocument/2006/extended-properties" xmlns:vt="http://schemas.openxmlformats.org/officeDocument/2006/docPropsVTypes">
  <Template>TM04033917[[fn=Berlin]]</Template>
  <TotalTime>2929</TotalTime>
  <Words>503</Words>
  <Application>Microsoft Office PowerPoint</Application>
  <PresentationFormat>Ekran Gösterisi (4:3)</PresentationFormat>
  <Paragraphs>59</Paragraphs>
  <Slides>23</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23</vt:i4>
      </vt:variant>
    </vt:vector>
  </HeadingPairs>
  <TitlesOfParts>
    <vt:vector size="28" baseType="lpstr">
      <vt:lpstr>Aharoni</vt:lpstr>
      <vt:lpstr>Albertus Extra Bold</vt:lpstr>
      <vt:lpstr>Arial</vt:lpstr>
      <vt:lpstr>Trebuchet MS</vt:lpstr>
      <vt:lpstr>Berlin</vt:lpstr>
      <vt:lpstr>TOPLUMSAL CİNSİYET EŞİTLİĞİ </vt:lpstr>
      <vt:lpstr>PowerPoint Sunusu</vt:lpstr>
      <vt:lpstr>CİNSİYET-TOPLUMSAL CİNSİYET</vt:lpstr>
      <vt:lpstr>Toplumsal cinsiyet nedir?</vt:lpstr>
      <vt:lpstr>KARŞILAŞTIRIRSAK…</vt:lpstr>
      <vt:lpstr>PowerPoint Sunusu</vt:lpstr>
      <vt:lpstr>PowerPoint Sunusu</vt:lpstr>
      <vt:lpstr>Toplumsal cinsiyet rolleri</vt:lpstr>
      <vt:lpstr>PowerPoint Sunusu</vt:lpstr>
      <vt:lpstr>PowerPoint Sunusu</vt:lpstr>
      <vt:lpstr>TOPLUMSAL CİNSİYET EŞİTLİĞİ VE KADINA YÖNELİK ŞİDDET</vt:lpstr>
      <vt:lpstr>TOPLUMSAL CİNSİYET EŞİTLİĞİ VE KADINA YÖNELİK ŞİDDET</vt:lpstr>
      <vt:lpstr>TOPLUMSAL CİNSİYET EŞİTLİĞİ VE KADINA YÖNELİK ŞİDDET</vt:lpstr>
      <vt:lpstr>TOPLUMSAL CİNSİYET EŞİTLİĞİ VE KADINA YÖNELİK ŞİDDET</vt:lpstr>
      <vt:lpstr>TOPLUMSAL CİNSİYET EŞİTLİĞİ VE KADINA YÖNELİK ŞİDDET</vt:lpstr>
      <vt:lpstr>PowerPoint Sunusu</vt:lpstr>
      <vt:lpstr>EĞİTİMDE TOPLUMSAL CİNSİYET EŞİTLİĞİ NE ANLAMA GELİR?</vt:lpstr>
      <vt:lpstr>NEDEN EĞİTİMDE TOPLUMSAL CİNSİYET EŞİTLİĞİ İSTİYORUZ?</vt:lpstr>
      <vt:lpstr>PowerPoint Sunusu</vt:lpstr>
      <vt:lpstr>ÖĞRETMENLERİN TOPLUMSAL  CİNSİYET EŞİTLİĞİ FARKINDALIĞI YARATMADAKİ ROLÜ</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User</dc:creator>
  <cp:lastModifiedBy>ronaldinho424</cp:lastModifiedBy>
  <cp:revision>197</cp:revision>
  <dcterms:modified xsi:type="dcterms:W3CDTF">2018-09-24T05:55:04Z</dcterms:modified>
</cp:coreProperties>
</file>