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7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0"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4117BF43-9B71-45FC-8807-A69D1601F6B5}" type="datetimeFigureOut">
              <a:rPr lang="tr-TR" smtClean="0"/>
              <a:t>15.1.2020</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2908893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117BF43-9B71-45FC-8807-A69D1601F6B5}" type="datetimeFigureOut">
              <a:rPr lang="tr-TR" smtClean="0"/>
              <a:t>15.1.2020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4240231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117BF43-9B71-45FC-8807-A69D1601F6B5}" type="datetimeFigureOut">
              <a:rPr lang="tr-TR" smtClean="0"/>
              <a:t>15.1.2020</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BBEFCE6-C37B-437F-ADF3-8387AEB3F466}"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85600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4117BF43-9B71-45FC-8807-A69D1601F6B5}" type="datetimeFigureOut">
              <a:rPr lang="tr-TR" smtClean="0"/>
              <a:t>15.1.2020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966543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4117BF43-9B71-45FC-8807-A69D1601F6B5}" type="datetimeFigureOut">
              <a:rPr lang="tr-TR" smtClean="0"/>
              <a:t>15.1.2020</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BEFCE6-C37B-437F-ADF3-8387AEB3F466}"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14526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4117BF43-9B71-45FC-8807-A69D1601F6B5}" type="datetimeFigureOut">
              <a:rPr lang="tr-TR" smtClean="0"/>
              <a:t>15.1.2020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1985735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117BF43-9B71-45FC-8807-A69D1601F6B5}" type="datetimeFigureOut">
              <a:rPr lang="tr-TR" smtClean="0"/>
              <a:t>15.1.2020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3392170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117BF43-9B71-45FC-8807-A69D1601F6B5}" type="datetimeFigureOut">
              <a:rPr lang="tr-TR" smtClean="0"/>
              <a:t>15.1.2020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342606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117BF43-9B71-45FC-8807-A69D1601F6B5}" type="datetimeFigureOut">
              <a:rPr lang="tr-TR" smtClean="0"/>
              <a:t>15.1.2020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219675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4117BF43-9B71-45FC-8807-A69D1601F6B5}" type="datetimeFigureOut">
              <a:rPr lang="tr-TR" smtClean="0"/>
              <a:t>15.1.2020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1921559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117BF43-9B71-45FC-8807-A69D1601F6B5}" type="datetimeFigureOut">
              <a:rPr lang="tr-TR" smtClean="0"/>
              <a:t>15.1.2020</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112437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117BF43-9B71-45FC-8807-A69D1601F6B5}" type="datetimeFigureOut">
              <a:rPr lang="tr-TR" smtClean="0"/>
              <a:t>15.1.2020</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1693253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117BF43-9B71-45FC-8807-A69D1601F6B5}" type="datetimeFigureOut">
              <a:rPr lang="tr-TR" smtClean="0"/>
              <a:t>15.1.2020</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1796284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7BF43-9B71-45FC-8807-A69D1601F6B5}" type="datetimeFigureOut">
              <a:rPr lang="tr-TR" smtClean="0"/>
              <a:t>15.1.2020</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3637946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117BF43-9B71-45FC-8807-A69D1601F6B5}" type="datetimeFigureOut">
              <a:rPr lang="tr-TR" smtClean="0"/>
              <a:t>15.1.2020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3012205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117BF43-9B71-45FC-8807-A69D1601F6B5}" type="datetimeFigureOut">
              <a:rPr lang="tr-TR" smtClean="0"/>
              <a:t>15.1.2020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BBEFCE6-C37B-437F-ADF3-8387AEB3F466}" type="slidenum">
              <a:rPr lang="tr-TR" smtClean="0"/>
              <a:t>‹#›</a:t>
            </a:fld>
            <a:endParaRPr lang="tr-TR"/>
          </a:p>
        </p:txBody>
      </p:sp>
    </p:spTree>
    <p:extLst>
      <p:ext uri="{BB962C8B-B14F-4D97-AF65-F5344CB8AC3E}">
        <p14:creationId xmlns:p14="http://schemas.microsoft.com/office/powerpoint/2010/main" val="835154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117BF43-9B71-45FC-8807-A69D1601F6B5}" type="datetimeFigureOut">
              <a:rPr lang="tr-TR" smtClean="0"/>
              <a:t>15.1.2020</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BBEFCE6-C37B-437F-ADF3-8387AEB3F466}" type="slidenum">
              <a:rPr lang="tr-TR" smtClean="0"/>
              <a:t>‹#›</a:t>
            </a:fld>
            <a:endParaRPr lang="tr-TR"/>
          </a:p>
        </p:txBody>
      </p:sp>
    </p:spTree>
    <p:extLst>
      <p:ext uri="{BB962C8B-B14F-4D97-AF65-F5344CB8AC3E}">
        <p14:creationId xmlns:p14="http://schemas.microsoft.com/office/powerpoint/2010/main" val="334553207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3643744" y="581891"/>
            <a:ext cx="7703129" cy="3505200"/>
          </a:xfrm>
          <a:prstGeom prst="rect">
            <a:avLst/>
          </a:prstGeom>
        </p:spPr>
      </p:pic>
      <p:pic>
        <p:nvPicPr>
          <p:cNvPr id="6" name="Resim 5"/>
          <p:cNvPicPr>
            <a:picLocks noChangeAspect="1"/>
          </p:cNvPicPr>
          <p:nvPr/>
        </p:nvPicPr>
        <p:blipFill>
          <a:blip r:embed="rId3"/>
          <a:stretch>
            <a:fillRect/>
          </a:stretch>
        </p:blipFill>
        <p:spPr>
          <a:xfrm>
            <a:off x="296871" y="127888"/>
            <a:ext cx="3042074" cy="2944623"/>
          </a:xfrm>
          <a:prstGeom prst="rect">
            <a:avLst/>
          </a:prstGeom>
        </p:spPr>
      </p:pic>
      <p:pic>
        <p:nvPicPr>
          <p:cNvPr id="7" name="Resim 6"/>
          <p:cNvPicPr>
            <a:picLocks noChangeAspect="1"/>
          </p:cNvPicPr>
          <p:nvPr/>
        </p:nvPicPr>
        <p:blipFill>
          <a:blip r:embed="rId4"/>
          <a:stretch>
            <a:fillRect/>
          </a:stretch>
        </p:blipFill>
        <p:spPr>
          <a:xfrm>
            <a:off x="2092035" y="4752109"/>
            <a:ext cx="8951297" cy="1978002"/>
          </a:xfrm>
          <a:prstGeom prst="rect">
            <a:avLst/>
          </a:prstGeom>
        </p:spPr>
      </p:pic>
    </p:spTree>
    <p:extLst>
      <p:ext uri="{BB962C8B-B14F-4D97-AF65-F5344CB8AC3E}">
        <p14:creationId xmlns:p14="http://schemas.microsoft.com/office/powerpoint/2010/main" val="523255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39637" y="304800"/>
            <a:ext cx="9564976" cy="1149927"/>
          </a:xfrm>
        </p:spPr>
        <p:txBody>
          <a:bodyPr>
            <a:normAutofit/>
          </a:bodyPr>
          <a:lstStyle/>
          <a:p>
            <a:r>
              <a:rPr lang="tr-TR" sz="4400" b="1" dirty="0" smtClean="0">
                <a:solidFill>
                  <a:srgbClr val="C00000"/>
                </a:solidFill>
              </a:rPr>
              <a:t>Sözlü Şiddet</a:t>
            </a:r>
            <a:endParaRPr lang="tr-TR" sz="4400" b="1" dirty="0">
              <a:solidFill>
                <a:srgbClr val="C00000"/>
              </a:solidFill>
            </a:endParaRPr>
          </a:p>
        </p:txBody>
      </p:sp>
      <p:sp>
        <p:nvSpPr>
          <p:cNvPr id="3" name="İçerik Yer Tutucusu 2"/>
          <p:cNvSpPr>
            <a:spLocks noGrp="1"/>
          </p:cNvSpPr>
          <p:nvPr>
            <p:ph idx="1"/>
          </p:nvPr>
        </p:nvSpPr>
        <p:spPr>
          <a:xfrm>
            <a:off x="1496291" y="1454727"/>
            <a:ext cx="10008321" cy="4456495"/>
          </a:xfrm>
        </p:spPr>
        <p:txBody>
          <a:bodyPr>
            <a:normAutofit/>
          </a:bodyPr>
          <a:lstStyle/>
          <a:p>
            <a:pPr marL="0" indent="0" algn="just">
              <a:buNone/>
            </a:pPr>
            <a:r>
              <a:rPr lang="tr-TR" sz="2400" b="1" dirty="0" smtClean="0"/>
              <a:t>	Bağırmak, hakaret etmek, küfür etmek, iğneleyici ya da aşağılayıcı sözler söylemek, kadının kendisini kötü hissetmesine neden olan cümleler kullanmak, sürekli eleştirmek, tehdit etmek, sürekli sorguya çekmek, aşağılayıcı isim takmak, alay etmek, görüşlerini ve çalışmalarını küçümsemek, zaaflarıyla alay etmek, suçlamak, kadının özgüvenini yitirmesine neden olmak, ruhsal açıdan zedelemek gibi eylemler </a:t>
            </a:r>
            <a:r>
              <a:rPr lang="tr-TR" sz="2400" b="1" dirty="0" smtClean="0">
                <a:solidFill>
                  <a:srgbClr val="FF0000"/>
                </a:solidFill>
              </a:rPr>
              <a:t>SÖZLÜ ŞİDDETTİR.</a:t>
            </a:r>
            <a:endParaRPr lang="tr-TR" sz="2400" b="1" dirty="0">
              <a:solidFill>
                <a:srgbClr val="FF0000"/>
              </a:solidFill>
            </a:endParaRPr>
          </a:p>
        </p:txBody>
      </p:sp>
      <p:pic>
        <p:nvPicPr>
          <p:cNvPr id="4" name="Resim 3"/>
          <p:cNvPicPr>
            <a:picLocks noChangeAspect="1"/>
          </p:cNvPicPr>
          <p:nvPr/>
        </p:nvPicPr>
        <p:blipFill>
          <a:blip r:embed="rId2"/>
          <a:stretch>
            <a:fillRect/>
          </a:stretch>
        </p:blipFill>
        <p:spPr>
          <a:xfrm>
            <a:off x="9180513" y="4539961"/>
            <a:ext cx="2324100" cy="1962150"/>
          </a:xfrm>
          <a:prstGeom prst="rect">
            <a:avLst/>
          </a:prstGeom>
        </p:spPr>
      </p:pic>
    </p:spTree>
    <p:extLst>
      <p:ext uri="{BB962C8B-B14F-4D97-AF65-F5344CB8AC3E}">
        <p14:creationId xmlns:p14="http://schemas.microsoft.com/office/powerpoint/2010/main" val="1952415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56509" y="290945"/>
            <a:ext cx="9648103" cy="1614055"/>
          </a:xfrm>
        </p:spPr>
        <p:txBody>
          <a:bodyPr>
            <a:normAutofit/>
          </a:bodyPr>
          <a:lstStyle/>
          <a:p>
            <a:r>
              <a:rPr lang="tr-TR" sz="4000" b="1" dirty="0" smtClean="0">
                <a:solidFill>
                  <a:srgbClr val="C00000"/>
                </a:solidFill>
              </a:rPr>
              <a:t>Ekonomik Şiddet</a:t>
            </a:r>
            <a:endParaRPr lang="tr-TR" sz="4000" b="1" dirty="0">
              <a:solidFill>
                <a:srgbClr val="C00000"/>
              </a:solidFill>
            </a:endParaRPr>
          </a:p>
        </p:txBody>
      </p:sp>
      <p:sp>
        <p:nvSpPr>
          <p:cNvPr id="3" name="İçerik Yer Tutucusu 2"/>
          <p:cNvSpPr>
            <a:spLocks noGrp="1"/>
          </p:cNvSpPr>
          <p:nvPr>
            <p:ph idx="1"/>
          </p:nvPr>
        </p:nvSpPr>
        <p:spPr>
          <a:xfrm>
            <a:off x="928255" y="1787237"/>
            <a:ext cx="10576357" cy="4123986"/>
          </a:xfrm>
        </p:spPr>
        <p:txBody>
          <a:bodyPr>
            <a:normAutofit/>
          </a:bodyPr>
          <a:lstStyle/>
          <a:p>
            <a:pPr marL="0" indent="0" algn="just">
              <a:buNone/>
            </a:pPr>
            <a:r>
              <a:rPr lang="tr-TR" sz="2800" b="1" dirty="0" smtClean="0"/>
              <a:t>	Para vermemek veya kısıtlı para vermek, ailenin tasarrufları, gelir ve giderleri konusunda bilgi vermemek, kadının mallarını ve diğer gelirlerini elinden almak, çalışmasına izin vermemek, istemediği işte zorla çalıştırmak, çalışıyorsa iş hayatını olumsuz etkileyecek kısıtlamalar getirmek, aileyi ilgilendiren ekonomik konularda kadının fikrini almadan tek başına karar vermek gibi eylemler </a:t>
            </a:r>
            <a:r>
              <a:rPr lang="tr-TR" sz="2800" b="1" dirty="0" smtClean="0">
                <a:solidFill>
                  <a:srgbClr val="FF0000"/>
                </a:solidFill>
              </a:rPr>
              <a:t>EKONOMİK ŞİDDETTİR.</a:t>
            </a:r>
            <a:endParaRPr lang="tr-TR" sz="2800" b="1" dirty="0">
              <a:solidFill>
                <a:srgbClr val="FF0000"/>
              </a:solidFill>
            </a:endParaRPr>
          </a:p>
        </p:txBody>
      </p:sp>
      <p:pic>
        <p:nvPicPr>
          <p:cNvPr id="4" name="Resim 3"/>
          <p:cNvPicPr>
            <a:picLocks noChangeAspect="1"/>
          </p:cNvPicPr>
          <p:nvPr/>
        </p:nvPicPr>
        <p:blipFill>
          <a:blip r:embed="rId2"/>
          <a:stretch>
            <a:fillRect/>
          </a:stretch>
        </p:blipFill>
        <p:spPr>
          <a:xfrm>
            <a:off x="8772957" y="5106360"/>
            <a:ext cx="2847975" cy="1609725"/>
          </a:xfrm>
          <a:prstGeom prst="rect">
            <a:avLst/>
          </a:prstGeom>
        </p:spPr>
      </p:pic>
    </p:spTree>
    <p:extLst>
      <p:ext uri="{BB962C8B-B14F-4D97-AF65-F5344CB8AC3E}">
        <p14:creationId xmlns:p14="http://schemas.microsoft.com/office/powerpoint/2010/main" val="2090158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73383" y="360218"/>
            <a:ext cx="9731230" cy="1544782"/>
          </a:xfrm>
        </p:spPr>
        <p:txBody>
          <a:bodyPr/>
          <a:lstStyle/>
          <a:p>
            <a:r>
              <a:rPr lang="tr-TR" b="1" dirty="0" smtClean="0"/>
              <a:t>Tek Taraflı Israrlı Takip</a:t>
            </a:r>
            <a:endParaRPr lang="tr-TR" b="1" dirty="0"/>
          </a:p>
        </p:txBody>
      </p:sp>
      <p:sp>
        <p:nvSpPr>
          <p:cNvPr id="3" name="İçerik Yer Tutucusu 2"/>
          <p:cNvSpPr>
            <a:spLocks noGrp="1"/>
          </p:cNvSpPr>
          <p:nvPr>
            <p:ph idx="1"/>
          </p:nvPr>
        </p:nvSpPr>
        <p:spPr>
          <a:xfrm>
            <a:off x="1357745" y="1454727"/>
            <a:ext cx="10390910" cy="4456495"/>
          </a:xfrm>
        </p:spPr>
        <p:txBody>
          <a:bodyPr>
            <a:noAutofit/>
          </a:bodyPr>
          <a:lstStyle/>
          <a:p>
            <a:pPr marL="0" indent="0">
              <a:buNone/>
            </a:pPr>
            <a:r>
              <a:rPr lang="tr-TR" sz="2400" b="1" dirty="0" smtClean="0"/>
              <a:t>	İstenmeyen ve sürekli telefon aramaları yapmak, kısa mesaj, mektup ve e-posta göndermek, mağdur istemediği halde sosyal medya vasıtasıyla onunla iletişim kurmaya çabalamak, takip etmek ve gözetlemek, mağdurun iş yerinde veya yaşadığı yerde beklemek, bir sebep olmaksızın sürekli karşısına çıkmak, ona isteği dışında sıkça hediye göndermek, mağdurun iletişim bilgilerini internette veya sosyal medyada yaymak, onun hakkında internette veya ağızdan asılsız dedikodular yaymak, mağdur adına mal veya hizmet siparişi vermek, </a:t>
            </a:r>
            <a:r>
              <a:rPr lang="tr-TR" sz="2400" b="1" dirty="0" err="1" smtClean="0"/>
              <a:t>manipülatif</a:t>
            </a:r>
            <a:r>
              <a:rPr lang="tr-TR" sz="2400" b="1" dirty="0" smtClean="0"/>
              <a:t> davranışlarda bulunmak (örneğin: görüşmeme durumunda intihar edeceği tehdidinde bulunmak) gibi eylemler </a:t>
            </a:r>
            <a:r>
              <a:rPr lang="tr-TR" sz="2400" b="1" dirty="0" smtClean="0">
                <a:solidFill>
                  <a:srgbClr val="FF0000"/>
                </a:solidFill>
              </a:rPr>
              <a:t>TEK TARAFLI ISRARLI TAKİPTİR.</a:t>
            </a:r>
            <a:endParaRPr lang="tr-TR" sz="2400" b="1" dirty="0">
              <a:solidFill>
                <a:srgbClr val="FF0000"/>
              </a:solidFill>
            </a:endParaRPr>
          </a:p>
        </p:txBody>
      </p:sp>
    </p:spTree>
    <p:extLst>
      <p:ext uri="{BB962C8B-B14F-4D97-AF65-F5344CB8AC3E}">
        <p14:creationId xmlns:p14="http://schemas.microsoft.com/office/powerpoint/2010/main" val="1803526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6364" y="1690256"/>
            <a:ext cx="11526981" cy="1938992"/>
          </a:xfrm>
          <a:prstGeom prst="rect">
            <a:avLst/>
          </a:prstGeom>
        </p:spPr>
        <p:txBody>
          <a:bodyPr wrap="square">
            <a:spAutoFit/>
          </a:bodyPr>
          <a:lstStyle/>
          <a:p>
            <a:pPr algn="ctr"/>
            <a:r>
              <a:rPr lang="tr-TR" sz="4000" b="1" dirty="0" smtClean="0">
                <a:solidFill>
                  <a:srgbClr val="FF0000"/>
                </a:solidFill>
              </a:rPr>
              <a:t>ŞİDDETE UĞRADIĞINIZDA YA DA UĞRAMA TEHLİKESİ ALTINDAYKEN BAŞVURABİLECEĞİNİZ</a:t>
            </a:r>
            <a:r>
              <a:rPr lang="tr-TR" sz="4000" b="1" dirty="0">
                <a:solidFill>
                  <a:srgbClr val="FF0000"/>
                </a:solidFill>
              </a:rPr>
              <a:t> </a:t>
            </a:r>
            <a:r>
              <a:rPr lang="tr-TR" sz="4000" b="1" dirty="0" smtClean="0">
                <a:solidFill>
                  <a:srgbClr val="FF0000"/>
                </a:solidFill>
              </a:rPr>
              <a:t>KURUM VE KURULUŞLAR </a:t>
            </a:r>
            <a:endParaRPr lang="tr-TR" sz="4000" b="1" dirty="0">
              <a:solidFill>
                <a:srgbClr val="FF0000"/>
              </a:solidFill>
            </a:endParaRPr>
          </a:p>
        </p:txBody>
      </p:sp>
    </p:spTree>
    <p:extLst>
      <p:ext uri="{BB962C8B-B14F-4D97-AF65-F5344CB8AC3E}">
        <p14:creationId xmlns:p14="http://schemas.microsoft.com/office/powerpoint/2010/main" val="1188457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17964" y="512618"/>
            <a:ext cx="7703128" cy="1392382"/>
          </a:xfrm>
        </p:spPr>
        <p:txBody>
          <a:bodyPr/>
          <a:lstStyle/>
          <a:p>
            <a:pPr algn="ctr"/>
            <a:r>
              <a:rPr lang="tr-TR" b="1" dirty="0" smtClean="0"/>
              <a:t>Aile </a:t>
            </a:r>
            <a:r>
              <a:rPr lang="tr-TR" b="1" dirty="0" smtClean="0"/>
              <a:t>Çalışma ve </a:t>
            </a:r>
            <a:r>
              <a:rPr lang="tr-TR" b="1" dirty="0"/>
              <a:t>S</a:t>
            </a:r>
            <a:r>
              <a:rPr lang="tr-TR" b="1" dirty="0" smtClean="0"/>
              <a:t>osyal Hizmetler </a:t>
            </a:r>
            <a:r>
              <a:rPr lang="tr-TR" b="1" dirty="0" smtClean="0"/>
              <a:t> </a:t>
            </a:r>
            <a:r>
              <a:rPr lang="tr-TR" b="1" dirty="0" smtClean="0"/>
              <a:t>İl Ve İlçe Müdürlükleri</a:t>
            </a:r>
            <a:endParaRPr lang="tr-TR" b="1" dirty="0"/>
          </a:p>
        </p:txBody>
      </p:sp>
      <p:sp>
        <p:nvSpPr>
          <p:cNvPr id="3" name="İçerik Yer Tutucusu 2"/>
          <p:cNvSpPr>
            <a:spLocks noGrp="1"/>
          </p:cNvSpPr>
          <p:nvPr>
            <p:ph idx="1"/>
          </p:nvPr>
        </p:nvSpPr>
        <p:spPr>
          <a:xfrm>
            <a:off x="595745" y="2798617"/>
            <a:ext cx="11125200" cy="3671455"/>
          </a:xfrm>
        </p:spPr>
        <p:txBody>
          <a:bodyPr>
            <a:normAutofit/>
          </a:bodyPr>
          <a:lstStyle/>
          <a:p>
            <a:pPr marL="0" indent="0" algn="ctr">
              <a:buNone/>
            </a:pPr>
            <a:r>
              <a:rPr lang="tr-TR" sz="2800" b="1" dirty="0" smtClean="0"/>
              <a:t>	</a:t>
            </a:r>
            <a:r>
              <a:rPr lang="tr-TR" sz="2800" b="1" dirty="0"/>
              <a:t> Aile Çalışma ve Sosyal Hizmetler </a:t>
            </a:r>
            <a:r>
              <a:rPr lang="tr-TR" sz="2800" b="1" dirty="0" smtClean="0"/>
              <a:t>İl </a:t>
            </a:r>
            <a:r>
              <a:rPr lang="tr-TR" sz="2800" b="1" dirty="0" smtClean="0"/>
              <a:t>Müdürlüğünde; </a:t>
            </a:r>
            <a:r>
              <a:rPr lang="tr-TR" sz="2800" b="1" dirty="0" smtClean="0"/>
              <a:t>Aile Danışma Merkezleri ve Toplum Merkezlerinde, sosyal çalışma yapan görevliler tarafından ihtiyaçlarınız doğrultusunda ücretsiz danışmanlık, rehberlik ve ilgili kurum/kuruluşlara yönlendirme yapılmaktadır.</a:t>
            </a:r>
            <a:endParaRPr lang="tr-TR" sz="2800" b="1" dirty="0"/>
          </a:p>
        </p:txBody>
      </p:sp>
      <p:pic>
        <p:nvPicPr>
          <p:cNvPr id="4" name="Resim 3"/>
          <p:cNvPicPr>
            <a:picLocks noChangeAspect="1"/>
          </p:cNvPicPr>
          <p:nvPr/>
        </p:nvPicPr>
        <p:blipFill>
          <a:blip r:embed="rId2"/>
          <a:stretch>
            <a:fillRect/>
          </a:stretch>
        </p:blipFill>
        <p:spPr>
          <a:xfrm>
            <a:off x="9716365" y="208683"/>
            <a:ext cx="2143125" cy="2143125"/>
          </a:xfrm>
          <a:prstGeom prst="ellipse">
            <a:avLst/>
          </a:prstGeom>
          <a:ln>
            <a:noFill/>
          </a:ln>
          <a:effectLst>
            <a:softEdge rad="112500"/>
          </a:effectLst>
        </p:spPr>
      </p:pic>
    </p:spTree>
    <p:extLst>
      <p:ext uri="{BB962C8B-B14F-4D97-AF65-F5344CB8AC3E}">
        <p14:creationId xmlns:p14="http://schemas.microsoft.com/office/powerpoint/2010/main" val="3426098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 </a:t>
            </a:r>
            <a:r>
              <a:rPr lang="tr-TR" b="1" dirty="0" smtClean="0"/>
              <a:t>Alo 183 Sosyal Destek Hattı</a:t>
            </a:r>
            <a:endParaRPr lang="tr-TR" b="1" dirty="0"/>
          </a:p>
        </p:txBody>
      </p:sp>
      <p:sp>
        <p:nvSpPr>
          <p:cNvPr id="3" name="İçerik Yer Tutucusu 2"/>
          <p:cNvSpPr>
            <a:spLocks noGrp="1"/>
          </p:cNvSpPr>
          <p:nvPr>
            <p:ph idx="1"/>
          </p:nvPr>
        </p:nvSpPr>
        <p:spPr>
          <a:xfrm>
            <a:off x="484909" y="2449445"/>
            <a:ext cx="11346873" cy="4020627"/>
          </a:xfrm>
        </p:spPr>
        <p:txBody>
          <a:bodyPr>
            <a:noAutofit/>
          </a:bodyPr>
          <a:lstStyle/>
          <a:p>
            <a:pPr marL="0" indent="0" algn="just">
              <a:buNone/>
            </a:pPr>
            <a:r>
              <a:rPr lang="tr-TR" sz="2800" b="1" dirty="0" smtClean="0"/>
              <a:t>	</a:t>
            </a:r>
            <a:r>
              <a:rPr lang="tr-TR" sz="2800" b="1" dirty="0"/>
              <a:t> Aile Çalışma ve Sosyal </a:t>
            </a:r>
            <a:r>
              <a:rPr lang="tr-TR" sz="2800" b="1" dirty="0" smtClean="0"/>
              <a:t>Hizmetler </a:t>
            </a:r>
            <a:r>
              <a:rPr lang="tr-TR" sz="2800" b="1" dirty="0" smtClean="0"/>
              <a:t>Bakanlığı’na </a:t>
            </a:r>
            <a:r>
              <a:rPr lang="tr-TR" sz="2800" b="1" dirty="0" smtClean="0"/>
              <a:t>bağlı olarak çalışan ALO 183 hattı, şiddete uğrayan ya da uğrama tehlikesi bulunan ve desteğe gereksinimi olan kişilere psikolojik, hukuki ve ekonomik alanda danışmanlık hizmetleri sunmakta ve yararlanabilecekleri hizmet kuruluşları konusunda bilgi vermektedir. ALO 183 ücretsiz bir danışma hattıdır. 7 gün 24 saat herhangi bir telefondan 183 numarasını çevirerek şiddeti durdurmak için gerekli destek ve korumaya nasıl ulaşacağınız konusunda bilgi alabilirsiniz. </a:t>
            </a:r>
            <a:endParaRPr lang="tr-TR" sz="2800" b="1" dirty="0"/>
          </a:p>
        </p:txBody>
      </p:sp>
      <p:pic>
        <p:nvPicPr>
          <p:cNvPr id="4" name="Resim 3"/>
          <p:cNvPicPr>
            <a:picLocks noChangeAspect="1"/>
          </p:cNvPicPr>
          <p:nvPr/>
        </p:nvPicPr>
        <p:blipFill>
          <a:blip r:embed="rId2"/>
          <a:stretch>
            <a:fillRect/>
          </a:stretch>
        </p:blipFill>
        <p:spPr>
          <a:xfrm>
            <a:off x="8839200" y="266699"/>
            <a:ext cx="3214255" cy="1825335"/>
          </a:xfrm>
          <a:prstGeom prst="rect">
            <a:avLst/>
          </a:prstGeom>
          <a:ln>
            <a:noFill/>
          </a:ln>
          <a:effectLst>
            <a:softEdge rad="112500"/>
          </a:effectLst>
        </p:spPr>
      </p:pic>
    </p:spTree>
    <p:extLst>
      <p:ext uri="{BB962C8B-B14F-4D97-AF65-F5344CB8AC3E}">
        <p14:creationId xmlns:p14="http://schemas.microsoft.com/office/powerpoint/2010/main" val="2161777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53491" y="415636"/>
            <a:ext cx="9551121" cy="817419"/>
          </a:xfrm>
        </p:spPr>
        <p:txBody>
          <a:bodyPr/>
          <a:lstStyle/>
          <a:p>
            <a:r>
              <a:rPr lang="tr-TR" b="1" dirty="0" smtClean="0"/>
              <a:t>Valilikler, Kaymakamlıklar</a:t>
            </a:r>
            <a:endParaRPr lang="tr-TR" b="1" dirty="0"/>
          </a:p>
        </p:txBody>
      </p:sp>
      <p:sp>
        <p:nvSpPr>
          <p:cNvPr id="3" name="İçerik Yer Tutucusu 2"/>
          <p:cNvSpPr>
            <a:spLocks noGrp="1"/>
          </p:cNvSpPr>
          <p:nvPr>
            <p:ph idx="1"/>
          </p:nvPr>
        </p:nvSpPr>
        <p:spPr>
          <a:xfrm>
            <a:off x="720435" y="2022764"/>
            <a:ext cx="10986655" cy="3888458"/>
          </a:xfrm>
        </p:spPr>
        <p:txBody>
          <a:bodyPr>
            <a:normAutofit/>
          </a:bodyPr>
          <a:lstStyle/>
          <a:p>
            <a:pPr marL="0" indent="0" algn="just">
              <a:buNone/>
            </a:pPr>
            <a:r>
              <a:rPr lang="tr-TR" sz="2400" b="1" dirty="0" smtClean="0"/>
              <a:t>	Şiddete maruz kalmanız durumunda yaşadığınız yerin mülki idare amirine (vali ya da kaymakama) başvurarak hakkınızda barınma yeri sağlanması, geçici maddi yardım yapılması, psikolojik, </a:t>
            </a:r>
            <a:r>
              <a:rPr lang="tr-TR" sz="2400" b="1" dirty="0" smtClean="0"/>
              <a:t>mesleki, hukuki </a:t>
            </a:r>
            <a:r>
              <a:rPr lang="tr-TR" sz="2400" b="1" dirty="0" smtClean="0"/>
              <a:t>ve sosyal bakımdan rehberlik ve danışmanlık hizmeti verilmesi, geçici koruma altına alınma ve çocuklarınız için kreş </a:t>
            </a:r>
            <a:r>
              <a:rPr lang="tr-TR" sz="2400" b="1" dirty="0" smtClean="0"/>
              <a:t>imkanının </a:t>
            </a:r>
            <a:r>
              <a:rPr lang="tr-TR" sz="2400" b="1" dirty="0" smtClean="0"/>
              <a:t>sağlanması gibi tedbir kararlarının alınmasını talep edebilirsiniz.</a:t>
            </a:r>
            <a:endParaRPr lang="tr-TR" sz="2400" b="1" dirty="0"/>
          </a:p>
        </p:txBody>
      </p:sp>
      <p:pic>
        <p:nvPicPr>
          <p:cNvPr id="4" name="Resim 3"/>
          <p:cNvPicPr>
            <a:picLocks noChangeAspect="1"/>
          </p:cNvPicPr>
          <p:nvPr/>
        </p:nvPicPr>
        <p:blipFill>
          <a:blip r:embed="rId2"/>
          <a:stretch>
            <a:fillRect/>
          </a:stretch>
        </p:blipFill>
        <p:spPr>
          <a:xfrm>
            <a:off x="3361891" y="4557806"/>
            <a:ext cx="2143125" cy="2143125"/>
          </a:xfrm>
          <a:prstGeom prst="rect">
            <a:avLst/>
          </a:prstGeom>
        </p:spPr>
      </p:pic>
      <p:pic>
        <p:nvPicPr>
          <p:cNvPr id="5" name="Resim 4"/>
          <p:cNvPicPr>
            <a:picLocks noChangeAspect="1"/>
          </p:cNvPicPr>
          <p:nvPr/>
        </p:nvPicPr>
        <p:blipFill>
          <a:blip r:embed="rId3"/>
          <a:stretch>
            <a:fillRect/>
          </a:stretch>
        </p:blipFill>
        <p:spPr>
          <a:xfrm>
            <a:off x="7074909" y="4557805"/>
            <a:ext cx="2143125" cy="2143125"/>
          </a:xfrm>
          <a:prstGeom prst="rect">
            <a:avLst/>
          </a:prstGeom>
        </p:spPr>
      </p:pic>
    </p:spTree>
    <p:extLst>
      <p:ext uri="{BB962C8B-B14F-4D97-AF65-F5344CB8AC3E}">
        <p14:creationId xmlns:p14="http://schemas.microsoft.com/office/powerpoint/2010/main" val="917360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73382" y="221674"/>
            <a:ext cx="7606145" cy="1330036"/>
          </a:xfrm>
        </p:spPr>
        <p:txBody>
          <a:bodyPr/>
          <a:lstStyle/>
          <a:p>
            <a:pPr algn="ctr"/>
            <a:r>
              <a:rPr lang="tr-TR" b="1" dirty="0" smtClean="0"/>
              <a:t>Cumhuriyet Başsavcılıkları,</a:t>
            </a:r>
            <a:br>
              <a:rPr lang="tr-TR" b="1" dirty="0" smtClean="0"/>
            </a:br>
            <a:r>
              <a:rPr lang="tr-TR" b="1" dirty="0" smtClean="0"/>
              <a:t> Aile Mahkemesi Hakimlikleri</a:t>
            </a:r>
            <a:endParaRPr lang="tr-TR" b="1" dirty="0"/>
          </a:p>
        </p:txBody>
      </p:sp>
      <p:sp>
        <p:nvSpPr>
          <p:cNvPr id="3" name="İçerik Yer Tutucusu 2"/>
          <p:cNvSpPr>
            <a:spLocks noGrp="1"/>
          </p:cNvSpPr>
          <p:nvPr>
            <p:ph idx="1"/>
          </p:nvPr>
        </p:nvSpPr>
        <p:spPr>
          <a:xfrm>
            <a:off x="900545" y="2133600"/>
            <a:ext cx="10681855" cy="2812473"/>
          </a:xfrm>
        </p:spPr>
        <p:txBody>
          <a:bodyPr>
            <a:normAutofit/>
          </a:bodyPr>
          <a:lstStyle/>
          <a:p>
            <a:pPr marL="0" indent="0">
              <a:buNone/>
            </a:pPr>
            <a:r>
              <a:rPr lang="tr-TR" sz="2400" b="1" dirty="0" smtClean="0"/>
              <a:t>	Bulunduğunuz yerin Cumhuriyet Başsavcılığına bir dilekçe ile başvurarak suç duyurusunda bulunabilirsiniz. </a:t>
            </a:r>
          </a:p>
          <a:p>
            <a:pPr marL="0" indent="0">
              <a:buNone/>
            </a:pPr>
            <a:r>
              <a:rPr lang="tr-TR" sz="2400" b="1" dirty="0" smtClean="0"/>
              <a:t>	Bulunduğunuz yerin Aile Mahkemesi </a:t>
            </a:r>
            <a:r>
              <a:rPr lang="tr-TR" sz="2400" b="1" dirty="0" smtClean="0"/>
              <a:t>Hakimliğine</a:t>
            </a:r>
            <a:r>
              <a:rPr lang="tr-TR" sz="2400" b="1" dirty="0" smtClean="0"/>
              <a:t>, Aile Mahkemesi </a:t>
            </a:r>
            <a:r>
              <a:rPr lang="tr-TR" sz="2400" b="1" dirty="0" smtClean="0"/>
              <a:t>Hakimliği </a:t>
            </a:r>
            <a:r>
              <a:rPr lang="tr-TR" sz="2400" b="1" dirty="0" smtClean="0"/>
              <a:t>yoksa Asliye Hukuk Mahkemesi </a:t>
            </a:r>
            <a:r>
              <a:rPr lang="tr-TR" sz="2400" b="1" dirty="0" smtClean="0"/>
              <a:t>Hakimliğine </a:t>
            </a:r>
            <a:r>
              <a:rPr lang="tr-TR" sz="2400" b="1" dirty="0" smtClean="0"/>
              <a:t>bir dilekçe ile başvurarak </a:t>
            </a:r>
            <a:r>
              <a:rPr lang="tr-TR" sz="2400" b="1" dirty="0" smtClean="0">
                <a:solidFill>
                  <a:srgbClr val="FF0000"/>
                </a:solidFill>
              </a:rPr>
              <a:t>6284 sayılı Ailenin Korunması ve Kadına Karşı Şiddetin Önlenmesine Dair Kanun’</a:t>
            </a:r>
            <a:r>
              <a:rPr lang="tr-TR" sz="2400" b="1" dirty="0" smtClean="0"/>
              <a:t>dan yararlanmak ve tedbir kararı alınması için talepte bulunabilirsiniz </a:t>
            </a:r>
            <a:endParaRPr lang="tr-TR" sz="2400" b="1" dirty="0"/>
          </a:p>
        </p:txBody>
      </p:sp>
      <p:pic>
        <p:nvPicPr>
          <p:cNvPr id="4" name="Resim 3"/>
          <p:cNvPicPr>
            <a:picLocks noChangeAspect="1"/>
          </p:cNvPicPr>
          <p:nvPr/>
        </p:nvPicPr>
        <p:blipFill rotWithShape="1">
          <a:blip r:embed="rId2"/>
          <a:srcRect b="9420"/>
          <a:stretch/>
        </p:blipFill>
        <p:spPr>
          <a:xfrm>
            <a:off x="9379527" y="110837"/>
            <a:ext cx="2618509" cy="1731818"/>
          </a:xfrm>
          <a:prstGeom prst="ellipse">
            <a:avLst/>
          </a:prstGeom>
          <a:ln>
            <a:noFill/>
          </a:ln>
          <a:effectLst>
            <a:softEdge rad="112500"/>
          </a:effectLst>
        </p:spPr>
      </p:pic>
    </p:spTree>
    <p:extLst>
      <p:ext uri="{BB962C8B-B14F-4D97-AF65-F5344CB8AC3E}">
        <p14:creationId xmlns:p14="http://schemas.microsoft.com/office/powerpoint/2010/main" val="2123677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8983" y="401782"/>
            <a:ext cx="7786254" cy="1503218"/>
          </a:xfrm>
        </p:spPr>
        <p:txBody>
          <a:bodyPr/>
          <a:lstStyle/>
          <a:p>
            <a:pPr algn="ctr"/>
            <a:r>
              <a:rPr lang="tr-TR" b="1" dirty="0" smtClean="0"/>
              <a:t>Polis Merkezleri, </a:t>
            </a:r>
            <a:br>
              <a:rPr lang="tr-TR" b="1" dirty="0" smtClean="0"/>
            </a:br>
            <a:r>
              <a:rPr lang="tr-TR" b="1" dirty="0" smtClean="0"/>
              <a:t>Jandarma Karakolları</a:t>
            </a:r>
            <a:endParaRPr lang="tr-TR" b="1" dirty="0"/>
          </a:p>
        </p:txBody>
      </p:sp>
      <p:sp>
        <p:nvSpPr>
          <p:cNvPr id="3" name="İçerik Yer Tutucusu 2"/>
          <p:cNvSpPr>
            <a:spLocks noGrp="1"/>
          </p:cNvSpPr>
          <p:nvPr>
            <p:ph idx="1"/>
          </p:nvPr>
        </p:nvSpPr>
        <p:spPr>
          <a:xfrm>
            <a:off x="512619" y="2133600"/>
            <a:ext cx="10991994" cy="3777622"/>
          </a:xfrm>
        </p:spPr>
        <p:txBody>
          <a:bodyPr>
            <a:normAutofit/>
          </a:bodyPr>
          <a:lstStyle/>
          <a:p>
            <a:pPr marL="0" indent="0">
              <a:buNone/>
            </a:pPr>
            <a:r>
              <a:rPr lang="tr-TR" sz="2400" b="1" dirty="0" smtClean="0"/>
              <a:t>	Evinize en yakın polis merkezine ya da jandarma karakoluna giderek veya telefonla olayla ilgili </a:t>
            </a:r>
            <a:r>
              <a:rPr lang="tr-TR" sz="2400" b="1" dirty="0" smtClean="0"/>
              <a:t>şikayette </a:t>
            </a:r>
            <a:r>
              <a:rPr lang="tr-TR" sz="2400" b="1" dirty="0" smtClean="0"/>
              <a:t>bulunabilirsiniz.</a:t>
            </a:r>
          </a:p>
          <a:p>
            <a:pPr marL="0" indent="0">
              <a:buNone/>
            </a:pPr>
            <a:r>
              <a:rPr lang="tr-TR" sz="2400" b="1" dirty="0" smtClean="0"/>
              <a:t>	Aynı zamanda 7 gün 24 saat 155 Polis İmdat veya 156 Jandarma İmdat Hattına telefon ederek yasal sürecin başlaması için başvuruda bulunabilirsiniz. </a:t>
            </a:r>
            <a:endParaRPr lang="tr-TR" sz="2400" b="1" dirty="0"/>
          </a:p>
        </p:txBody>
      </p:sp>
      <p:pic>
        <p:nvPicPr>
          <p:cNvPr id="5" name="Resim 4"/>
          <p:cNvPicPr>
            <a:picLocks noChangeAspect="1"/>
          </p:cNvPicPr>
          <p:nvPr/>
        </p:nvPicPr>
        <p:blipFill>
          <a:blip r:embed="rId2"/>
          <a:stretch>
            <a:fillRect/>
          </a:stretch>
        </p:blipFill>
        <p:spPr>
          <a:xfrm>
            <a:off x="7573674" y="4031674"/>
            <a:ext cx="2512435" cy="2326264"/>
          </a:xfrm>
          <a:prstGeom prst="rect">
            <a:avLst/>
          </a:prstGeom>
        </p:spPr>
      </p:pic>
      <p:pic>
        <p:nvPicPr>
          <p:cNvPr id="6" name="Resim 5"/>
          <p:cNvPicPr>
            <a:picLocks noChangeAspect="1"/>
          </p:cNvPicPr>
          <p:nvPr/>
        </p:nvPicPr>
        <p:blipFill>
          <a:blip r:embed="rId3"/>
          <a:stretch>
            <a:fillRect/>
          </a:stretch>
        </p:blipFill>
        <p:spPr>
          <a:xfrm>
            <a:off x="2672918" y="4214812"/>
            <a:ext cx="2143125" cy="2143125"/>
          </a:xfrm>
          <a:prstGeom prst="rect">
            <a:avLst/>
          </a:prstGeom>
        </p:spPr>
      </p:pic>
    </p:spTree>
    <p:extLst>
      <p:ext uri="{BB962C8B-B14F-4D97-AF65-F5344CB8AC3E}">
        <p14:creationId xmlns:p14="http://schemas.microsoft.com/office/powerpoint/2010/main" val="4145040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20983" y="346364"/>
            <a:ext cx="4571999" cy="942109"/>
          </a:xfrm>
        </p:spPr>
        <p:txBody>
          <a:bodyPr/>
          <a:lstStyle/>
          <a:p>
            <a:r>
              <a:rPr lang="tr-TR" b="1" dirty="0" smtClean="0"/>
              <a:t>Sağlık Kuruluşları</a:t>
            </a:r>
            <a:endParaRPr lang="tr-TR" b="1" dirty="0"/>
          </a:p>
        </p:txBody>
      </p:sp>
      <p:sp>
        <p:nvSpPr>
          <p:cNvPr id="3" name="İçerik Yer Tutucusu 2"/>
          <p:cNvSpPr>
            <a:spLocks noGrp="1"/>
          </p:cNvSpPr>
          <p:nvPr>
            <p:ph idx="1"/>
          </p:nvPr>
        </p:nvSpPr>
        <p:spPr>
          <a:xfrm>
            <a:off x="983673" y="2327564"/>
            <a:ext cx="10520939" cy="3583658"/>
          </a:xfrm>
        </p:spPr>
        <p:txBody>
          <a:bodyPr>
            <a:normAutofit/>
          </a:bodyPr>
          <a:lstStyle/>
          <a:p>
            <a:pPr marL="0" indent="0" algn="just">
              <a:buNone/>
            </a:pPr>
            <a:r>
              <a:rPr lang="tr-TR" sz="2800" b="1" dirty="0" smtClean="0"/>
              <a:t>	Şiddete uğradığınızda ya da uğrama tehlikesi altındayken bulunduğunuz yere en yakın sağlık kuruluşuna (sağlık ocağı, sağlık evi, aile hekimliği, aile sağlığı merkezi, toplum sağlığı merkezi, hastanelerin acil servisleri gibi) başvurabilirsiniz. Sağlık kuruluşlarında tedaviniz yapılır ve yaşadığınız şiddeti belgeleyen bir rapor düzenlenir.</a:t>
            </a:r>
            <a:endParaRPr lang="tr-TR" sz="2800" b="1" dirty="0"/>
          </a:p>
        </p:txBody>
      </p:sp>
      <p:pic>
        <p:nvPicPr>
          <p:cNvPr id="4" name="Resim 3"/>
          <p:cNvPicPr>
            <a:picLocks noChangeAspect="1"/>
          </p:cNvPicPr>
          <p:nvPr/>
        </p:nvPicPr>
        <p:blipFill>
          <a:blip r:embed="rId2"/>
          <a:stretch>
            <a:fillRect/>
          </a:stretch>
        </p:blipFill>
        <p:spPr>
          <a:xfrm>
            <a:off x="9218468" y="5073022"/>
            <a:ext cx="2724150" cy="167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Resim 4"/>
          <p:cNvPicPr>
            <a:picLocks noChangeAspect="1"/>
          </p:cNvPicPr>
          <p:nvPr/>
        </p:nvPicPr>
        <p:blipFill>
          <a:blip r:embed="rId3"/>
          <a:stretch>
            <a:fillRect/>
          </a:stretch>
        </p:blipFill>
        <p:spPr>
          <a:xfrm>
            <a:off x="10143331" y="165235"/>
            <a:ext cx="1799287" cy="1739765"/>
          </a:xfrm>
          <a:prstGeom prst="ellipse">
            <a:avLst/>
          </a:prstGeom>
          <a:ln>
            <a:noFill/>
          </a:ln>
          <a:effectLst>
            <a:softEdge rad="112500"/>
          </a:effectLst>
        </p:spPr>
      </p:pic>
    </p:spTree>
    <p:extLst>
      <p:ext uri="{BB962C8B-B14F-4D97-AF65-F5344CB8AC3E}">
        <p14:creationId xmlns:p14="http://schemas.microsoft.com/office/powerpoint/2010/main" val="956520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607127" y="304800"/>
            <a:ext cx="10030691" cy="4433455"/>
          </a:xfrm>
        </p:spPr>
        <p:txBody>
          <a:bodyPr>
            <a:noAutofit/>
          </a:bodyPr>
          <a:lstStyle/>
          <a:p>
            <a:r>
              <a:rPr lang="tr-TR" sz="4000" b="1" dirty="0" smtClean="0">
                <a:solidFill>
                  <a:srgbClr val="FF0000"/>
                </a:solidFill>
              </a:rPr>
              <a:t>Şiddet Nedir ?</a:t>
            </a:r>
            <a:r>
              <a:rPr lang="tr-TR" sz="4000" b="1" dirty="0" smtClean="0"/>
              <a:t/>
            </a:r>
            <a:br>
              <a:rPr lang="tr-TR" sz="4000" b="1" dirty="0" smtClean="0"/>
            </a:br>
            <a:r>
              <a:rPr lang="tr-TR" sz="3200" b="1" dirty="0" smtClean="0"/>
              <a:t/>
            </a:r>
            <a:br>
              <a:rPr lang="tr-TR" sz="3200" b="1" dirty="0" smtClean="0"/>
            </a:br>
            <a:r>
              <a:rPr lang="tr-TR" sz="3200" b="1" dirty="0" smtClean="0"/>
              <a:t>	Sahip olunan güç veya kudretin, yaralanma ve kayıpla sonlanan veya sonlanma olasılığı yüksek bir biçimde bir başka insana, kendine, bir gruba veya bir topluma karşı tehdit yoluyla ya da bizzat uygulanmasıdır.</a:t>
            </a:r>
            <a:br>
              <a:rPr lang="tr-TR" sz="3200" b="1" dirty="0" smtClean="0"/>
            </a:br>
            <a:r>
              <a:rPr lang="tr-TR" sz="3200" b="1" dirty="0" smtClean="0"/>
              <a:t>(WHO,1996)</a:t>
            </a:r>
            <a:endParaRPr lang="tr-TR" sz="3200" b="1" dirty="0"/>
          </a:p>
        </p:txBody>
      </p:sp>
    </p:spTree>
    <p:extLst>
      <p:ext uri="{BB962C8B-B14F-4D97-AF65-F5344CB8AC3E}">
        <p14:creationId xmlns:p14="http://schemas.microsoft.com/office/powerpoint/2010/main" val="914819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01091" y="374073"/>
            <a:ext cx="9703521" cy="1530927"/>
          </a:xfrm>
        </p:spPr>
        <p:txBody>
          <a:bodyPr/>
          <a:lstStyle/>
          <a:p>
            <a:r>
              <a:rPr lang="tr-TR" b="1" dirty="0" smtClean="0"/>
              <a:t>Belediyelerin Kadın Danışma Merkezleri</a:t>
            </a:r>
            <a:endParaRPr lang="tr-TR" b="1" dirty="0"/>
          </a:p>
        </p:txBody>
      </p:sp>
      <p:sp>
        <p:nvSpPr>
          <p:cNvPr id="3" name="İçerik Yer Tutucusu 2"/>
          <p:cNvSpPr>
            <a:spLocks noGrp="1"/>
          </p:cNvSpPr>
          <p:nvPr>
            <p:ph idx="1"/>
          </p:nvPr>
        </p:nvSpPr>
        <p:spPr>
          <a:xfrm>
            <a:off x="900545" y="1905000"/>
            <a:ext cx="10709564" cy="4006222"/>
          </a:xfrm>
        </p:spPr>
        <p:txBody>
          <a:bodyPr>
            <a:normAutofit/>
          </a:bodyPr>
          <a:lstStyle/>
          <a:p>
            <a:pPr marL="0" indent="0">
              <a:buNone/>
            </a:pPr>
            <a:r>
              <a:rPr lang="tr-TR" sz="2400" b="1" dirty="0" smtClean="0"/>
              <a:t>	Bulunduğunuz yerin belediyesinde kadın danışma merkezi varsa, bu merkezlerden ücretsiz psikolojik, tıbbi ve hukuksal destek alabilirsiniz. Ayrıca ekonomik desteğe ihtiyacınız varsa belediyelerin ayni ve maddi desteklerinden yararlanabilmeniz mümkündür. Bazı belediyelere bağlı konukevi de bulunmaktadır. Bulunduğunuz yerin belediyesi bu hizmeti veriyorsa, belediyenin kadın danışma merkezine ya da doğrudan belediyeye giderek konukevinde kalmak için başvurabilirsiniz.</a:t>
            </a:r>
            <a:endParaRPr lang="tr-TR" sz="2400" b="1" dirty="0"/>
          </a:p>
        </p:txBody>
      </p:sp>
      <p:pic>
        <p:nvPicPr>
          <p:cNvPr id="4" name="Resim 3"/>
          <p:cNvPicPr>
            <a:picLocks noChangeAspect="1"/>
          </p:cNvPicPr>
          <p:nvPr/>
        </p:nvPicPr>
        <p:blipFill>
          <a:blip r:embed="rId2"/>
          <a:stretch>
            <a:fillRect/>
          </a:stretch>
        </p:blipFill>
        <p:spPr>
          <a:xfrm>
            <a:off x="5449166" y="4733925"/>
            <a:ext cx="2152650" cy="2124075"/>
          </a:xfrm>
          <a:prstGeom prst="rect">
            <a:avLst/>
          </a:prstGeom>
        </p:spPr>
      </p:pic>
    </p:spTree>
    <p:extLst>
      <p:ext uri="{BB962C8B-B14F-4D97-AF65-F5344CB8AC3E}">
        <p14:creationId xmlns:p14="http://schemas.microsoft.com/office/powerpoint/2010/main" val="3639603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62545" y="429491"/>
            <a:ext cx="7259781" cy="1039091"/>
          </a:xfrm>
        </p:spPr>
        <p:txBody>
          <a:bodyPr/>
          <a:lstStyle/>
          <a:p>
            <a:pPr algn="ctr"/>
            <a:r>
              <a:rPr lang="tr-TR" b="1" dirty="0" smtClean="0"/>
              <a:t>Kadın Sivil Toplum Kuruluşları</a:t>
            </a:r>
            <a:endParaRPr lang="tr-TR" b="1" dirty="0"/>
          </a:p>
        </p:txBody>
      </p:sp>
      <p:sp>
        <p:nvSpPr>
          <p:cNvPr id="3" name="İçerik Yer Tutucusu 2"/>
          <p:cNvSpPr>
            <a:spLocks noGrp="1"/>
          </p:cNvSpPr>
          <p:nvPr>
            <p:ph idx="1"/>
          </p:nvPr>
        </p:nvSpPr>
        <p:spPr>
          <a:xfrm>
            <a:off x="748145" y="1787236"/>
            <a:ext cx="11042073" cy="4123986"/>
          </a:xfrm>
        </p:spPr>
        <p:txBody>
          <a:bodyPr>
            <a:normAutofit/>
          </a:bodyPr>
          <a:lstStyle/>
          <a:p>
            <a:pPr marL="0" indent="0" algn="just">
              <a:buNone/>
            </a:pPr>
            <a:r>
              <a:rPr lang="tr-TR" sz="2400" b="1" dirty="0" smtClean="0"/>
              <a:t>	Ülkemizde birçok kadın sivil toplum kuruluşunun (gönüllü çalışan</a:t>
            </a:r>
          </a:p>
          <a:p>
            <a:pPr marL="0" indent="0" algn="just">
              <a:buNone/>
            </a:pPr>
            <a:r>
              <a:rPr lang="tr-TR" sz="2400" b="1" dirty="0" smtClean="0"/>
              <a:t>kuruluşlar) kadın danışma merkezi bulunmaktadır. Bu merkezlerde,</a:t>
            </a:r>
          </a:p>
          <a:p>
            <a:pPr marL="0" indent="0" algn="just">
              <a:buNone/>
            </a:pPr>
            <a:r>
              <a:rPr lang="tr-TR" sz="2400" b="1" dirty="0" smtClean="0"/>
              <a:t>şiddete maruz kalmış kadınlara ücretsiz psikolojik, hukuksal,</a:t>
            </a:r>
          </a:p>
          <a:p>
            <a:pPr marL="0" indent="0" algn="just">
              <a:buNone/>
            </a:pPr>
            <a:r>
              <a:rPr lang="tr-TR" sz="2400" b="1" dirty="0" smtClean="0"/>
              <a:t>ekonomik konularda danışmanlık ve rehberlik yapılmaktadır. Ayrıca</a:t>
            </a:r>
          </a:p>
          <a:p>
            <a:pPr marL="0" indent="0" algn="just">
              <a:buNone/>
            </a:pPr>
            <a:r>
              <a:rPr lang="tr-TR" sz="2400" b="1" dirty="0" smtClean="0"/>
              <a:t>bu gönüllü kuruluşlardan bazılarına bağlı konukevleri de</a:t>
            </a:r>
          </a:p>
          <a:p>
            <a:pPr marL="0" indent="0" algn="just">
              <a:buNone/>
            </a:pPr>
            <a:r>
              <a:rPr lang="tr-TR" sz="2400" b="1" dirty="0" smtClean="0"/>
              <a:t>bulunmaktadır. </a:t>
            </a:r>
            <a:endParaRPr lang="tr-TR" sz="2400" b="1" dirty="0"/>
          </a:p>
        </p:txBody>
      </p:sp>
    </p:spTree>
    <p:extLst>
      <p:ext uri="{BB962C8B-B14F-4D97-AF65-F5344CB8AC3E}">
        <p14:creationId xmlns:p14="http://schemas.microsoft.com/office/powerpoint/2010/main" val="690563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63908" y="2133600"/>
            <a:ext cx="7225259" cy="3777622"/>
          </a:xfrm>
        </p:spPr>
        <p:txBody>
          <a:bodyPr>
            <a:normAutofit/>
          </a:bodyPr>
          <a:lstStyle/>
          <a:p>
            <a:pPr algn="ctr"/>
            <a:r>
              <a:rPr lang="tr-TR" sz="6600" b="1" dirty="0" smtClean="0"/>
              <a:t>TEŞEKKÜRLER</a:t>
            </a:r>
            <a:endParaRPr lang="tr-TR" sz="6600" b="1" dirty="0"/>
          </a:p>
        </p:txBody>
      </p:sp>
    </p:spTree>
    <p:extLst>
      <p:ext uri="{BB962C8B-B14F-4D97-AF65-F5344CB8AC3E}">
        <p14:creationId xmlns:p14="http://schemas.microsoft.com/office/powerpoint/2010/main" val="2812122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565563" y="665019"/>
            <a:ext cx="10252363" cy="4093428"/>
          </a:xfrm>
          <a:prstGeom prst="rect">
            <a:avLst/>
          </a:prstGeom>
        </p:spPr>
        <p:txBody>
          <a:bodyPr wrap="square">
            <a:spAutoFit/>
          </a:bodyPr>
          <a:lstStyle/>
          <a:p>
            <a:r>
              <a:rPr lang="tr-TR" sz="4000" b="1" dirty="0" smtClean="0">
                <a:solidFill>
                  <a:srgbClr val="FF0000"/>
                </a:solidFill>
              </a:rPr>
              <a:t>Kadına Yönelik Şiddet</a:t>
            </a:r>
          </a:p>
          <a:p>
            <a:r>
              <a:rPr lang="tr-TR" sz="4000" b="1" dirty="0" smtClean="0">
                <a:solidFill>
                  <a:srgbClr val="FF0000"/>
                </a:solidFill>
              </a:rPr>
              <a:t>Nedir?</a:t>
            </a:r>
          </a:p>
          <a:p>
            <a:r>
              <a:rPr lang="tr-TR" sz="3600" b="1" dirty="0" smtClean="0"/>
              <a:t>	Kadınlara, yalnızca kadın oldukları için uygulanan veya kadınları etkileyen cinsiyete dayalı bir ayrımcılık ile kadının insan hakları ihlaline yol açan her türlü tutum ve davranış </a:t>
            </a:r>
            <a:r>
              <a:rPr lang="tr-TR" sz="3600" b="1" dirty="0" smtClean="0">
                <a:solidFill>
                  <a:srgbClr val="FF0000"/>
                </a:solidFill>
              </a:rPr>
              <a:t>KADINA YÖNELİK ŞİDDET </a:t>
            </a:r>
            <a:r>
              <a:rPr lang="tr-TR" sz="3600" b="1" dirty="0" smtClean="0"/>
              <a:t>olarak tanımlanır.</a:t>
            </a:r>
            <a:endParaRPr lang="tr-TR" sz="3600" b="1" dirty="0"/>
          </a:p>
        </p:txBody>
      </p:sp>
      <p:pic>
        <p:nvPicPr>
          <p:cNvPr id="2" name="Resim 1"/>
          <p:cNvPicPr>
            <a:picLocks noChangeAspect="1"/>
          </p:cNvPicPr>
          <p:nvPr/>
        </p:nvPicPr>
        <p:blipFill>
          <a:blip r:embed="rId2"/>
          <a:stretch>
            <a:fillRect/>
          </a:stretch>
        </p:blipFill>
        <p:spPr>
          <a:xfrm>
            <a:off x="3893127" y="5043920"/>
            <a:ext cx="4807527" cy="1619250"/>
          </a:xfrm>
          <a:prstGeom prst="rect">
            <a:avLst/>
          </a:prstGeom>
        </p:spPr>
      </p:pic>
    </p:spTree>
    <p:extLst>
      <p:ext uri="{BB962C8B-B14F-4D97-AF65-F5344CB8AC3E}">
        <p14:creationId xmlns:p14="http://schemas.microsoft.com/office/powerpoint/2010/main" val="1370990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76401" y="277091"/>
            <a:ext cx="9828212" cy="1627909"/>
          </a:xfrm>
        </p:spPr>
        <p:txBody>
          <a:bodyPr>
            <a:normAutofit/>
          </a:bodyPr>
          <a:lstStyle/>
          <a:p>
            <a:r>
              <a:rPr lang="tr-TR" sz="4000" b="1" dirty="0" smtClean="0">
                <a:solidFill>
                  <a:srgbClr val="FF0000"/>
                </a:solidFill>
              </a:rPr>
              <a:t>Aile İçi Şiddet Nedir?</a:t>
            </a:r>
            <a:endParaRPr lang="tr-TR" sz="4000" b="1" dirty="0">
              <a:solidFill>
                <a:srgbClr val="FF0000"/>
              </a:solidFill>
            </a:endParaRPr>
          </a:p>
        </p:txBody>
      </p:sp>
      <p:sp>
        <p:nvSpPr>
          <p:cNvPr id="3" name="İçerik Yer Tutucusu 2"/>
          <p:cNvSpPr>
            <a:spLocks noGrp="1"/>
          </p:cNvSpPr>
          <p:nvPr>
            <p:ph idx="1"/>
          </p:nvPr>
        </p:nvSpPr>
        <p:spPr>
          <a:xfrm>
            <a:off x="858982" y="1413164"/>
            <a:ext cx="11139054" cy="4498058"/>
          </a:xfrm>
        </p:spPr>
        <p:txBody>
          <a:bodyPr>
            <a:normAutofit/>
          </a:bodyPr>
          <a:lstStyle/>
          <a:p>
            <a:pPr>
              <a:buFont typeface="Wingdings" panose="05000000000000000000" pitchFamily="2" charset="2"/>
              <a:buChar char="ü"/>
            </a:pPr>
            <a:r>
              <a:rPr lang="tr-TR" sz="2400" b="1" dirty="0" smtClean="0"/>
              <a:t>	Aynı evde yaşamasanız da, aile mensubu sayılan kişiler tarafından size veya çocuklarınıza </a:t>
            </a:r>
            <a:r>
              <a:rPr lang="tr-TR" sz="2400" b="1" dirty="0" smtClean="0"/>
              <a:t>yönelik ;</a:t>
            </a:r>
            <a:endParaRPr lang="tr-TR" sz="2400" b="1" dirty="0" smtClean="0"/>
          </a:p>
          <a:p>
            <a:pPr>
              <a:buFont typeface="Wingdings" panose="05000000000000000000" pitchFamily="2" charset="2"/>
              <a:buChar char="ü"/>
            </a:pPr>
            <a:r>
              <a:rPr lang="tr-TR" sz="2400" b="1" dirty="0" smtClean="0"/>
              <a:t>Evli olmanıza rağmen kendi isteğinizle veya mahkeme kararı ile ayrı evlerde yaşadığınız eşinizin ya da boşandığınız eşinizin, size veya çocuklarınıza </a:t>
            </a:r>
            <a:r>
              <a:rPr lang="tr-TR" sz="2400" b="1" dirty="0" smtClean="0"/>
              <a:t>yönelik ; Tehdit </a:t>
            </a:r>
            <a:r>
              <a:rPr lang="tr-TR" sz="2400" b="1" dirty="0" smtClean="0"/>
              <a:t>ve baskıyı ya da özgürlüğün keyfî engellenmesini de içeren, fiziksel, cinsel, psikolojik veya ekonomik açıdan zarar görmenize veya acı çekmenize sebep olan ya da olabilecek olan her türlü tutum ve davranış </a:t>
            </a:r>
            <a:r>
              <a:rPr lang="tr-TR" sz="2400" b="1" dirty="0" smtClean="0">
                <a:solidFill>
                  <a:srgbClr val="FF0000"/>
                </a:solidFill>
              </a:rPr>
              <a:t>AİLE İÇİ ŞİDDETTİR</a:t>
            </a:r>
            <a:r>
              <a:rPr lang="tr-TR" sz="2400" b="1" dirty="0" smtClean="0"/>
              <a:t>.</a:t>
            </a:r>
            <a:endParaRPr lang="tr-TR" sz="2400" b="1" dirty="0"/>
          </a:p>
        </p:txBody>
      </p:sp>
    </p:spTree>
    <p:extLst>
      <p:ext uri="{BB962C8B-B14F-4D97-AF65-F5344CB8AC3E}">
        <p14:creationId xmlns:p14="http://schemas.microsoft.com/office/powerpoint/2010/main" val="2555128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ctr">
              <a:buNone/>
            </a:pPr>
            <a:endParaRPr lang="tr-TR" sz="4400" b="1" dirty="0" smtClean="0">
              <a:solidFill>
                <a:schemeClr val="tx1">
                  <a:lumMod val="95000"/>
                  <a:lumOff val="5000"/>
                </a:schemeClr>
              </a:solidFill>
            </a:endParaRPr>
          </a:p>
          <a:p>
            <a:pPr marL="0" indent="0" algn="ctr">
              <a:buNone/>
            </a:pPr>
            <a:endParaRPr lang="tr-TR" sz="4400" b="1" dirty="0">
              <a:solidFill>
                <a:schemeClr val="tx1">
                  <a:lumMod val="95000"/>
                  <a:lumOff val="5000"/>
                </a:schemeClr>
              </a:solidFill>
            </a:endParaRPr>
          </a:p>
          <a:p>
            <a:pPr marL="0" indent="0" algn="ctr">
              <a:buNone/>
            </a:pPr>
            <a:r>
              <a:rPr lang="tr-TR" sz="4400" b="1" dirty="0" smtClean="0">
                <a:solidFill>
                  <a:schemeClr val="tx1">
                    <a:lumMod val="95000"/>
                    <a:lumOff val="5000"/>
                  </a:schemeClr>
                </a:solidFill>
              </a:rPr>
              <a:t>KADINA YÖNELİK ŞİDDET VE </a:t>
            </a:r>
          </a:p>
          <a:p>
            <a:pPr marL="0" indent="0" algn="ctr">
              <a:buNone/>
            </a:pPr>
            <a:r>
              <a:rPr lang="tr-TR" sz="4400" b="1" dirty="0" smtClean="0">
                <a:solidFill>
                  <a:schemeClr val="tx1">
                    <a:lumMod val="95000"/>
                    <a:lumOff val="5000"/>
                  </a:schemeClr>
                </a:solidFill>
              </a:rPr>
              <a:t>AİLE İÇİ ŞİDDET</a:t>
            </a:r>
            <a:r>
              <a:rPr lang="tr-TR" sz="4400" dirty="0" smtClean="0">
                <a:solidFill>
                  <a:schemeClr val="tx1">
                    <a:lumMod val="95000"/>
                    <a:lumOff val="5000"/>
                  </a:schemeClr>
                </a:solidFill>
              </a:rPr>
              <a:t>,</a:t>
            </a:r>
          </a:p>
          <a:p>
            <a:pPr marL="0" indent="0" algn="ctr">
              <a:buNone/>
            </a:pPr>
            <a:r>
              <a:rPr lang="tr-TR" sz="3600" dirty="0" smtClean="0">
                <a:solidFill>
                  <a:schemeClr val="tx1">
                    <a:lumMod val="95000"/>
                    <a:lumOff val="5000"/>
                  </a:schemeClr>
                </a:solidFill>
              </a:rPr>
              <a:t>yalnızca ev içerisinde gerçekleşmez; sokak, iş yeri gibi toplumsal veya kamusal alanda da meydana gelebilir.</a:t>
            </a:r>
            <a:endParaRPr lang="tr-TR" sz="3600" dirty="0">
              <a:solidFill>
                <a:schemeClr val="tx1">
                  <a:lumMod val="95000"/>
                  <a:lumOff val="5000"/>
                </a:schemeClr>
              </a:solidFill>
            </a:endParaRPr>
          </a:p>
        </p:txBody>
      </p:sp>
    </p:spTree>
    <p:extLst>
      <p:ext uri="{BB962C8B-B14F-4D97-AF65-F5344CB8AC3E}">
        <p14:creationId xmlns:p14="http://schemas.microsoft.com/office/powerpoint/2010/main" val="3690967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t>Şiddet Türleri</a:t>
            </a:r>
            <a:endParaRPr lang="tr-TR" sz="4000" b="1" dirty="0"/>
          </a:p>
        </p:txBody>
      </p:sp>
      <p:sp>
        <p:nvSpPr>
          <p:cNvPr id="3" name="İçerik Yer Tutucusu 2"/>
          <p:cNvSpPr>
            <a:spLocks noGrp="1"/>
          </p:cNvSpPr>
          <p:nvPr>
            <p:ph idx="1"/>
          </p:nvPr>
        </p:nvSpPr>
        <p:spPr>
          <a:xfrm>
            <a:off x="1717964" y="1759527"/>
            <a:ext cx="9786648" cy="4151695"/>
          </a:xfrm>
        </p:spPr>
        <p:txBody>
          <a:bodyPr>
            <a:normAutofit/>
          </a:bodyPr>
          <a:lstStyle/>
          <a:p>
            <a:r>
              <a:rPr lang="tr-TR" sz="2800" b="1" dirty="0" smtClean="0"/>
              <a:t>Fiziksel şiddet</a:t>
            </a:r>
          </a:p>
          <a:p>
            <a:r>
              <a:rPr lang="tr-TR" sz="2800" b="1" dirty="0" smtClean="0"/>
              <a:t>Cinsel şiddet</a:t>
            </a:r>
          </a:p>
          <a:p>
            <a:r>
              <a:rPr lang="tr-TR" sz="2800" b="1" dirty="0" smtClean="0"/>
              <a:t>Psikolojik şiddet</a:t>
            </a:r>
          </a:p>
          <a:p>
            <a:r>
              <a:rPr lang="tr-TR" sz="2800" b="1" dirty="0" smtClean="0"/>
              <a:t>Sözlü şiddet</a:t>
            </a:r>
          </a:p>
          <a:p>
            <a:r>
              <a:rPr lang="tr-TR" sz="2800" b="1" dirty="0" smtClean="0"/>
              <a:t>Ekonomik şiddet</a:t>
            </a:r>
          </a:p>
          <a:p>
            <a:r>
              <a:rPr lang="tr-TR" sz="2800" b="1" dirty="0" smtClean="0"/>
              <a:t>Tek taraflı ısrarlı takip</a:t>
            </a:r>
            <a:endParaRPr lang="tr-TR" sz="2800"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8768" y="2029561"/>
            <a:ext cx="4414207" cy="2556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80752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76400" y="277092"/>
            <a:ext cx="9828212" cy="1295400"/>
          </a:xfrm>
        </p:spPr>
        <p:txBody>
          <a:bodyPr/>
          <a:lstStyle/>
          <a:p>
            <a:r>
              <a:rPr lang="tr-TR" b="1" dirty="0" smtClean="0">
                <a:solidFill>
                  <a:srgbClr val="C00000"/>
                </a:solidFill>
              </a:rPr>
              <a:t>Fiziksel Şiddet</a:t>
            </a:r>
            <a:endParaRPr lang="tr-TR" b="1" dirty="0">
              <a:solidFill>
                <a:srgbClr val="C00000"/>
              </a:solidFill>
            </a:endParaRPr>
          </a:p>
        </p:txBody>
      </p:sp>
      <p:sp>
        <p:nvSpPr>
          <p:cNvPr id="3" name="İçerik Yer Tutucusu 2"/>
          <p:cNvSpPr>
            <a:spLocks noGrp="1"/>
          </p:cNvSpPr>
          <p:nvPr>
            <p:ph idx="1"/>
          </p:nvPr>
        </p:nvSpPr>
        <p:spPr>
          <a:xfrm>
            <a:off x="1454727" y="1745673"/>
            <a:ext cx="10049885" cy="4165549"/>
          </a:xfrm>
        </p:spPr>
        <p:txBody>
          <a:bodyPr>
            <a:normAutofit/>
          </a:bodyPr>
          <a:lstStyle/>
          <a:p>
            <a:pPr marL="0" indent="0" algn="just">
              <a:buNone/>
            </a:pPr>
            <a:r>
              <a:rPr lang="tr-TR" sz="2400" b="1" dirty="0" smtClean="0"/>
              <a:t>	Tokat atmak, tekmelemek, yumruklamak, hırpalamak, kolunu bükmek, boğazını sıkmak, bağlamak, saçını çekmek, kesici veya vurucu aletlerle yaralamak, kezzap veya kaynar suyla yakmak, vücudunda sigara söndürmek, ellerini ayaklarını ezmek, sakat bırakmak, işkence yapmak, sağlıksız koşullarda yaşamaya mecbur bırakmak, sağlık hizmetlerinden yararlanmasına engel olarak bedensel zarar görmesine neden olmak gibi eylemler FİZİKSEL ŞİDDETTİR. </a:t>
            </a:r>
          </a:p>
          <a:p>
            <a:pPr marL="0" indent="0" algn="just">
              <a:buNone/>
            </a:pPr>
            <a:r>
              <a:rPr lang="tr-TR" sz="2400" b="1" dirty="0" smtClean="0"/>
              <a:t>	Kadına yönelik fiziksel şiddetin en ağır biçimlerinden biri, töre/namus bahanesiyle kadına uygulanan şiddettir. </a:t>
            </a:r>
            <a:endParaRPr lang="tr-TR" sz="2400" b="1" dirty="0"/>
          </a:p>
        </p:txBody>
      </p:sp>
    </p:spTree>
    <p:extLst>
      <p:ext uri="{BB962C8B-B14F-4D97-AF65-F5344CB8AC3E}">
        <p14:creationId xmlns:p14="http://schemas.microsoft.com/office/powerpoint/2010/main" val="2507072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8691" y="346364"/>
            <a:ext cx="9855921" cy="1558636"/>
          </a:xfrm>
        </p:spPr>
        <p:txBody>
          <a:bodyPr>
            <a:normAutofit/>
          </a:bodyPr>
          <a:lstStyle/>
          <a:p>
            <a:r>
              <a:rPr lang="tr-TR" sz="7200" b="1" dirty="0" smtClean="0"/>
              <a:t>Cinsel şiddet</a:t>
            </a:r>
            <a:endParaRPr lang="tr-TR" sz="7200" b="1" dirty="0"/>
          </a:p>
        </p:txBody>
      </p:sp>
      <p:sp>
        <p:nvSpPr>
          <p:cNvPr id="3" name="İçerik Yer Tutucusu 2"/>
          <p:cNvSpPr>
            <a:spLocks noGrp="1"/>
          </p:cNvSpPr>
          <p:nvPr>
            <p:ph idx="1"/>
          </p:nvPr>
        </p:nvSpPr>
        <p:spPr>
          <a:xfrm>
            <a:off x="1440873" y="2133600"/>
            <a:ext cx="10063739" cy="3777622"/>
          </a:xfrm>
        </p:spPr>
        <p:txBody>
          <a:bodyPr>
            <a:normAutofit/>
          </a:bodyPr>
          <a:lstStyle/>
          <a:p>
            <a:pPr marL="0" indent="0">
              <a:buNone/>
            </a:pPr>
            <a:r>
              <a:rPr lang="tr-TR" sz="4800" dirty="0" smtClean="0"/>
              <a:t>İstenmeyen her türlü cinsel içerikli davranış ve saldırı gibi eylemler </a:t>
            </a:r>
            <a:r>
              <a:rPr lang="tr-TR" sz="4800" b="1" dirty="0" smtClean="0">
                <a:solidFill>
                  <a:srgbClr val="FF0000"/>
                </a:solidFill>
              </a:rPr>
              <a:t>CİNSEL ŞİDDETTİR.</a:t>
            </a:r>
            <a:endParaRPr lang="tr-TR" sz="4800" b="1" dirty="0">
              <a:solidFill>
                <a:srgbClr val="FF0000"/>
              </a:solidFill>
            </a:endParaRPr>
          </a:p>
        </p:txBody>
      </p:sp>
    </p:spTree>
    <p:extLst>
      <p:ext uri="{BB962C8B-B14F-4D97-AF65-F5344CB8AC3E}">
        <p14:creationId xmlns:p14="http://schemas.microsoft.com/office/powerpoint/2010/main" val="701470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59527" y="387927"/>
            <a:ext cx="9745085" cy="1517073"/>
          </a:xfrm>
        </p:spPr>
        <p:txBody>
          <a:bodyPr>
            <a:normAutofit/>
          </a:bodyPr>
          <a:lstStyle/>
          <a:p>
            <a:r>
              <a:rPr lang="tr-TR" sz="4000" b="1" dirty="0" smtClean="0">
                <a:solidFill>
                  <a:srgbClr val="C00000"/>
                </a:solidFill>
              </a:rPr>
              <a:t>Psikolojik Şiddet</a:t>
            </a:r>
            <a:endParaRPr lang="tr-TR" sz="4000" b="1" dirty="0">
              <a:solidFill>
                <a:srgbClr val="C00000"/>
              </a:solidFill>
            </a:endParaRPr>
          </a:p>
        </p:txBody>
      </p:sp>
      <p:sp>
        <p:nvSpPr>
          <p:cNvPr id="3" name="İçerik Yer Tutucusu 2"/>
          <p:cNvSpPr>
            <a:spLocks noGrp="1"/>
          </p:cNvSpPr>
          <p:nvPr>
            <p:ph idx="1"/>
          </p:nvPr>
        </p:nvSpPr>
        <p:spPr>
          <a:xfrm>
            <a:off x="1524000" y="1607127"/>
            <a:ext cx="9980612" cy="4682837"/>
          </a:xfrm>
        </p:spPr>
        <p:txBody>
          <a:bodyPr>
            <a:normAutofit/>
          </a:bodyPr>
          <a:lstStyle/>
          <a:p>
            <a:pPr marL="0" indent="0" algn="just">
              <a:buNone/>
            </a:pPr>
            <a:r>
              <a:rPr lang="tr-TR" sz="2800" b="1" dirty="0" smtClean="0"/>
              <a:t>	Tehdit etmek, ailesiyle, akrabalarıyla, komşularıyla, arkadaşlarıyla ya da başkalarıyla görüştürmemek, eve kapatmak, küçük düşürmek, korkutmak, hakaret etmek, çocuklarından uzaklaştırmak, kıskançlık bahanesiyle sürekli kontrol altında tutmak, başka kadınlarla kıyaslamak, kadının nasıl giyineceği, nereye gideceği, kimlerle görüşeceği konusunda baskı yapmak, kadının kendini geliştirmesine engel olmak gibi eylemler </a:t>
            </a:r>
            <a:r>
              <a:rPr lang="tr-TR" sz="2800" b="1" dirty="0" smtClean="0">
                <a:solidFill>
                  <a:srgbClr val="FF0000"/>
                </a:solidFill>
              </a:rPr>
              <a:t>PSİKOLOJİK ŞİDDETTİR</a:t>
            </a:r>
            <a:r>
              <a:rPr lang="tr-TR" sz="2800" b="1" dirty="0" smtClean="0"/>
              <a:t>.</a:t>
            </a:r>
            <a:endParaRPr lang="tr-TR" sz="2800" b="1" dirty="0"/>
          </a:p>
        </p:txBody>
      </p:sp>
    </p:spTree>
    <p:extLst>
      <p:ext uri="{BB962C8B-B14F-4D97-AF65-F5344CB8AC3E}">
        <p14:creationId xmlns:p14="http://schemas.microsoft.com/office/powerpoint/2010/main" val="3201247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425</TotalTime>
  <Words>128</Words>
  <Application>Microsoft Office PowerPoint</Application>
  <PresentationFormat>Geniş ekran</PresentationFormat>
  <Paragraphs>57</Paragraphs>
  <Slides>22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22</vt:i4>
      </vt:variant>
    </vt:vector>
  </HeadingPairs>
  <TitlesOfParts>
    <vt:vector size="27" baseType="lpstr">
      <vt:lpstr>Arial</vt:lpstr>
      <vt:lpstr>Century Gothic</vt:lpstr>
      <vt:lpstr>Wingdings</vt:lpstr>
      <vt:lpstr>Wingdings 3</vt:lpstr>
      <vt:lpstr>Duman</vt:lpstr>
      <vt:lpstr>PowerPoint Sunusu</vt:lpstr>
      <vt:lpstr>Şiddet Nedir ?   Sahip olunan güç veya kudretin, yaralanma ve kayıpla sonlanan veya sonlanma olasılığı yüksek bir biçimde bir başka insana, kendine, bir gruba veya bir topluma karşı tehdit yoluyla ya da bizzat uygulanmasıdır. (WHO,1996)</vt:lpstr>
      <vt:lpstr>PowerPoint Sunusu</vt:lpstr>
      <vt:lpstr>Aile İçi Şiddet Nedir?</vt:lpstr>
      <vt:lpstr>PowerPoint Sunusu</vt:lpstr>
      <vt:lpstr>Şiddet Türleri</vt:lpstr>
      <vt:lpstr>Fiziksel Şiddet</vt:lpstr>
      <vt:lpstr>Cinsel şiddet</vt:lpstr>
      <vt:lpstr>Psikolojik Şiddet</vt:lpstr>
      <vt:lpstr>Sözlü Şiddet</vt:lpstr>
      <vt:lpstr>Ekonomik Şiddet</vt:lpstr>
      <vt:lpstr>Tek Taraflı Israrlı Takip</vt:lpstr>
      <vt:lpstr>PowerPoint Sunusu</vt:lpstr>
      <vt:lpstr>Aile Çalışma ve Sosyal Hizmetler  İl Ve İlçe Müdürlükleri</vt:lpstr>
      <vt:lpstr> Alo 183 Sosyal Destek Hattı</vt:lpstr>
      <vt:lpstr>Valilikler, Kaymakamlıklar</vt:lpstr>
      <vt:lpstr>Cumhuriyet Başsavcılıkları,  Aile Mahkemesi Hakimlikleri</vt:lpstr>
      <vt:lpstr>Polis Merkezleri,  Jandarma Karakolları</vt:lpstr>
      <vt:lpstr>Sağlık Kuruluşları</vt:lpstr>
      <vt:lpstr>Belediyelerin Kadın Danışma Merkezleri</vt:lpstr>
      <vt:lpstr>Kadın Sivil Toplum Kuruluşları</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Şiddet Nedir ? Sahip olunan güç veya kudretin, yaralanma ve kayıpla sonlanan veya sonlanma olasılığı yüksek bir biçimde bir başka insana, kendine, bir gruba veya bir topluma karşı tehdit yoluyla ya da bizzat uygulanmasıdır. (WHO,1996)</dc:title>
  <dc:creator>ronaldinho424</dc:creator>
  <cp:lastModifiedBy>ronaldinho424</cp:lastModifiedBy>
  <cp:revision>19</cp:revision>
  <dcterms:created xsi:type="dcterms:W3CDTF">2020-01-06T06:53:45Z</dcterms:created>
  <dcterms:modified xsi:type="dcterms:W3CDTF">2020-01-15T12:56:42Z</dcterms:modified>
</cp:coreProperties>
</file>