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 id="263" r:id="rId8"/>
    <p:sldId id="264" r:id="rId9"/>
    <p:sldId id="265" r:id="rId10"/>
    <p:sldId id="259" r:id="rId11"/>
    <p:sldId id="267" r:id="rId12"/>
    <p:sldId id="268" r:id="rId13"/>
    <p:sldId id="269" r:id="rId14"/>
    <p:sldId id="270" r:id="rId15"/>
    <p:sldId id="271" r:id="rId16"/>
    <p:sldId id="293" r:id="rId17"/>
    <p:sldId id="321" r:id="rId18"/>
    <p:sldId id="292" r:id="rId19"/>
    <p:sldId id="294" r:id="rId20"/>
    <p:sldId id="295" r:id="rId21"/>
    <p:sldId id="296" r:id="rId22"/>
    <p:sldId id="297" r:id="rId23"/>
    <p:sldId id="320" r:id="rId24"/>
    <p:sldId id="323" r:id="rId25"/>
    <p:sldId id="298" r:id="rId26"/>
    <p:sldId id="299" r:id="rId27"/>
    <p:sldId id="322" r:id="rId28"/>
    <p:sldId id="300" r:id="rId29"/>
    <p:sldId id="301" r:id="rId30"/>
    <p:sldId id="302" r:id="rId31"/>
    <p:sldId id="303" r:id="rId32"/>
    <p:sldId id="304" r:id="rId33"/>
    <p:sldId id="305" r:id="rId34"/>
    <p:sldId id="306" r:id="rId35"/>
    <p:sldId id="307" r:id="rId36"/>
    <p:sldId id="308" r:id="rId37"/>
    <p:sldId id="309" r:id="rId38"/>
    <p:sldId id="310" r:id="rId3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6 İkizkenar Üçgen"/>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Başlık"/>
          <p:cNvSpPr>
            <a:spLocks noGrp="1"/>
          </p:cNvSpPr>
          <p:nvPr>
            <p:ph type="ctrTitle"/>
          </p:nvPr>
        </p:nvSpPr>
        <p:spPr>
          <a:xfrm>
            <a:off x="540544" y="776290"/>
            <a:ext cx="8062912" cy="1470025"/>
          </a:xfrm>
        </p:spPr>
        <p:txBody>
          <a:bodyPr anchor="b"/>
          <a:lstStyle>
            <a:lvl1pPr algn="r">
              <a:defRPr sz="4400"/>
            </a:lvl1pPr>
          </a:lstStyle>
          <a:p>
            <a:r>
              <a:rPr lang="tr-TR" smtClean="0"/>
              <a:t>Asıl başlık stili için tıklatın</a:t>
            </a:r>
            <a:endParaRPr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5" name="27 Veri Yer Tutucusu"/>
          <p:cNvSpPr>
            <a:spLocks noGrp="1"/>
          </p:cNvSpPr>
          <p:nvPr>
            <p:ph type="dt" sz="half" idx="10"/>
          </p:nvPr>
        </p:nvSpPr>
        <p:spPr>
          <a:xfrm>
            <a:off x="1371600" y="6013450"/>
            <a:ext cx="5791200" cy="365125"/>
          </a:xfrm>
        </p:spPr>
        <p:txBody>
          <a:bodyPr tIns="0" bIns="0" anchor="t"/>
          <a:lstStyle>
            <a:lvl1pPr algn="r">
              <a:defRPr sz="1000"/>
            </a:lvl1pPr>
          </a:lstStyle>
          <a:p>
            <a:pPr>
              <a:defRPr/>
            </a:pPr>
            <a:fld id="{E8FB6C1B-7CC8-42CA-A586-2388E13B416D}" type="datetimeFigureOut">
              <a:rPr lang="tr-TR"/>
              <a:pPr>
                <a:defRPr/>
              </a:pPr>
              <a:t>6.2.2019</a:t>
            </a:fld>
            <a:endParaRPr lang="tr-TR"/>
          </a:p>
        </p:txBody>
      </p:sp>
      <p:sp>
        <p:nvSpPr>
          <p:cNvPr id="6" name="16 Altbilgi Yer Tutucusu"/>
          <p:cNvSpPr>
            <a:spLocks noGrp="1"/>
          </p:cNvSpPr>
          <p:nvPr>
            <p:ph type="ftr" sz="quarter" idx="11"/>
          </p:nvPr>
        </p:nvSpPr>
        <p:spPr>
          <a:xfrm>
            <a:off x="1371600" y="5649913"/>
            <a:ext cx="5791200" cy="365125"/>
          </a:xfrm>
        </p:spPr>
        <p:txBody>
          <a:bodyPr tIns="0" bIns="0"/>
          <a:lstStyle>
            <a:lvl1pPr algn="r">
              <a:defRPr sz="1100"/>
            </a:lvl1pPr>
          </a:lstStyle>
          <a:p>
            <a:pPr>
              <a:defRPr/>
            </a:pPr>
            <a:endParaRPr lang="tr-TR"/>
          </a:p>
        </p:txBody>
      </p:sp>
      <p:sp>
        <p:nvSpPr>
          <p:cNvPr id="7" name="28 Slayt Numarası Yer Tutucusu"/>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2244F018-E36D-4FED-AE28-4F6B5E4FD3E3}"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pPr>
              <a:defRPr/>
            </a:pPr>
            <a:fld id="{1CCF43C0-A044-4AA8-9498-BD10D5F317A4}" type="datetimeFigureOut">
              <a:rPr lang="tr-TR"/>
              <a:pPr>
                <a:defRPr/>
              </a:pPr>
              <a:t>6.2.2019</a:t>
            </a:fld>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48D5ABCB-9FC1-45E6-AD36-7C8E32DAE2F6}"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pPr>
              <a:defRPr/>
            </a:pPr>
            <a:fld id="{C7FDD177-9FAD-4A2C-BF5A-4C6E3E3B70FC}" type="datetimeFigureOut">
              <a:rPr lang="tr-TR"/>
              <a:pPr>
                <a:defRPr/>
              </a:pPr>
              <a:t>6.2.2019</a:t>
            </a:fld>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FD4C81BD-B220-45CF-BA87-CDE476D48603}"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3"/>
            <a:ext cx="8229600" cy="1399032"/>
          </a:xfrm>
        </p:spPr>
        <p:txBody>
          <a:bodyPr/>
          <a:lstStyle/>
          <a:p>
            <a:r>
              <a:rPr lang="tr-TR" smtClean="0"/>
              <a:t>Asıl başlık stili için tıklatın</a:t>
            </a:r>
            <a:endParaRPr lang="en-US"/>
          </a:p>
        </p:txBody>
      </p:sp>
      <p:sp>
        <p:nvSpPr>
          <p:cNvPr id="3" name="2 İçerik Yer Tutucusu"/>
          <p:cNvSpPr>
            <a:spLocks noGrp="1"/>
          </p:cNvSpPr>
          <p:nvPr>
            <p:ph idx="1"/>
          </p:nvPr>
        </p:nvSpPr>
        <p:spPr>
          <a:xfrm>
            <a:off x="457200" y="1882808"/>
            <a:ext cx="82296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a:xfrm>
            <a:off x="4791075" y="6480175"/>
            <a:ext cx="2133600" cy="301625"/>
          </a:xfrm>
        </p:spPr>
        <p:txBody>
          <a:bodyPr/>
          <a:lstStyle>
            <a:lvl1pPr>
              <a:defRPr/>
            </a:lvl1pPr>
          </a:lstStyle>
          <a:p>
            <a:pPr>
              <a:defRPr/>
            </a:pPr>
            <a:fld id="{131BDE19-7715-423A-B429-53994D672BB8}" type="datetimeFigureOut">
              <a:rPr lang="tr-TR"/>
              <a:pPr>
                <a:defRPr/>
              </a:pPr>
              <a:t>6.2.2019</a:t>
            </a:fld>
            <a:endParaRPr lang="tr-TR"/>
          </a:p>
        </p:txBody>
      </p:sp>
      <p:sp>
        <p:nvSpPr>
          <p:cNvPr id="5" name="4 Altbilgi Yer Tutucusu"/>
          <p:cNvSpPr>
            <a:spLocks noGrp="1"/>
          </p:cNvSpPr>
          <p:nvPr>
            <p:ph type="ftr" sz="quarter" idx="11"/>
          </p:nvPr>
        </p:nvSpPr>
        <p:spPr>
          <a:xfrm>
            <a:off x="457200" y="6481763"/>
            <a:ext cx="4259263" cy="300037"/>
          </a:xfrm>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68139084-EA39-4832-891A-5EB0245D3036}"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8 Dik Üçgen"/>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7 İkizkenar Üçgen"/>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10 Düz Bağlayıcı"/>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9 Düz Bağlayıcı"/>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5"/>
            <a:ext cx="7239000" cy="1362075"/>
          </a:xfrm>
        </p:spPr>
        <p:txBody>
          <a:bodyPr/>
          <a:lstStyle>
            <a:lvl1pPr marL="0" algn="l">
              <a:buNone/>
              <a:defRPr sz="3600" b="1" cap="none" baseline="0"/>
            </a:lvl1pPr>
          </a:lstStyle>
          <a:p>
            <a:r>
              <a:rPr lang="tr-TR" smtClean="0"/>
              <a:t>Asıl başlık stili için tıklatın</a:t>
            </a:r>
            <a:endParaRPr lang="en-US"/>
          </a:p>
        </p:txBody>
      </p:sp>
      <p:sp>
        <p:nvSpPr>
          <p:cNvPr id="3" name="2 Metin Yer Tutucusu"/>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8" name="3 Veri Yer Tutucusu"/>
          <p:cNvSpPr>
            <a:spLocks noGrp="1"/>
          </p:cNvSpPr>
          <p:nvPr>
            <p:ph type="dt" sz="half" idx="10"/>
          </p:nvPr>
        </p:nvSpPr>
        <p:spPr>
          <a:xfrm>
            <a:off x="6956425" y="6477000"/>
            <a:ext cx="2133600" cy="304800"/>
          </a:xfrm>
        </p:spPr>
        <p:txBody>
          <a:bodyPr/>
          <a:lstStyle>
            <a:lvl1pPr>
              <a:defRPr/>
            </a:lvl1pPr>
          </a:lstStyle>
          <a:p>
            <a:pPr>
              <a:defRPr/>
            </a:pPr>
            <a:fld id="{0B7C41ED-D396-4BE1-AC74-D92453EED60B}" type="datetimeFigureOut">
              <a:rPr lang="tr-TR"/>
              <a:pPr>
                <a:defRPr/>
              </a:pPr>
              <a:t>6.2.2019</a:t>
            </a:fld>
            <a:endParaRPr lang="tr-TR"/>
          </a:p>
        </p:txBody>
      </p:sp>
      <p:sp>
        <p:nvSpPr>
          <p:cNvPr id="9" name="4 Altbilgi Yer Tutucusu"/>
          <p:cNvSpPr>
            <a:spLocks noGrp="1"/>
          </p:cNvSpPr>
          <p:nvPr>
            <p:ph type="ftr" sz="quarter" idx="11"/>
          </p:nvPr>
        </p:nvSpPr>
        <p:spPr>
          <a:xfrm>
            <a:off x="2619375" y="6481763"/>
            <a:ext cx="4260850" cy="300037"/>
          </a:xfrm>
        </p:spPr>
        <p:txBody>
          <a:bodyPr/>
          <a:lstStyle>
            <a:lvl1pPr>
              <a:defRPr/>
            </a:lvl1pPr>
          </a:lstStyle>
          <a:p>
            <a:pPr>
              <a:defRPr/>
            </a:pPr>
            <a:endParaRPr lang="tr-TR"/>
          </a:p>
        </p:txBody>
      </p:sp>
      <p:sp>
        <p:nvSpPr>
          <p:cNvPr id="10" name="5 Slayt Numarası Yer Tutucusu"/>
          <p:cNvSpPr>
            <a:spLocks noGrp="1"/>
          </p:cNvSpPr>
          <p:nvPr>
            <p:ph type="sldNum" sz="quarter" idx="12"/>
          </p:nvPr>
        </p:nvSpPr>
        <p:spPr>
          <a:xfrm>
            <a:off x="8450263" y="809625"/>
            <a:ext cx="503237" cy="301625"/>
          </a:xfrm>
        </p:spPr>
        <p:txBody>
          <a:bodyPr/>
          <a:lstStyle>
            <a:lvl1pPr>
              <a:defRPr/>
            </a:lvl1pPr>
          </a:lstStyle>
          <a:p>
            <a:pPr>
              <a:defRPr/>
            </a:pPr>
            <a:fld id="{04DBF6FD-8F47-4A81-99FE-E05D754E2FD0}"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lang="tr-TR" smtClean="0"/>
              <a:t>Asıl başlık stili için tıklatın</a:t>
            </a:r>
            <a:endParaRPr lang="en-US"/>
          </a:p>
        </p:txBody>
      </p:sp>
      <p:sp>
        <p:nvSpPr>
          <p:cNvPr id="3" name="2 İçerik Yer Tutucusu"/>
          <p:cNvSpPr>
            <a:spLocks noGrp="1"/>
          </p:cNvSpPr>
          <p:nvPr>
            <p:ph sz="half" idx="1"/>
          </p:nvPr>
        </p:nvSpPr>
        <p:spPr>
          <a:xfrm>
            <a:off x="457200" y="1722439"/>
            <a:ext cx="4038600" cy="4525963"/>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722439"/>
            <a:ext cx="4038600" cy="4525963"/>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13 Veri Yer Tutucusu"/>
          <p:cNvSpPr>
            <a:spLocks noGrp="1"/>
          </p:cNvSpPr>
          <p:nvPr>
            <p:ph type="dt" sz="half" idx="10"/>
          </p:nvPr>
        </p:nvSpPr>
        <p:spPr/>
        <p:txBody>
          <a:bodyPr/>
          <a:lstStyle>
            <a:lvl1pPr>
              <a:defRPr/>
            </a:lvl1pPr>
          </a:lstStyle>
          <a:p>
            <a:pPr>
              <a:defRPr/>
            </a:pPr>
            <a:fld id="{8CA2267B-8D42-4A34-B7EF-36B85F02F29F}" type="datetimeFigureOut">
              <a:rPr lang="tr-TR"/>
              <a:pPr>
                <a:defRPr/>
              </a:pPr>
              <a:t>6.2.2019</a:t>
            </a:fld>
            <a:endParaRPr lang="tr-TR"/>
          </a:p>
        </p:txBody>
      </p:sp>
      <p:sp>
        <p:nvSpPr>
          <p:cNvPr id="6" name="2 Altbilgi Yer Tutucusu"/>
          <p:cNvSpPr>
            <a:spLocks noGrp="1"/>
          </p:cNvSpPr>
          <p:nvPr>
            <p:ph type="ftr" sz="quarter" idx="11"/>
          </p:nvPr>
        </p:nvSpPr>
        <p:spPr/>
        <p:txBody>
          <a:bodyPr/>
          <a:lstStyle>
            <a:lvl1pPr>
              <a:defRPr/>
            </a:lvl1pPr>
          </a:lstStyle>
          <a:p>
            <a:pPr>
              <a:defRPr/>
            </a:pPr>
            <a:endParaRPr lang="tr-TR"/>
          </a:p>
        </p:txBody>
      </p:sp>
      <p:sp>
        <p:nvSpPr>
          <p:cNvPr id="7" name="22 Slayt Numarası Yer Tutucusu"/>
          <p:cNvSpPr>
            <a:spLocks noGrp="1"/>
          </p:cNvSpPr>
          <p:nvPr>
            <p:ph type="sldNum" sz="quarter" idx="12"/>
          </p:nvPr>
        </p:nvSpPr>
        <p:spPr/>
        <p:txBody>
          <a:bodyPr/>
          <a:lstStyle>
            <a:lvl1pPr>
              <a:defRPr/>
            </a:lvl1pPr>
          </a:lstStyle>
          <a:p>
            <a:pPr>
              <a:defRPr/>
            </a:pPr>
            <a:fld id="{BDF425BA-2B07-4DBB-8C59-890F721B3B36}"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248199" y="290732"/>
            <a:ext cx="1066800" cy="6153912"/>
          </a:xfrm>
        </p:spPr>
        <p:txBody>
          <a:bodyPr vert="vert270" anchor="b"/>
          <a:lstStyle>
            <a:lvl1pPr marL="0" algn="ctr">
              <a:defRPr sz="3300" b="1">
                <a:ln w="6350">
                  <a:solidFill>
                    <a:schemeClr val="tx1"/>
                  </a:solidFill>
                </a:ln>
                <a:solidFill>
                  <a:schemeClr val="tx1"/>
                </a:solidFill>
              </a:defRPr>
            </a:lvl1pPr>
          </a:lstStyle>
          <a:p>
            <a:r>
              <a:rPr lang="tr-TR" smtClean="0"/>
              <a:t>Asıl başlık stili için tıklatın</a:t>
            </a:r>
            <a:endParaRPr lang="en-US"/>
          </a:p>
        </p:txBody>
      </p:sp>
      <p:sp>
        <p:nvSpPr>
          <p:cNvPr id="3" name="2 Metin Yer Tutucusu"/>
          <p:cNvSpPr>
            <a:spLocks noGrp="1"/>
          </p:cNvSpPr>
          <p:nvPr>
            <p:ph type="body" idx="1"/>
          </p:nvPr>
        </p:nvSpPr>
        <p:spPr>
          <a:xfrm>
            <a:off x="1365007"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1365007"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2022229"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2022229" y="3427124"/>
            <a:ext cx="6858000" cy="3017520"/>
          </a:xfrm>
        </p:spPr>
        <p:txBody>
          <a:bodyPr/>
          <a:lstStyle>
            <a:lvl1pPr>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a:xfrm>
            <a:off x="4791075" y="6481763"/>
            <a:ext cx="2130425" cy="301625"/>
          </a:xfrm>
        </p:spPr>
        <p:txBody>
          <a:bodyPr/>
          <a:lstStyle>
            <a:lvl1pPr>
              <a:defRPr/>
            </a:lvl1pPr>
          </a:lstStyle>
          <a:p>
            <a:pPr>
              <a:defRPr/>
            </a:pPr>
            <a:fld id="{DF768D27-726D-4969-B2ED-D7184A71F148}" type="datetimeFigureOut">
              <a:rPr lang="tr-TR"/>
              <a:pPr>
                <a:defRPr/>
              </a:pPr>
              <a:t>6.2.2019</a:t>
            </a:fld>
            <a:endParaRPr lang="tr-TR"/>
          </a:p>
        </p:txBody>
      </p:sp>
      <p:sp>
        <p:nvSpPr>
          <p:cNvPr id="8" name="7 Altbilgi Yer Tutucusu"/>
          <p:cNvSpPr>
            <a:spLocks noGrp="1"/>
          </p:cNvSpPr>
          <p:nvPr>
            <p:ph type="ftr" sz="quarter" idx="11"/>
          </p:nvPr>
        </p:nvSpPr>
        <p:spPr>
          <a:xfrm>
            <a:off x="457200" y="6481763"/>
            <a:ext cx="4260850" cy="301625"/>
          </a:xfrm>
        </p:spPr>
        <p:txBody>
          <a:bodyPr/>
          <a:lstStyle>
            <a:lvl1pPr>
              <a:defRPr/>
            </a:lvl1pPr>
          </a:lstStyle>
          <a:p>
            <a:pPr>
              <a:defRPr/>
            </a:pPr>
            <a:endParaRPr lang="tr-TR"/>
          </a:p>
        </p:txBody>
      </p:sp>
      <p:sp>
        <p:nvSpPr>
          <p:cNvPr id="9" name="8 Slayt Numarası Yer Tutucusu"/>
          <p:cNvSpPr>
            <a:spLocks noGrp="1"/>
          </p:cNvSpPr>
          <p:nvPr>
            <p:ph type="sldNum" sz="quarter" idx="12"/>
          </p:nvPr>
        </p:nvSpPr>
        <p:spPr>
          <a:xfrm>
            <a:off x="7589838" y="6483350"/>
            <a:ext cx="503237" cy="301625"/>
          </a:xfrm>
        </p:spPr>
        <p:txBody>
          <a:bodyPr/>
          <a:lstStyle>
            <a:lvl1pPr algn="ctr">
              <a:defRPr/>
            </a:lvl1pPr>
          </a:lstStyle>
          <a:p>
            <a:pPr>
              <a:defRPr/>
            </a:pPr>
            <a:fld id="{0B392008-33B9-4904-8632-6F83845E8333}"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lang="tr-TR" smtClean="0"/>
              <a:t>Asıl başlık stili için tıklatın</a:t>
            </a:r>
            <a:endParaRPr lang="en-US"/>
          </a:p>
        </p:txBody>
      </p:sp>
      <p:sp>
        <p:nvSpPr>
          <p:cNvPr id="3" name="13 Veri Yer Tutucusu"/>
          <p:cNvSpPr>
            <a:spLocks noGrp="1"/>
          </p:cNvSpPr>
          <p:nvPr>
            <p:ph type="dt" sz="half" idx="10"/>
          </p:nvPr>
        </p:nvSpPr>
        <p:spPr/>
        <p:txBody>
          <a:bodyPr/>
          <a:lstStyle>
            <a:lvl1pPr>
              <a:defRPr/>
            </a:lvl1pPr>
          </a:lstStyle>
          <a:p>
            <a:pPr>
              <a:defRPr/>
            </a:pPr>
            <a:fld id="{612B56C2-68CB-41FD-80DD-C8BA1F6666F5}" type="datetimeFigureOut">
              <a:rPr lang="tr-TR"/>
              <a:pPr>
                <a:defRPr/>
              </a:pPr>
              <a:t>6.2.2019</a:t>
            </a:fld>
            <a:endParaRPr lang="tr-TR"/>
          </a:p>
        </p:txBody>
      </p:sp>
      <p:sp>
        <p:nvSpPr>
          <p:cNvPr id="4" name="2 Altbilgi Yer Tutucusu"/>
          <p:cNvSpPr>
            <a:spLocks noGrp="1"/>
          </p:cNvSpPr>
          <p:nvPr>
            <p:ph type="ftr" sz="quarter" idx="11"/>
          </p:nvPr>
        </p:nvSpPr>
        <p:spPr/>
        <p:txBody>
          <a:bodyPr/>
          <a:lstStyle>
            <a:lvl1pPr>
              <a:defRPr/>
            </a:lvl1pPr>
          </a:lstStyle>
          <a:p>
            <a:pPr>
              <a:defRPr/>
            </a:pPr>
            <a:endParaRPr lang="tr-TR"/>
          </a:p>
        </p:txBody>
      </p:sp>
      <p:sp>
        <p:nvSpPr>
          <p:cNvPr id="5" name="22 Slayt Numarası Yer Tutucusu"/>
          <p:cNvSpPr>
            <a:spLocks noGrp="1"/>
          </p:cNvSpPr>
          <p:nvPr>
            <p:ph type="sldNum" sz="quarter" idx="12"/>
          </p:nvPr>
        </p:nvSpPr>
        <p:spPr/>
        <p:txBody>
          <a:bodyPr/>
          <a:lstStyle>
            <a:lvl1pPr>
              <a:defRPr/>
            </a:lvl1pPr>
          </a:lstStyle>
          <a:p>
            <a:pPr>
              <a:defRPr/>
            </a:pPr>
            <a:fld id="{4DE79BDD-9068-403B-873D-50E5A13B4CC7}"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3 Veri Yer Tutucusu"/>
          <p:cNvSpPr>
            <a:spLocks noGrp="1"/>
          </p:cNvSpPr>
          <p:nvPr>
            <p:ph type="dt" sz="half" idx="10"/>
          </p:nvPr>
        </p:nvSpPr>
        <p:spPr/>
        <p:txBody>
          <a:bodyPr/>
          <a:lstStyle>
            <a:lvl1pPr>
              <a:defRPr/>
            </a:lvl1pPr>
          </a:lstStyle>
          <a:p>
            <a:pPr>
              <a:defRPr/>
            </a:pPr>
            <a:fld id="{0444E3F5-84F5-4184-B105-6757AB3D966D}" type="datetimeFigureOut">
              <a:rPr lang="tr-TR"/>
              <a:pPr>
                <a:defRPr/>
              </a:pPr>
              <a:t>6.2.2019</a:t>
            </a:fld>
            <a:endParaRPr lang="tr-TR"/>
          </a:p>
        </p:txBody>
      </p:sp>
      <p:sp>
        <p:nvSpPr>
          <p:cNvPr id="3" name="2 Altbilgi Yer Tutucusu"/>
          <p:cNvSpPr>
            <a:spLocks noGrp="1"/>
          </p:cNvSpPr>
          <p:nvPr>
            <p:ph type="ftr" sz="quarter" idx="11"/>
          </p:nvPr>
        </p:nvSpPr>
        <p:spPr/>
        <p:txBody>
          <a:bodyPr/>
          <a:lstStyle>
            <a:lvl1pPr>
              <a:defRPr/>
            </a:lvl1pPr>
          </a:lstStyle>
          <a:p>
            <a:pPr>
              <a:defRPr/>
            </a:pPr>
            <a:endParaRPr lang="tr-TR"/>
          </a:p>
        </p:txBody>
      </p:sp>
      <p:sp>
        <p:nvSpPr>
          <p:cNvPr id="4" name="22 Slayt Numarası Yer Tutucusu"/>
          <p:cNvSpPr>
            <a:spLocks noGrp="1"/>
          </p:cNvSpPr>
          <p:nvPr>
            <p:ph type="sldNum" sz="quarter" idx="12"/>
          </p:nvPr>
        </p:nvSpPr>
        <p:spPr/>
        <p:txBody>
          <a:bodyPr/>
          <a:lstStyle>
            <a:lvl1pPr>
              <a:defRPr/>
            </a:lvl1pPr>
          </a:lstStyle>
          <a:p>
            <a:pPr>
              <a:defRPr/>
            </a:pPr>
            <a:fld id="{432A3D1E-1A57-41DD-AE31-7025B3C21346}"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tr-TR" smtClean="0"/>
              <a:t>Asıl başlık stili için tıklatın</a:t>
            </a:r>
            <a:endParaRPr lang="en-US"/>
          </a:p>
        </p:txBody>
      </p:sp>
      <p:sp>
        <p:nvSpPr>
          <p:cNvPr id="3" name="2 Metin Yer Tutucusu"/>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651251"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a:xfrm>
            <a:off x="6278563" y="6556375"/>
            <a:ext cx="2133600" cy="301625"/>
          </a:xfrm>
        </p:spPr>
        <p:txBody>
          <a:bodyPr/>
          <a:lstStyle>
            <a:lvl1pPr>
              <a:defRPr sz="900"/>
            </a:lvl1pPr>
          </a:lstStyle>
          <a:p>
            <a:pPr>
              <a:defRPr/>
            </a:pPr>
            <a:fld id="{EF7E07DA-043E-49C1-8ECE-ADE8A0FBFE47}" type="datetimeFigureOut">
              <a:rPr lang="tr-TR"/>
              <a:pPr>
                <a:defRPr/>
              </a:pPr>
              <a:t>6.2.2019</a:t>
            </a:fld>
            <a:endParaRPr lang="tr-TR"/>
          </a:p>
        </p:txBody>
      </p:sp>
      <p:sp>
        <p:nvSpPr>
          <p:cNvPr id="6" name="5 Altbilgi Yer Tutucusu"/>
          <p:cNvSpPr>
            <a:spLocks noGrp="1"/>
          </p:cNvSpPr>
          <p:nvPr>
            <p:ph type="ftr" sz="quarter" idx="11"/>
          </p:nvPr>
        </p:nvSpPr>
        <p:spPr>
          <a:xfrm>
            <a:off x="1135063" y="6556375"/>
            <a:ext cx="5143500" cy="301625"/>
          </a:xfrm>
        </p:spPr>
        <p:txBody>
          <a:bodyPr/>
          <a:lstStyle>
            <a:lvl1pPr>
              <a:defRPr sz="900"/>
            </a:lvl1pPr>
          </a:lstStyle>
          <a:p>
            <a:pPr>
              <a:defRPr/>
            </a:pPr>
            <a:endParaRPr lang="tr-TR"/>
          </a:p>
        </p:txBody>
      </p:sp>
      <p:sp>
        <p:nvSpPr>
          <p:cNvPr id="7" name="6 Slayt Numarası Yer Tutucusu"/>
          <p:cNvSpPr>
            <a:spLocks noGrp="1"/>
          </p:cNvSpPr>
          <p:nvPr>
            <p:ph type="sldNum" sz="quarter" idx="12"/>
          </p:nvPr>
        </p:nvSpPr>
        <p:spPr>
          <a:xfrm>
            <a:off x="8410575" y="6556375"/>
            <a:ext cx="503238" cy="301625"/>
          </a:xfrm>
        </p:spPr>
        <p:txBody>
          <a:bodyPr/>
          <a:lstStyle>
            <a:lvl1pPr>
              <a:defRPr sz="900"/>
            </a:lvl1pPr>
          </a:lstStyle>
          <a:p>
            <a:pPr>
              <a:defRPr/>
            </a:pPr>
            <a:fld id="{C142C3AE-10EF-4E80-BCBF-1BC3930BDD57}"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tr-TR" smtClean="0"/>
              <a:t>Asıl başlık stili için tıklatın</a:t>
            </a:r>
            <a:endParaRPr lang="en-US"/>
          </a:p>
        </p:txBody>
      </p:sp>
      <p:sp>
        <p:nvSpPr>
          <p:cNvPr id="3" name="2 Resim Yer Tutucusu"/>
          <p:cNvSpPr>
            <a:spLocks noGrp="1"/>
          </p:cNvSpPr>
          <p:nvPr>
            <p:ph type="pic" idx="1"/>
          </p:nvPr>
        </p:nvSpPr>
        <p:spPr>
          <a:xfrm>
            <a:off x="1138237" y="373967"/>
            <a:ext cx="7333488" cy="5486400"/>
          </a:xfrm>
          <a:solidFill>
            <a:schemeClr val="bg2">
              <a:shade val="50000"/>
            </a:schemeClr>
          </a:solidFill>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5" name="4 Veri Yer Tutucusu"/>
          <p:cNvSpPr>
            <a:spLocks noGrp="1"/>
          </p:cNvSpPr>
          <p:nvPr>
            <p:ph type="dt" sz="half" idx="10"/>
          </p:nvPr>
        </p:nvSpPr>
        <p:spPr>
          <a:xfrm>
            <a:off x="6108700" y="6556375"/>
            <a:ext cx="2101850" cy="301625"/>
          </a:xfrm>
        </p:spPr>
        <p:txBody>
          <a:bodyPr/>
          <a:lstStyle>
            <a:lvl1pPr>
              <a:defRPr sz="900"/>
            </a:lvl1pPr>
          </a:lstStyle>
          <a:p>
            <a:pPr>
              <a:defRPr/>
            </a:pPr>
            <a:fld id="{2430BD18-BB89-40FD-B903-45A21D5C5D02}" type="datetimeFigureOut">
              <a:rPr lang="tr-TR"/>
              <a:pPr>
                <a:defRPr/>
              </a:pPr>
              <a:t>6.2.2019</a:t>
            </a:fld>
            <a:endParaRPr lang="tr-TR"/>
          </a:p>
        </p:txBody>
      </p:sp>
      <p:sp>
        <p:nvSpPr>
          <p:cNvPr id="6" name="5 Altbilgi Yer Tutucusu"/>
          <p:cNvSpPr>
            <a:spLocks noGrp="1"/>
          </p:cNvSpPr>
          <p:nvPr>
            <p:ph type="ftr" sz="quarter" idx="11"/>
          </p:nvPr>
        </p:nvSpPr>
        <p:spPr>
          <a:xfrm>
            <a:off x="1169988" y="6557963"/>
            <a:ext cx="4948237" cy="301625"/>
          </a:xfrm>
        </p:spPr>
        <p:txBody>
          <a:bodyPr/>
          <a:lstStyle>
            <a:lvl1pPr>
              <a:defRPr sz="900"/>
            </a:lvl1pPr>
          </a:lstStyle>
          <a:p>
            <a:pPr>
              <a:defRPr/>
            </a:pPr>
            <a:endParaRPr lang="tr-TR"/>
          </a:p>
        </p:txBody>
      </p:sp>
      <p:sp>
        <p:nvSpPr>
          <p:cNvPr id="7" name="6 Slayt Numarası Yer Tutucusu"/>
          <p:cNvSpPr>
            <a:spLocks noGrp="1"/>
          </p:cNvSpPr>
          <p:nvPr>
            <p:ph type="sldNum" sz="quarter" idx="12"/>
          </p:nvPr>
        </p:nvSpPr>
        <p:spPr>
          <a:xfrm>
            <a:off x="8216900" y="6556375"/>
            <a:ext cx="366713" cy="301625"/>
          </a:xfrm>
        </p:spPr>
        <p:txBody>
          <a:bodyPr/>
          <a:lstStyle>
            <a:lvl1pPr algn="ctr">
              <a:defRPr sz="900"/>
            </a:lvl1pPr>
          </a:lstStyle>
          <a:p>
            <a:pPr>
              <a:defRPr/>
            </a:pPr>
            <a:fld id="{019A0BE0-4326-40F1-9A2B-47A545C1496E}"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10 Dik Üçgen"/>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7 Düz Bağlayıcı"/>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6700"/>
            <a:ext cx="8229600" cy="1400175"/>
          </a:xfrm>
          <a:prstGeom prst="rect">
            <a:avLst/>
          </a:prstGeom>
        </p:spPr>
        <p:txBody>
          <a:bodyPr vert="horz" anchor="ctr">
            <a:normAutofit/>
          </a:bodyPr>
          <a:lstStyle/>
          <a:p>
            <a:r>
              <a:rPr lang="tr-TR" smtClean="0"/>
              <a:t>Asıl başlık stili için tıklatın</a:t>
            </a:r>
            <a:endParaRPr lang="en-US"/>
          </a:p>
        </p:txBody>
      </p:sp>
      <p:sp>
        <p:nvSpPr>
          <p:cNvPr id="1030" name="12 Metin Yer Tutucusu"/>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4" name="13 Veri Yer Tutucusu"/>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cs typeface="+mn-cs"/>
              </a:defRPr>
            </a:lvl1pPr>
          </a:lstStyle>
          <a:p>
            <a:pPr>
              <a:defRPr/>
            </a:pPr>
            <a:fld id="{2B02BDBF-4BD2-4197-BD42-5B23B1210591}" type="datetimeFigureOut">
              <a:rPr lang="tr-TR"/>
              <a:pPr>
                <a:defRPr/>
              </a:pPr>
              <a:t>6.2.2019</a:t>
            </a:fld>
            <a:endParaRPr lang="tr-TR"/>
          </a:p>
        </p:txBody>
      </p:sp>
      <p:sp>
        <p:nvSpPr>
          <p:cNvPr id="3" name="2 Altbilgi Yer Tutucusu"/>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tr-TR"/>
          </a:p>
        </p:txBody>
      </p:sp>
      <p:sp>
        <p:nvSpPr>
          <p:cNvPr id="23" name="22 Slayt Numarası Yer Tutucusu"/>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cs typeface="+mn-cs"/>
              </a:defRPr>
            </a:lvl1pPr>
          </a:lstStyle>
          <a:p>
            <a:pPr>
              <a:defRPr/>
            </a:pPr>
            <a:fld id="{10B42E8F-8118-4BC2-83AD-0D2486A865F4}" type="slidenum">
              <a:rPr lang="tr-TR"/>
              <a:pPr>
                <a:defRPr/>
              </a:pPr>
              <a:t>‹#›</a:t>
            </a:fld>
            <a:endParaRPr lang="tr-TR"/>
          </a:p>
        </p:txBody>
      </p:sp>
    </p:spTree>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79" r:id="rId4"/>
    <p:sldLayoutId id="2147483687" r:id="rId5"/>
    <p:sldLayoutId id="2147483680" r:id="rId6"/>
    <p:sldLayoutId id="2147483681" r:id="rId7"/>
    <p:sldLayoutId id="2147483688" r:id="rId8"/>
    <p:sldLayoutId id="2147483689" r:id="rId9"/>
    <p:sldLayoutId id="2147483682" r:id="rId10"/>
    <p:sldLayoutId id="2147483683" r:id="rId11"/>
  </p:sldLayoutIdLst>
  <p:txStyles>
    <p:titleStyle>
      <a:lvl1pPr marL="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algn="l" rtl="0" eaLnBrk="0" fontAlgn="base" hangingPunct="0">
        <a:spcBef>
          <a:spcPct val="0"/>
        </a:spcBef>
        <a:spcAft>
          <a:spcPct val="0"/>
        </a:spcAft>
        <a:defRPr sz="4200">
          <a:solidFill>
            <a:srgbClr val="FF5C9C"/>
          </a:solidFill>
          <a:latin typeface="Lucida Sans Unicode" pitchFamily="34" charset="0"/>
        </a:defRPr>
      </a:lvl2pPr>
      <a:lvl3pPr marL="484188" algn="l" rtl="0" eaLnBrk="0" fontAlgn="base" hangingPunct="0">
        <a:spcBef>
          <a:spcPct val="0"/>
        </a:spcBef>
        <a:spcAft>
          <a:spcPct val="0"/>
        </a:spcAft>
        <a:defRPr sz="4200">
          <a:solidFill>
            <a:srgbClr val="FF5C9C"/>
          </a:solidFill>
          <a:latin typeface="Lucida Sans Unicode" pitchFamily="34" charset="0"/>
        </a:defRPr>
      </a:lvl3pPr>
      <a:lvl4pPr marL="484188" algn="l" rtl="0" eaLnBrk="0" fontAlgn="base" hangingPunct="0">
        <a:spcBef>
          <a:spcPct val="0"/>
        </a:spcBef>
        <a:spcAft>
          <a:spcPct val="0"/>
        </a:spcAft>
        <a:defRPr sz="4200">
          <a:solidFill>
            <a:srgbClr val="FF5C9C"/>
          </a:solidFill>
          <a:latin typeface="Lucida Sans Unicode" pitchFamily="34" charset="0"/>
        </a:defRPr>
      </a:lvl4pPr>
      <a:lvl5pPr marL="484188" algn="l" rtl="0" eaLnBrk="0" fontAlgn="base" hangingPunct="0">
        <a:spcBef>
          <a:spcPct val="0"/>
        </a:spcBef>
        <a:spcAft>
          <a:spcPct val="0"/>
        </a:spcAft>
        <a:defRPr sz="4200">
          <a:solidFill>
            <a:srgbClr val="FF5C9C"/>
          </a:solidFill>
          <a:latin typeface="Lucida Sans Unicode" pitchFamily="34" charset="0"/>
        </a:defRPr>
      </a:lvl5pPr>
      <a:lvl6pPr marL="941388" algn="l" rtl="0" fontAlgn="base">
        <a:spcBef>
          <a:spcPct val="0"/>
        </a:spcBef>
        <a:spcAft>
          <a:spcPct val="0"/>
        </a:spcAft>
        <a:defRPr sz="4200">
          <a:solidFill>
            <a:srgbClr val="FF5C9C"/>
          </a:solidFill>
          <a:latin typeface="Lucida Sans Unicode" pitchFamily="34" charset="0"/>
        </a:defRPr>
      </a:lvl6pPr>
      <a:lvl7pPr marL="1398588" algn="l" rtl="0" fontAlgn="base">
        <a:spcBef>
          <a:spcPct val="0"/>
        </a:spcBef>
        <a:spcAft>
          <a:spcPct val="0"/>
        </a:spcAft>
        <a:defRPr sz="4200">
          <a:solidFill>
            <a:srgbClr val="FF5C9C"/>
          </a:solidFill>
          <a:latin typeface="Lucida Sans Unicode" pitchFamily="34" charset="0"/>
        </a:defRPr>
      </a:lvl7pPr>
      <a:lvl8pPr marL="1855788" algn="l" rtl="0" fontAlgn="base">
        <a:spcBef>
          <a:spcPct val="0"/>
        </a:spcBef>
        <a:spcAft>
          <a:spcPct val="0"/>
        </a:spcAft>
        <a:defRPr sz="4200">
          <a:solidFill>
            <a:srgbClr val="FF5C9C"/>
          </a:solidFill>
          <a:latin typeface="Lucida Sans Unicode" pitchFamily="34" charset="0"/>
        </a:defRPr>
      </a:lvl8pPr>
      <a:lvl9pPr marL="2312988" algn="l" rtl="0" fontAlgn="base">
        <a:spcBef>
          <a:spcPct val="0"/>
        </a:spcBef>
        <a:spcAft>
          <a:spcPct val="0"/>
        </a:spcAft>
        <a:defRPr sz="4200">
          <a:solidFill>
            <a:srgbClr val="FF5C9C"/>
          </a:solidFill>
          <a:latin typeface="Lucida Sans Unicode"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1115616" y="548680"/>
            <a:ext cx="7056437" cy="4093428"/>
          </a:xfrm>
          <a:prstGeom prst="rect">
            <a:avLst/>
          </a:prstGeom>
          <a:noFill/>
          <a:ln w="9525">
            <a:noFill/>
            <a:miter lim="800000"/>
            <a:headEnd/>
            <a:tailEnd/>
          </a:ln>
          <a:effectLst/>
        </p:spPr>
        <p:txBody>
          <a:bodyPr>
            <a:spAutoFit/>
          </a:bodyPr>
          <a:lstStyle/>
          <a:p>
            <a:pPr algn="ctr">
              <a:spcBef>
                <a:spcPct val="50000"/>
              </a:spcBef>
            </a:pPr>
            <a:r>
              <a:rPr lang="tr-TR" sz="2800" b="1" dirty="0" smtClean="0"/>
              <a:t>                                                         YİYECEK İÇECEK HİZMETLERİ</a:t>
            </a:r>
          </a:p>
          <a:p>
            <a:pPr algn="ctr">
              <a:spcBef>
                <a:spcPct val="50000"/>
              </a:spcBef>
            </a:pPr>
            <a:r>
              <a:rPr lang="tr-TR" sz="2800" b="1" dirty="0" smtClean="0"/>
              <a:t>KONAKLAMA VE SEYAHAT HİZMETLERİ</a:t>
            </a:r>
          </a:p>
          <a:p>
            <a:pPr algn="ctr">
              <a:spcBef>
                <a:spcPct val="50000"/>
              </a:spcBef>
            </a:pPr>
            <a:r>
              <a:rPr lang="tr-TR" sz="2800" b="1" dirty="0" smtClean="0"/>
              <a:t>EĞLENCE HİZMETLERİ </a:t>
            </a:r>
          </a:p>
          <a:p>
            <a:pPr algn="ctr">
              <a:spcBef>
                <a:spcPct val="50000"/>
              </a:spcBef>
            </a:pPr>
            <a:r>
              <a:rPr lang="tr-TR" sz="2800" b="1" dirty="0" smtClean="0"/>
              <a:t>TANITIM SUNUSU</a:t>
            </a:r>
          </a:p>
          <a:p>
            <a:pPr algn="ctr">
              <a:spcBef>
                <a:spcPct val="50000"/>
              </a:spcBef>
            </a:pPr>
            <a:endParaRPr lang="tr-TR" sz="2800" b="1" dirty="0" smtClean="0">
              <a:solidFill>
                <a:schemeClr val="accent1"/>
              </a:solidFill>
            </a:endParaRPr>
          </a:p>
          <a:p>
            <a:pPr algn="ctr">
              <a:spcBef>
                <a:spcPct val="50000"/>
              </a:spcBef>
            </a:pPr>
            <a:r>
              <a:rPr lang="tr-TR" sz="2400" b="1" dirty="0" smtClean="0">
                <a:solidFill>
                  <a:schemeClr val="accent5"/>
                </a:solidFill>
              </a:rPr>
              <a:t>SEYHAN RAM PDR BÖLÜMÜ</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marL="484632" eaLnBrk="1" fontAlgn="auto" hangingPunct="1">
              <a:spcAft>
                <a:spcPts val="0"/>
              </a:spcAft>
              <a:defRPr/>
            </a:pPr>
            <a:r>
              <a:rPr lang="tr-TR" dirty="0" smtClean="0">
                <a:solidFill>
                  <a:schemeClr val="accent1">
                    <a:tint val="83000"/>
                    <a:satMod val="150000"/>
                  </a:schemeClr>
                </a:solidFill>
              </a:rPr>
              <a:t>YİYECEK İÇECEK HİZMETLERİ ALANININ ALT DALLARI</a:t>
            </a:r>
            <a:endParaRPr lang="tr-TR" dirty="0">
              <a:solidFill>
                <a:schemeClr val="accent1">
                  <a:tint val="83000"/>
                  <a:satMod val="150000"/>
                </a:schemeClr>
              </a:solidFill>
            </a:endParaRPr>
          </a:p>
        </p:txBody>
      </p:sp>
      <p:sp>
        <p:nvSpPr>
          <p:cNvPr id="3" name="2 İçerik Yer Tutucusu"/>
          <p:cNvSpPr>
            <a:spLocks noGrp="1"/>
          </p:cNvSpPr>
          <p:nvPr>
            <p:ph idx="1"/>
          </p:nvPr>
        </p:nvSpPr>
        <p:spPr>
          <a:xfrm>
            <a:off x="457200" y="1882775"/>
            <a:ext cx="8229600" cy="4572000"/>
          </a:xfrm>
        </p:spPr>
        <p:txBody>
          <a:bodyPr>
            <a:normAutofit lnSpcReduction="10000"/>
          </a:bodyPr>
          <a:lstStyle/>
          <a:p>
            <a:pPr marL="64008" indent="0" eaLnBrk="1" fontAlgn="auto" hangingPunct="1">
              <a:spcAft>
                <a:spcPts val="0"/>
              </a:spcAft>
              <a:buNone/>
              <a:defRPr/>
            </a:pPr>
            <a:r>
              <a:rPr lang="tr-TR" dirty="0" smtClean="0"/>
              <a:t>MUTFAK DALI</a:t>
            </a:r>
          </a:p>
          <a:p>
            <a:pPr marL="448056" indent="-384048" eaLnBrk="1" fontAlgn="auto" hangingPunct="1">
              <a:spcAft>
                <a:spcPts val="0"/>
              </a:spcAft>
              <a:buFont typeface="Wingdings 2"/>
              <a:buChar char=""/>
              <a:defRPr/>
            </a:pPr>
            <a:r>
              <a:rPr lang="tr-TR" b="1" dirty="0" smtClean="0"/>
              <a:t>Tanımı:</a:t>
            </a:r>
            <a:r>
              <a:rPr lang="tr-TR" dirty="0" smtClean="0"/>
              <a:t> Mutfak araç, gereç ve ekipmanlarını kullanarak, hijyen ve sanitasyon kurallarına uygun yiyecek üretimi yapma ve servise hazır hâle getirme yeterliklerini kazandırmaya yönelik eğitim ve öğretim verilen daldır.</a:t>
            </a:r>
          </a:p>
          <a:p>
            <a:pPr marL="448056" indent="-384048" eaLnBrk="1" fontAlgn="auto" hangingPunct="1">
              <a:spcAft>
                <a:spcPts val="0"/>
              </a:spcAft>
              <a:buFont typeface="Wingdings 2"/>
              <a:buChar char=""/>
              <a:defRPr/>
            </a:pPr>
            <a:r>
              <a:rPr lang="tr-TR" b="1" dirty="0" smtClean="0"/>
              <a:t>Amacı:</a:t>
            </a:r>
            <a:r>
              <a:rPr lang="tr-TR" dirty="0" smtClean="0"/>
              <a:t> Aşçılık mesleğinin yeterliklerine sahip meslek elemanları yetiştirmek amaçlanmaktadır.</a:t>
            </a:r>
          </a:p>
          <a:p>
            <a:pPr marL="448056" indent="-384048" eaLnBrk="1" fontAlgn="auto" hangingPunct="1">
              <a:spcAft>
                <a:spcPts val="0"/>
              </a:spcAft>
              <a:buFont typeface="Wingdings 2"/>
              <a:buChar char=""/>
              <a:defRPr/>
            </a:pP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2775"/>
            <a:ext cx="8229600" cy="4572000"/>
          </a:xfrm>
        </p:spPr>
        <p:txBody>
          <a:bodyPr>
            <a:normAutofit fontScale="92500"/>
          </a:bodyPr>
          <a:lstStyle/>
          <a:p>
            <a:pPr marL="64008" indent="0" eaLnBrk="1" fontAlgn="auto" hangingPunct="1">
              <a:spcAft>
                <a:spcPts val="0"/>
              </a:spcAft>
              <a:buNone/>
              <a:defRPr/>
            </a:pPr>
            <a:r>
              <a:rPr lang="tr-TR" dirty="0" smtClean="0"/>
              <a:t>PASTACILIK DALI</a:t>
            </a:r>
          </a:p>
          <a:p>
            <a:pPr marL="448056" indent="-384048" eaLnBrk="1" fontAlgn="auto" hangingPunct="1">
              <a:spcAft>
                <a:spcPts val="0"/>
              </a:spcAft>
              <a:buFont typeface="Wingdings 2"/>
              <a:buChar char=""/>
              <a:defRPr/>
            </a:pPr>
            <a:r>
              <a:rPr lang="tr-TR" b="1" dirty="0" smtClean="0"/>
              <a:t>Tanımı:</a:t>
            </a:r>
            <a:r>
              <a:rPr lang="tr-TR" dirty="0" smtClean="0"/>
              <a:t> Pastane mutfağı araç, gereç ve ekipmanlarını kullanarak, hijyen ve sanitasyon kurallarına uygun pastane ürünlerini yapma süsleme ve servise hazır hâle getirme yeterliklerini kazandırmaya yönelik eğitim ve öğretim verilen daldır.</a:t>
            </a:r>
          </a:p>
          <a:p>
            <a:pPr marL="448056" indent="-384048" eaLnBrk="1" fontAlgn="auto" hangingPunct="1">
              <a:spcAft>
                <a:spcPts val="0"/>
              </a:spcAft>
              <a:buFont typeface="Wingdings 2"/>
              <a:buChar char=""/>
              <a:defRPr/>
            </a:pPr>
            <a:r>
              <a:rPr lang="tr-TR" b="1" dirty="0" smtClean="0"/>
              <a:t>Amacı:</a:t>
            </a:r>
            <a:r>
              <a:rPr lang="tr-TR" dirty="0" smtClean="0"/>
              <a:t> Pastacılık mesleğinin yeterliklerine sahip meslek elemanları yetiştirmek amaçlanmaktadır.</a:t>
            </a:r>
          </a:p>
          <a:p>
            <a:pPr marL="448056" indent="-384048" eaLnBrk="1" fontAlgn="auto" hangingPunct="1">
              <a:spcAft>
                <a:spcPts val="0"/>
              </a:spcAft>
              <a:buFont typeface="Wingdings 2"/>
              <a:buChar char=""/>
              <a:defRPr/>
            </a:pPr>
            <a:endParaRPr lang="tr-TR" dirty="0" smtClean="0"/>
          </a:p>
          <a:p>
            <a:pPr marL="448056" indent="-384048" eaLnBrk="1" fontAlgn="auto" hangingPunct="1">
              <a:spcAft>
                <a:spcPts val="0"/>
              </a:spcAft>
              <a:buFont typeface="Wingdings 2"/>
              <a:buChar char=""/>
              <a:defRPr/>
            </a:pP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İçerik Yer Tutucusu"/>
          <p:cNvSpPr>
            <a:spLocks noGrp="1"/>
          </p:cNvSpPr>
          <p:nvPr>
            <p:ph idx="1"/>
          </p:nvPr>
        </p:nvSpPr>
        <p:spPr>
          <a:xfrm>
            <a:off x="468313" y="765175"/>
            <a:ext cx="8229600" cy="4572000"/>
          </a:xfrm>
        </p:spPr>
        <p:txBody>
          <a:bodyPr/>
          <a:lstStyle/>
          <a:p>
            <a:pPr marL="65087" indent="0" eaLnBrk="1" hangingPunct="1">
              <a:buNone/>
            </a:pPr>
            <a:r>
              <a:rPr lang="tr-TR" dirty="0" smtClean="0"/>
              <a:t>SERVİS DALI</a:t>
            </a:r>
          </a:p>
          <a:p>
            <a:pPr eaLnBrk="1" hangingPunct="1"/>
            <a:r>
              <a:rPr lang="tr-TR" b="1" dirty="0" smtClean="0"/>
              <a:t>Tanımı:</a:t>
            </a:r>
            <a:r>
              <a:rPr lang="tr-TR" dirty="0" smtClean="0"/>
              <a:t> Servise hazırlık, servis yapma, hesabın takdimi ve tahsili yeterliklerini kazandırmaya yönelik eğitim ve öğretim verilen daldır.</a:t>
            </a:r>
          </a:p>
          <a:p>
            <a:pPr eaLnBrk="1" hangingPunct="1"/>
            <a:r>
              <a:rPr lang="tr-TR" b="1" dirty="0" smtClean="0"/>
              <a:t>Amacı:</a:t>
            </a:r>
            <a:r>
              <a:rPr lang="tr-TR" dirty="0" smtClean="0"/>
              <a:t> Servis elemanlığı mesleğinin yeterliklerine sahip meslek elemanları yetiştirmek amaçlanmaktadır.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İçerik Yer Tutucusu"/>
          <p:cNvSpPr>
            <a:spLocks noGrp="1"/>
          </p:cNvSpPr>
          <p:nvPr>
            <p:ph idx="1"/>
          </p:nvPr>
        </p:nvSpPr>
        <p:spPr>
          <a:xfrm>
            <a:off x="395288" y="908050"/>
            <a:ext cx="8229600" cy="4572000"/>
          </a:xfrm>
        </p:spPr>
        <p:txBody>
          <a:bodyPr/>
          <a:lstStyle/>
          <a:p>
            <a:pPr marL="65087" indent="0" eaLnBrk="1" hangingPunct="1">
              <a:buNone/>
            </a:pPr>
            <a:r>
              <a:rPr lang="tr-TR" dirty="0" smtClean="0"/>
              <a:t>BAR DALI</a:t>
            </a:r>
          </a:p>
          <a:p>
            <a:pPr eaLnBrk="1" hangingPunct="1"/>
            <a:r>
              <a:rPr lang="tr-TR" b="1" dirty="0" smtClean="0"/>
              <a:t>Tanımı:</a:t>
            </a:r>
            <a:r>
              <a:rPr lang="tr-TR" dirty="0" smtClean="0"/>
              <a:t> Bar hazırlıkları ve düzenini sağlama, içecek hazırlama ve servisini yapma, hesabın takdimi ve tahsili yeterliklerini kazandıracak eğitim ve öğretim verilen daldır.</a:t>
            </a:r>
          </a:p>
          <a:p>
            <a:pPr eaLnBrk="1" hangingPunct="1"/>
            <a:r>
              <a:rPr lang="tr-TR" b="1" dirty="0" smtClean="0"/>
              <a:t>Amacı:</a:t>
            </a:r>
            <a:r>
              <a:rPr lang="tr-TR" dirty="0" smtClean="0"/>
              <a:t> Barmen/barmaid mesleğinin yeterliklerine sahip meslek elemanları yetiştirmek amaçlanmaktadır.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2775"/>
            <a:ext cx="8229600" cy="4572000"/>
          </a:xfrm>
        </p:spPr>
        <p:txBody>
          <a:bodyPr>
            <a:normAutofit lnSpcReduction="10000"/>
          </a:bodyPr>
          <a:lstStyle/>
          <a:p>
            <a:pPr marL="64008" indent="0" eaLnBrk="1" fontAlgn="auto" hangingPunct="1">
              <a:spcAft>
                <a:spcPts val="0"/>
              </a:spcAft>
              <a:buNone/>
              <a:defRPr/>
            </a:pPr>
            <a:r>
              <a:rPr lang="tr-TR" dirty="0" smtClean="0"/>
              <a:t>HOST-HOSTESLİK DALI</a:t>
            </a:r>
          </a:p>
          <a:p>
            <a:pPr marL="448056" indent="-384048" eaLnBrk="1" fontAlgn="auto" hangingPunct="1">
              <a:spcAft>
                <a:spcPts val="0"/>
              </a:spcAft>
              <a:buFont typeface="Wingdings 2"/>
              <a:buChar char=""/>
              <a:defRPr/>
            </a:pPr>
            <a:r>
              <a:rPr lang="tr-TR" b="1" dirty="0" smtClean="0"/>
              <a:t>Tanımı:</a:t>
            </a:r>
            <a:r>
              <a:rPr lang="tr-TR" dirty="0" smtClean="0"/>
              <a:t> Otobüs, tren ve havayollarında seyahat öncesi, sonrası ve seyahat sırasındaki yolcu/müşteri hizmetlerini ve servis hizmetlerini yapma yeterliklerini kazandıracak eğitim ve öğretim verilen daldır.</a:t>
            </a:r>
          </a:p>
          <a:p>
            <a:pPr marL="448056" indent="-384048" eaLnBrk="1" fontAlgn="auto" hangingPunct="1">
              <a:spcAft>
                <a:spcPts val="0"/>
              </a:spcAft>
              <a:buFont typeface="Wingdings 2"/>
              <a:buChar char=""/>
              <a:defRPr/>
            </a:pPr>
            <a:r>
              <a:rPr lang="tr-TR" b="1" dirty="0" smtClean="0"/>
              <a:t>Amacı:</a:t>
            </a:r>
            <a:r>
              <a:rPr lang="tr-TR" dirty="0" smtClean="0"/>
              <a:t> Hosteslik mesleğinin yeterliklerine sahip meslek elemanları yetiştirmek amaçlanmaktadır.</a:t>
            </a:r>
          </a:p>
          <a:p>
            <a:pPr marL="448056" indent="-384048" eaLnBrk="1" fontAlgn="auto" hangingPunct="1">
              <a:spcAft>
                <a:spcPts val="0"/>
              </a:spcAft>
              <a:buFont typeface="Wingdings 2"/>
              <a:buChar char=""/>
              <a:defRPr/>
            </a:pP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Unvan 2"/>
          <p:cNvSpPr>
            <a:spLocks noGrp="1"/>
          </p:cNvSpPr>
          <p:nvPr>
            <p:ph type="title"/>
          </p:nvPr>
        </p:nvSpPr>
        <p:spPr>
          <a:xfrm>
            <a:off x="457200" y="267493"/>
            <a:ext cx="8229600" cy="713235"/>
          </a:xfrm>
        </p:spPr>
        <p:txBody>
          <a:bodyPr>
            <a:noAutofit/>
          </a:bodyPr>
          <a:lstStyle/>
          <a:p>
            <a:r>
              <a:rPr lang="tr-TR" sz="3600" dirty="0" smtClean="0"/>
              <a:t>BÖLÜMÜN YER ALDIĞI OKULLAR</a:t>
            </a:r>
            <a:endParaRPr lang="tr-TR" sz="3600" dirty="0"/>
          </a:p>
        </p:txBody>
      </p:sp>
      <p:graphicFrame>
        <p:nvGraphicFramePr>
          <p:cNvPr id="2" name="İçerik Yer Tutucusu 1"/>
          <p:cNvGraphicFramePr>
            <a:graphicFrameLocks noGrp="1"/>
          </p:cNvGraphicFramePr>
          <p:nvPr>
            <p:ph idx="1"/>
            <p:extLst>
              <p:ext uri="{D42A27DB-BD31-4B8C-83A1-F6EECF244321}">
                <p14:modId xmlns:p14="http://schemas.microsoft.com/office/powerpoint/2010/main" val="3613871732"/>
              </p:ext>
            </p:extLst>
          </p:nvPr>
        </p:nvGraphicFramePr>
        <p:xfrm>
          <a:off x="143507" y="1196753"/>
          <a:ext cx="8856986" cy="5569411"/>
        </p:xfrm>
        <a:graphic>
          <a:graphicData uri="http://schemas.openxmlformats.org/drawingml/2006/table">
            <a:tbl>
              <a:tblPr>
                <a:tableStyleId>{3C2FFA5D-87B4-456A-9821-1D502468CF0F}</a:tableStyleId>
              </a:tblPr>
              <a:tblGrid>
                <a:gridCol w="576065">
                  <a:extLst>
                    <a:ext uri="{9D8B030D-6E8A-4147-A177-3AD203B41FA5}">
                      <a16:colId xmlns:a16="http://schemas.microsoft.com/office/drawing/2014/main" val="886076530"/>
                    </a:ext>
                  </a:extLst>
                </a:gridCol>
                <a:gridCol w="1837491">
                  <a:extLst>
                    <a:ext uri="{9D8B030D-6E8A-4147-A177-3AD203B41FA5}">
                      <a16:colId xmlns:a16="http://schemas.microsoft.com/office/drawing/2014/main" val="2306260099"/>
                    </a:ext>
                  </a:extLst>
                </a:gridCol>
                <a:gridCol w="1666198">
                  <a:extLst>
                    <a:ext uri="{9D8B030D-6E8A-4147-A177-3AD203B41FA5}">
                      <a16:colId xmlns:a16="http://schemas.microsoft.com/office/drawing/2014/main" val="310166695"/>
                    </a:ext>
                  </a:extLst>
                </a:gridCol>
                <a:gridCol w="4777232">
                  <a:extLst>
                    <a:ext uri="{9D8B030D-6E8A-4147-A177-3AD203B41FA5}">
                      <a16:colId xmlns:a16="http://schemas.microsoft.com/office/drawing/2014/main" val="2001732603"/>
                    </a:ext>
                  </a:extLst>
                </a:gridCol>
              </a:tblGrid>
              <a:tr h="636353">
                <a:tc>
                  <a:txBody>
                    <a:bodyPr/>
                    <a:lstStyle/>
                    <a:p>
                      <a:pPr algn="ctr"/>
                      <a:endParaRPr lang="tr-TR" sz="1400" dirty="0"/>
                    </a:p>
                  </a:txBody>
                  <a:tcPr marL="18962" marR="18962" marT="10535" marB="10535" anchor="ctr"/>
                </a:tc>
                <a:tc>
                  <a:txBody>
                    <a:bodyPr/>
                    <a:lstStyle/>
                    <a:p>
                      <a:pPr algn="ctr"/>
                      <a:r>
                        <a:rPr lang="tr-TR" sz="1400" b="1" dirty="0" smtClean="0"/>
                        <a:t>İL</a:t>
                      </a:r>
                      <a:endParaRPr lang="tr-TR" sz="1400" b="1" dirty="0"/>
                    </a:p>
                  </a:txBody>
                  <a:tcPr marL="18962" marR="18962" marT="10535" marB="1053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4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tr-TR" sz="1400" b="1" dirty="0" smtClean="0"/>
                        <a:t>İlçe</a:t>
                      </a:r>
                    </a:p>
                    <a:p>
                      <a:pPr algn="ctr"/>
                      <a:endParaRPr lang="tr-TR" sz="1400" b="1" dirty="0"/>
                    </a:p>
                  </a:txBody>
                  <a:tcPr marL="18962" marR="18962" marT="10535" marB="1053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4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tr-TR" sz="1400" b="1" dirty="0" smtClean="0"/>
                        <a:t>Okul/Kurum Adı</a:t>
                      </a:r>
                    </a:p>
                    <a:p>
                      <a:pPr algn="ctr"/>
                      <a:endParaRPr lang="tr-TR" sz="1400" b="1" dirty="0"/>
                    </a:p>
                  </a:txBody>
                  <a:tcPr marL="18962" marR="18962" marT="10535" marB="10535"/>
                </a:tc>
                <a:extLst>
                  <a:ext uri="{0D108BD9-81ED-4DB2-BD59-A6C34878D82A}">
                    <a16:rowId xmlns:a16="http://schemas.microsoft.com/office/drawing/2014/main" val="2529440930"/>
                  </a:ext>
                </a:extLst>
              </a:tr>
              <a:tr h="444080">
                <a:tc>
                  <a:txBody>
                    <a:bodyPr/>
                    <a:lstStyle/>
                    <a:p>
                      <a:r>
                        <a:rPr lang="tr-TR" sz="1400"/>
                        <a:t>1</a:t>
                      </a:r>
                    </a:p>
                  </a:txBody>
                  <a:tcPr marL="18962" marR="18962" marT="10535" marB="10535" anchor="ctr"/>
                </a:tc>
                <a:tc>
                  <a:txBody>
                    <a:bodyPr/>
                    <a:lstStyle/>
                    <a:p>
                      <a:r>
                        <a:rPr lang="tr-TR" sz="1400"/>
                        <a:t>ADANA</a:t>
                      </a:r>
                    </a:p>
                  </a:txBody>
                  <a:tcPr marL="18962" marR="18962" marT="10535" marB="10535" anchor="ctr"/>
                </a:tc>
                <a:tc>
                  <a:txBody>
                    <a:bodyPr/>
                    <a:lstStyle/>
                    <a:p>
                      <a:r>
                        <a:rPr lang="tr-TR" sz="1400"/>
                        <a:t>CEYHAN</a:t>
                      </a:r>
                    </a:p>
                  </a:txBody>
                  <a:tcPr marL="18962" marR="18962" marT="10535" marB="10535" anchor="ctr"/>
                </a:tc>
                <a:tc>
                  <a:txBody>
                    <a:bodyPr/>
                    <a:lstStyle/>
                    <a:p>
                      <a:r>
                        <a:rPr lang="tr-TR" sz="1400" dirty="0"/>
                        <a:t>Ceyhan Biliciler Mesleki ve Teknik Anadolu Lisesi</a:t>
                      </a:r>
                    </a:p>
                  </a:txBody>
                  <a:tcPr marL="18962" marR="18962" marT="10535" marB="10535" anchor="ctr"/>
                </a:tc>
                <a:extLst>
                  <a:ext uri="{0D108BD9-81ED-4DB2-BD59-A6C34878D82A}">
                    <a16:rowId xmlns:a16="http://schemas.microsoft.com/office/drawing/2014/main" val="3927230962"/>
                  </a:ext>
                </a:extLst>
              </a:tr>
              <a:tr h="373963">
                <a:tc>
                  <a:txBody>
                    <a:bodyPr/>
                    <a:lstStyle/>
                    <a:p>
                      <a:r>
                        <a:rPr lang="tr-TR" sz="1400"/>
                        <a:t>2</a:t>
                      </a:r>
                    </a:p>
                  </a:txBody>
                  <a:tcPr marL="18962" marR="18962" marT="10535" marB="10535" anchor="ctr"/>
                </a:tc>
                <a:tc>
                  <a:txBody>
                    <a:bodyPr/>
                    <a:lstStyle/>
                    <a:p>
                      <a:r>
                        <a:rPr lang="tr-TR" sz="1400"/>
                        <a:t>ADANA</a:t>
                      </a:r>
                    </a:p>
                  </a:txBody>
                  <a:tcPr marL="18962" marR="18962" marT="10535" marB="10535" anchor="ctr"/>
                </a:tc>
                <a:tc>
                  <a:txBody>
                    <a:bodyPr/>
                    <a:lstStyle/>
                    <a:p>
                      <a:r>
                        <a:rPr lang="tr-TR" sz="1400"/>
                        <a:t>CEYHAN</a:t>
                      </a:r>
                    </a:p>
                  </a:txBody>
                  <a:tcPr marL="18962" marR="18962" marT="10535" marB="10535" anchor="ctr"/>
                </a:tc>
                <a:tc>
                  <a:txBody>
                    <a:bodyPr/>
                    <a:lstStyle/>
                    <a:p>
                      <a:r>
                        <a:rPr lang="fi-FI" sz="1400" dirty="0"/>
                        <a:t>Yarsuvat Mesleki ve Teknik Anadolu Lisesi</a:t>
                      </a:r>
                    </a:p>
                  </a:txBody>
                  <a:tcPr marL="18962" marR="18962" marT="10535" marB="10535" anchor="ctr"/>
                </a:tc>
                <a:extLst>
                  <a:ext uri="{0D108BD9-81ED-4DB2-BD59-A6C34878D82A}">
                    <a16:rowId xmlns:a16="http://schemas.microsoft.com/office/drawing/2014/main" val="3420850635"/>
                  </a:ext>
                </a:extLst>
              </a:tr>
              <a:tr h="373963">
                <a:tc>
                  <a:txBody>
                    <a:bodyPr/>
                    <a:lstStyle/>
                    <a:p>
                      <a:r>
                        <a:rPr lang="tr-TR" sz="1400"/>
                        <a:t>3</a:t>
                      </a:r>
                    </a:p>
                  </a:txBody>
                  <a:tcPr marL="18962" marR="18962" marT="10535" marB="10535" anchor="ctr"/>
                </a:tc>
                <a:tc>
                  <a:txBody>
                    <a:bodyPr/>
                    <a:lstStyle/>
                    <a:p>
                      <a:r>
                        <a:rPr lang="tr-TR" sz="1400"/>
                        <a:t>ADANA</a:t>
                      </a:r>
                    </a:p>
                  </a:txBody>
                  <a:tcPr marL="18962" marR="18962" marT="10535" marB="10535" anchor="ctr"/>
                </a:tc>
                <a:tc>
                  <a:txBody>
                    <a:bodyPr/>
                    <a:lstStyle/>
                    <a:p>
                      <a:r>
                        <a:rPr lang="tr-TR" sz="1400"/>
                        <a:t>ÇUKUROVA</a:t>
                      </a:r>
                    </a:p>
                  </a:txBody>
                  <a:tcPr marL="18962" marR="18962" marT="10535" marB="10535" anchor="ctr"/>
                </a:tc>
                <a:tc>
                  <a:txBody>
                    <a:bodyPr/>
                    <a:lstStyle/>
                    <a:p>
                      <a:r>
                        <a:rPr lang="tr-TR" sz="1400"/>
                        <a:t>Vehbi Güzel Mesleki ve Teknik Anadolu Lisesi</a:t>
                      </a:r>
                    </a:p>
                  </a:txBody>
                  <a:tcPr marL="18962" marR="18962" marT="10535" marB="10535" anchor="ctr"/>
                </a:tc>
                <a:extLst>
                  <a:ext uri="{0D108BD9-81ED-4DB2-BD59-A6C34878D82A}">
                    <a16:rowId xmlns:a16="http://schemas.microsoft.com/office/drawing/2014/main" val="3558326423"/>
                  </a:ext>
                </a:extLst>
              </a:tr>
              <a:tr h="373963">
                <a:tc>
                  <a:txBody>
                    <a:bodyPr/>
                    <a:lstStyle/>
                    <a:p>
                      <a:r>
                        <a:rPr lang="tr-TR" sz="1400"/>
                        <a:t>4</a:t>
                      </a:r>
                    </a:p>
                  </a:txBody>
                  <a:tcPr marL="18962" marR="18962" marT="10535" marB="10535" anchor="ctr"/>
                </a:tc>
                <a:tc>
                  <a:txBody>
                    <a:bodyPr/>
                    <a:lstStyle/>
                    <a:p>
                      <a:r>
                        <a:rPr lang="tr-TR" sz="1400"/>
                        <a:t>ADANA</a:t>
                      </a:r>
                    </a:p>
                  </a:txBody>
                  <a:tcPr marL="18962" marR="18962" marT="10535" marB="10535" anchor="ctr"/>
                </a:tc>
                <a:tc>
                  <a:txBody>
                    <a:bodyPr/>
                    <a:lstStyle/>
                    <a:p>
                      <a:r>
                        <a:rPr lang="tr-TR" sz="1400"/>
                        <a:t>KOZAN</a:t>
                      </a:r>
                    </a:p>
                  </a:txBody>
                  <a:tcPr marL="18962" marR="18962" marT="10535" marB="10535" anchor="ctr"/>
                </a:tc>
                <a:tc>
                  <a:txBody>
                    <a:bodyPr/>
                    <a:lstStyle/>
                    <a:p>
                      <a:r>
                        <a:rPr lang="tr-TR" sz="1400"/>
                        <a:t>Kozan Bucak Çok Programlı Anadolu Lisesi</a:t>
                      </a:r>
                    </a:p>
                  </a:txBody>
                  <a:tcPr marL="18962" marR="18962" marT="10535" marB="10535" anchor="ctr"/>
                </a:tc>
                <a:extLst>
                  <a:ext uri="{0D108BD9-81ED-4DB2-BD59-A6C34878D82A}">
                    <a16:rowId xmlns:a16="http://schemas.microsoft.com/office/drawing/2014/main" val="1649889064"/>
                  </a:ext>
                </a:extLst>
              </a:tr>
              <a:tr h="373963">
                <a:tc>
                  <a:txBody>
                    <a:bodyPr/>
                    <a:lstStyle/>
                    <a:p>
                      <a:r>
                        <a:rPr lang="tr-TR" sz="1400"/>
                        <a:t>5</a:t>
                      </a:r>
                    </a:p>
                  </a:txBody>
                  <a:tcPr marL="18962" marR="18962" marT="10535" marB="10535" anchor="ctr"/>
                </a:tc>
                <a:tc>
                  <a:txBody>
                    <a:bodyPr/>
                    <a:lstStyle/>
                    <a:p>
                      <a:r>
                        <a:rPr lang="tr-TR" sz="1400"/>
                        <a:t>ADANA</a:t>
                      </a:r>
                    </a:p>
                  </a:txBody>
                  <a:tcPr marL="18962" marR="18962" marT="10535" marB="10535" anchor="ctr"/>
                </a:tc>
                <a:tc>
                  <a:txBody>
                    <a:bodyPr/>
                    <a:lstStyle/>
                    <a:p>
                      <a:r>
                        <a:rPr lang="tr-TR" sz="1400"/>
                        <a:t>SARIÇAM</a:t>
                      </a:r>
                    </a:p>
                  </a:txBody>
                  <a:tcPr marL="18962" marR="18962" marT="10535" marB="10535" anchor="ctr"/>
                </a:tc>
                <a:tc>
                  <a:txBody>
                    <a:bodyPr/>
                    <a:lstStyle/>
                    <a:p>
                      <a:r>
                        <a:rPr lang="tr-TR" sz="1400"/>
                        <a:t>Evliya Çelebi Mesleki ve Teknik Anadolu Lisesi</a:t>
                      </a:r>
                    </a:p>
                  </a:txBody>
                  <a:tcPr marL="18962" marR="18962" marT="10535" marB="10535" anchor="ctr"/>
                </a:tc>
                <a:extLst>
                  <a:ext uri="{0D108BD9-81ED-4DB2-BD59-A6C34878D82A}">
                    <a16:rowId xmlns:a16="http://schemas.microsoft.com/office/drawing/2014/main" val="3024194880"/>
                  </a:ext>
                </a:extLst>
              </a:tr>
              <a:tr h="444080">
                <a:tc>
                  <a:txBody>
                    <a:bodyPr/>
                    <a:lstStyle/>
                    <a:p>
                      <a:r>
                        <a:rPr lang="tr-TR" sz="1400"/>
                        <a:t>6</a:t>
                      </a:r>
                    </a:p>
                  </a:txBody>
                  <a:tcPr marL="18962" marR="18962" marT="10535" marB="10535" anchor="ctr"/>
                </a:tc>
                <a:tc>
                  <a:txBody>
                    <a:bodyPr/>
                    <a:lstStyle/>
                    <a:p>
                      <a:r>
                        <a:rPr lang="tr-TR" sz="1400"/>
                        <a:t>ADANA</a:t>
                      </a:r>
                    </a:p>
                  </a:txBody>
                  <a:tcPr marL="18962" marR="18962" marT="10535" marB="10535" anchor="ctr"/>
                </a:tc>
                <a:tc>
                  <a:txBody>
                    <a:bodyPr/>
                    <a:lstStyle/>
                    <a:p>
                      <a:r>
                        <a:rPr lang="tr-TR" sz="1400"/>
                        <a:t>SEYHAN</a:t>
                      </a:r>
                    </a:p>
                  </a:txBody>
                  <a:tcPr marL="18962" marR="18962" marT="10535" marB="10535" anchor="ctr"/>
                </a:tc>
                <a:tc>
                  <a:txBody>
                    <a:bodyPr/>
                    <a:lstStyle/>
                    <a:p>
                      <a:r>
                        <a:rPr lang="tr-TR" sz="1400"/>
                        <a:t>İhsan Sabancı Mesleki ve Teknik Anadolu Lisesi</a:t>
                      </a:r>
                    </a:p>
                  </a:txBody>
                  <a:tcPr marL="18962" marR="18962" marT="10535" marB="10535" anchor="ctr"/>
                </a:tc>
                <a:extLst>
                  <a:ext uri="{0D108BD9-81ED-4DB2-BD59-A6C34878D82A}">
                    <a16:rowId xmlns:a16="http://schemas.microsoft.com/office/drawing/2014/main" val="878092340"/>
                  </a:ext>
                </a:extLst>
              </a:tr>
              <a:tr h="373963">
                <a:tc>
                  <a:txBody>
                    <a:bodyPr/>
                    <a:lstStyle/>
                    <a:p>
                      <a:r>
                        <a:rPr lang="tr-TR" sz="1400"/>
                        <a:t>7</a:t>
                      </a:r>
                    </a:p>
                  </a:txBody>
                  <a:tcPr marL="18962" marR="18962" marT="10535" marB="10535" anchor="ctr"/>
                </a:tc>
                <a:tc>
                  <a:txBody>
                    <a:bodyPr/>
                    <a:lstStyle/>
                    <a:p>
                      <a:r>
                        <a:rPr lang="tr-TR" sz="1400"/>
                        <a:t>ADANA</a:t>
                      </a:r>
                    </a:p>
                  </a:txBody>
                  <a:tcPr marL="18962" marR="18962" marT="10535" marB="10535" anchor="ctr"/>
                </a:tc>
                <a:tc>
                  <a:txBody>
                    <a:bodyPr/>
                    <a:lstStyle/>
                    <a:p>
                      <a:r>
                        <a:rPr lang="tr-TR" sz="1400"/>
                        <a:t>SEYHAN</a:t>
                      </a:r>
                    </a:p>
                  </a:txBody>
                  <a:tcPr marL="18962" marR="18962" marT="10535" marB="10535" anchor="ctr"/>
                </a:tc>
                <a:tc>
                  <a:txBody>
                    <a:bodyPr/>
                    <a:lstStyle/>
                    <a:p>
                      <a:r>
                        <a:rPr lang="tr-TR" sz="1400"/>
                        <a:t>Sabancı Mesleki ve Teknik Anadolu Lisesi</a:t>
                      </a:r>
                    </a:p>
                  </a:txBody>
                  <a:tcPr marL="18962" marR="18962" marT="10535" marB="10535" anchor="ctr"/>
                </a:tc>
                <a:extLst>
                  <a:ext uri="{0D108BD9-81ED-4DB2-BD59-A6C34878D82A}">
                    <a16:rowId xmlns:a16="http://schemas.microsoft.com/office/drawing/2014/main" val="1131116915"/>
                  </a:ext>
                </a:extLst>
              </a:tr>
              <a:tr h="373963">
                <a:tc>
                  <a:txBody>
                    <a:bodyPr/>
                    <a:lstStyle/>
                    <a:p>
                      <a:r>
                        <a:rPr lang="tr-TR" sz="1400"/>
                        <a:t>8</a:t>
                      </a:r>
                    </a:p>
                  </a:txBody>
                  <a:tcPr marL="18962" marR="18962" marT="10535" marB="10535" anchor="ctr"/>
                </a:tc>
                <a:tc>
                  <a:txBody>
                    <a:bodyPr/>
                    <a:lstStyle/>
                    <a:p>
                      <a:r>
                        <a:rPr lang="tr-TR" sz="1400"/>
                        <a:t>ADANA</a:t>
                      </a:r>
                    </a:p>
                  </a:txBody>
                  <a:tcPr marL="18962" marR="18962" marT="10535" marB="10535" anchor="ctr"/>
                </a:tc>
                <a:tc>
                  <a:txBody>
                    <a:bodyPr/>
                    <a:lstStyle/>
                    <a:p>
                      <a:r>
                        <a:rPr lang="tr-TR" sz="1400"/>
                        <a:t>SEYHAN</a:t>
                      </a:r>
                    </a:p>
                  </a:txBody>
                  <a:tcPr marL="18962" marR="18962" marT="10535" marB="10535" anchor="ctr"/>
                </a:tc>
                <a:tc>
                  <a:txBody>
                    <a:bodyPr/>
                    <a:lstStyle/>
                    <a:p>
                      <a:r>
                        <a:rPr lang="tr-TR" sz="1400"/>
                        <a:t>Atatürk Mesleki ve Teknik Anadolu Lisesi</a:t>
                      </a:r>
                    </a:p>
                  </a:txBody>
                  <a:tcPr marL="18962" marR="18962" marT="10535" marB="10535" anchor="ctr"/>
                </a:tc>
                <a:extLst>
                  <a:ext uri="{0D108BD9-81ED-4DB2-BD59-A6C34878D82A}">
                    <a16:rowId xmlns:a16="http://schemas.microsoft.com/office/drawing/2014/main" val="3584919379"/>
                  </a:ext>
                </a:extLst>
              </a:tr>
              <a:tr h="444080">
                <a:tc>
                  <a:txBody>
                    <a:bodyPr/>
                    <a:lstStyle/>
                    <a:p>
                      <a:r>
                        <a:rPr lang="tr-TR" sz="1400"/>
                        <a:t>9</a:t>
                      </a:r>
                    </a:p>
                  </a:txBody>
                  <a:tcPr marL="18962" marR="18962" marT="10535" marB="10535" anchor="ctr"/>
                </a:tc>
                <a:tc>
                  <a:txBody>
                    <a:bodyPr/>
                    <a:lstStyle/>
                    <a:p>
                      <a:r>
                        <a:rPr lang="tr-TR" sz="1400"/>
                        <a:t>ADANA</a:t>
                      </a:r>
                    </a:p>
                  </a:txBody>
                  <a:tcPr marL="18962" marR="18962" marT="10535" marB="10535" anchor="ctr"/>
                </a:tc>
                <a:tc>
                  <a:txBody>
                    <a:bodyPr/>
                    <a:lstStyle/>
                    <a:p>
                      <a:r>
                        <a:rPr lang="tr-TR" sz="1400"/>
                        <a:t>SEYHAN</a:t>
                      </a:r>
                    </a:p>
                  </a:txBody>
                  <a:tcPr marL="18962" marR="18962" marT="10535" marB="10535" anchor="ctr"/>
                </a:tc>
                <a:tc>
                  <a:txBody>
                    <a:bodyPr/>
                    <a:lstStyle/>
                    <a:p>
                      <a:r>
                        <a:rPr lang="tr-TR" sz="1400"/>
                        <a:t>Nezihe Yalvaç Mesleki ve Teknik Anadolu Lisesi</a:t>
                      </a:r>
                    </a:p>
                  </a:txBody>
                  <a:tcPr marL="18962" marR="18962" marT="10535" marB="10535" anchor="ctr"/>
                </a:tc>
                <a:extLst>
                  <a:ext uri="{0D108BD9-81ED-4DB2-BD59-A6C34878D82A}">
                    <a16:rowId xmlns:a16="http://schemas.microsoft.com/office/drawing/2014/main" val="1793516343"/>
                  </a:ext>
                </a:extLst>
              </a:tr>
              <a:tr h="444080">
                <a:tc>
                  <a:txBody>
                    <a:bodyPr/>
                    <a:lstStyle/>
                    <a:p>
                      <a:r>
                        <a:rPr lang="tr-TR" sz="1400"/>
                        <a:t>10</a:t>
                      </a:r>
                    </a:p>
                  </a:txBody>
                  <a:tcPr marL="18962" marR="18962" marT="10535" marB="10535" anchor="ctr"/>
                </a:tc>
                <a:tc>
                  <a:txBody>
                    <a:bodyPr/>
                    <a:lstStyle/>
                    <a:p>
                      <a:r>
                        <a:rPr lang="tr-TR" sz="1400"/>
                        <a:t>ADANA</a:t>
                      </a:r>
                    </a:p>
                  </a:txBody>
                  <a:tcPr marL="18962" marR="18962" marT="10535" marB="10535" anchor="ctr"/>
                </a:tc>
                <a:tc>
                  <a:txBody>
                    <a:bodyPr/>
                    <a:lstStyle/>
                    <a:p>
                      <a:r>
                        <a:rPr lang="tr-TR" sz="1400"/>
                        <a:t>SEYHAN</a:t>
                      </a:r>
                    </a:p>
                  </a:txBody>
                  <a:tcPr marL="18962" marR="18962" marT="10535" marB="10535" anchor="ctr"/>
                </a:tc>
                <a:tc>
                  <a:txBody>
                    <a:bodyPr/>
                    <a:lstStyle/>
                    <a:p>
                      <a:r>
                        <a:rPr lang="tr-TR" sz="1400"/>
                        <a:t>Seyhan İsmet İnönü Mesleki ve Teknik Anadolu Lisesi</a:t>
                      </a:r>
                    </a:p>
                  </a:txBody>
                  <a:tcPr marL="18962" marR="18962" marT="10535" marB="10535" anchor="ctr"/>
                </a:tc>
                <a:extLst>
                  <a:ext uri="{0D108BD9-81ED-4DB2-BD59-A6C34878D82A}">
                    <a16:rowId xmlns:a16="http://schemas.microsoft.com/office/drawing/2014/main" val="206043352"/>
                  </a:ext>
                </a:extLst>
              </a:tr>
              <a:tr h="373963">
                <a:tc>
                  <a:txBody>
                    <a:bodyPr/>
                    <a:lstStyle/>
                    <a:p>
                      <a:r>
                        <a:rPr lang="tr-TR" sz="1400"/>
                        <a:t>11</a:t>
                      </a:r>
                    </a:p>
                  </a:txBody>
                  <a:tcPr marL="18962" marR="18962" marT="10535" marB="10535" anchor="ctr"/>
                </a:tc>
                <a:tc>
                  <a:txBody>
                    <a:bodyPr/>
                    <a:lstStyle/>
                    <a:p>
                      <a:r>
                        <a:rPr lang="tr-TR" sz="1400"/>
                        <a:t>ADANA</a:t>
                      </a:r>
                    </a:p>
                  </a:txBody>
                  <a:tcPr marL="18962" marR="18962" marT="10535" marB="10535" anchor="ctr"/>
                </a:tc>
                <a:tc>
                  <a:txBody>
                    <a:bodyPr/>
                    <a:lstStyle/>
                    <a:p>
                      <a:r>
                        <a:rPr lang="tr-TR" sz="1400" dirty="0"/>
                        <a:t>YÜREĞİR</a:t>
                      </a:r>
                    </a:p>
                  </a:txBody>
                  <a:tcPr marL="18962" marR="18962" marT="10535" marB="10535" anchor="ctr"/>
                </a:tc>
                <a:tc>
                  <a:txBody>
                    <a:bodyPr/>
                    <a:lstStyle/>
                    <a:p>
                      <a:r>
                        <a:rPr lang="tr-TR" sz="1400" dirty="0"/>
                        <a:t>Atakent İMKB Mesleki ve Teknik Anadolu Lisesi</a:t>
                      </a:r>
                    </a:p>
                  </a:txBody>
                  <a:tcPr marL="18962" marR="18962" marT="10535" marB="10535" anchor="ctr"/>
                </a:tc>
                <a:extLst>
                  <a:ext uri="{0D108BD9-81ED-4DB2-BD59-A6C34878D82A}">
                    <a16:rowId xmlns:a16="http://schemas.microsoft.com/office/drawing/2014/main" val="2046798368"/>
                  </a:ext>
                </a:extLst>
              </a:tr>
              <a:tr h="514200">
                <a:tc>
                  <a:txBody>
                    <a:bodyPr/>
                    <a:lstStyle/>
                    <a:p>
                      <a:r>
                        <a:rPr lang="tr-TR" sz="1400"/>
                        <a:t>12</a:t>
                      </a:r>
                    </a:p>
                  </a:txBody>
                  <a:tcPr marL="18962" marR="18962" marT="10535" marB="10535" anchor="ctr"/>
                </a:tc>
                <a:tc>
                  <a:txBody>
                    <a:bodyPr/>
                    <a:lstStyle/>
                    <a:p>
                      <a:r>
                        <a:rPr lang="tr-TR" sz="1400"/>
                        <a:t>ADANA</a:t>
                      </a:r>
                    </a:p>
                  </a:txBody>
                  <a:tcPr marL="18962" marR="18962" marT="10535" marB="10535" anchor="ctr"/>
                </a:tc>
                <a:tc>
                  <a:txBody>
                    <a:bodyPr/>
                    <a:lstStyle/>
                    <a:p>
                      <a:r>
                        <a:rPr lang="tr-TR" sz="1400"/>
                        <a:t>YÜREĞİR</a:t>
                      </a:r>
                    </a:p>
                  </a:txBody>
                  <a:tcPr marL="18962" marR="18962" marT="10535" marB="10535" anchor="ctr"/>
                </a:tc>
                <a:tc>
                  <a:txBody>
                    <a:bodyPr/>
                    <a:lstStyle/>
                    <a:p>
                      <a:r>
                        <a:rPr lang="tr-TR" sz="1400" dirty="0"/>
                        <a:t>Karşıyaka Orhan Çobanoğlu Mesleki ve Teknik Anadolu Lisesi</a:t>
                      </a:r>
                    </a:p>
                  </a:txBody>
                  <a:tcPr marL="18962" marR="18962" marT="10535" marB="10535" anchor="ctr"/>
                </a:tc>
                <a:extLst>
                  <a:ext uri="{0D108BD9-81ED-4DB2-BD59-A6C34878D82A}">
                    <a16:rowId xmlns:a16="http://schemas.microsoft.com/office/drawing/2014/main" val="3127870845"/>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effectLst/>
              </a:rPr>
              <a:t>KONAKLAMA VE SEYAHAT HİZMETLERİ ALANI</a:t>
            </a:r>
            <a:r>
              <a:rPr lang="tr-TR" dirty="0">
                <a:effectLst/>
              </a:rPr>
              <a:t> </a:t>
            </a:r>
            <a:endParaRPr lang="tr-TR" dirty="0"/>
          </a:p>
        </p:txBody>
      </p:sp>
      <p:sp>
        <p:nvSpPr>
          <p:cNvPr id="3" name="İçerik Yer Tutucusu 2"/>
          <p:cNvSpPr>
            <a:spLocks noGrp="1"/>
          </p:cNvSpPr>
          <p:nvPr>
            <p:ph idx="1"/>
          </p:nvPr>
        </p:nvSpPr>
        <p:spPr/>
        <p:txBody>
          <a:bodyPr/>
          <a:lstStyle/>
          <a:p>
            <a:pPr marL="65087" indent="0">
              <a:buNone/>
            </a:pPr>
            <a:r>
              <a:rPr lang="tr-TR" dirty="0" smtClean="0"/>
              <a:t>Turizm </a:t>
            </a:r>
            <a:r>
              <a:rPr lang="tr-TR" dirty="0"/>
              <a:t>ve otelcilik işletmelerinde turizm hizmetinin sunumu, pazarlanması ve işletmenin dış müşterilere tanıtımında görev alan kişidir. </a:t>
            </a:r>
            <a:br>
              <a:rPr lang="tr-TR" dirty="0"/>
            </a:b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5976" y="3449302"/>
            <a:ext cx="4585692" cy="3408698"/>
          </a:xfrm>
          <a:prstGeom prst="rect">
            <a:avLst/>
          </a:prstGeom>
        </p:spPr>
      </p:pic>
    </p:spTree>
    <p:extLst>
      <p:ext uri="{BB962C8B-B14F-4D97-AF65-F5344CB8AC3E}">
        <p14:creationId xmlns:p14="http://schemas.microsoft.com/office/powerpoint/2010/main" val="249022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692696"/>
            <a:ext cx="8229600" cy="785243"/>
          </a:xfrm>
        </p:spPr>
        <p:txBody>
          <a:bodyPr>
            <a:normAutofit fontScale="90000"/>
          </a:bodyPr>
          <a:lstStyle/>
          <a:p>
            <a:r>
              <a:rPr lang="tr-TR" sz="3100" dirty="0"/>
              <a:t>ALANIN ALTINDA YER ALAN MESLEKLER </a:t>
            </a:r>
            <a:br>
              <a:rPr lang="tr-TR" sz="3100" dirty="0"/>
            </a:b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
            </a:pPr>
            <a:r>
              <a:rPr lang="tr-TR" dirty="0" smtClean="0"/>
              <a:t>Ön </a:t>
            </a:r>
            <a:r>
              <a:rPr lang="tr-TR" dirty="0"/>
              <a:t>Büro Elemanı (</a:t>
            </a:r>
            <a:r>
              <a:rPr lang="tr-TR" dirty="0" err="1"/>
              <a:t>Resepsiyonist</a:t>
            </a:r>
            <a:r>
              <a:rPr lang="tr-TR" dirty="0"/>
              <a:t>) </a:t>
            </a:r>
          </a:p>
          <a:p>
            <a:pPr>
              <a:buFont typeface="Wingdings" panose="05000000000000000000" pitchFamily="2" charset="2"/>
              <a:buChar char="§"/>
            </a:pPr>
            <a:r>
              <a:rPr lang="tr-TR" dirty="0"/>
              <a:t>Kat Elemanı</a:t>
            </a:r>
          </a:p>
          <a:p>
            <a:pPr>
              <a:buFont typeface="Wingdings" panose="05000000000000000000" pitchFamily="2" charset="2"/>
              <a:buChar char="§"/>
            </a:pPr>
            <a:r>
              <a:rPr lang="tr-TR" dirty="0"/>
              <a:t>Operasyon Elemanı</a:t>
            </a:r>
          </a:p>
          <a:p>
            <a:pPr>
              <a:buFont typeface="Wingdings" panose="05000000000000000000" pitchFamily="2" charset="2"/>
              <a:buChar char="§"/>
            </a:pPr>
            <a:r>
              <a:rPr lang="tr-TR" dirty="0"/>
              <a:t>Rezervasyon Elemanı</a:t>
            </a:r>
          </a:p>
          <a:p>
            <a:pPr marL="65087"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7650" y="4195239"/>
            <a:ext cx="4629150" cy="2228850"/>
          </a:xfrm>
          <a:prstGeom prst="rect">
            <a:avLst/>
          </a:prstGeom>
        </p:spPr>
      </p:pic>
    </p:spTree>
    <p:extLst>
      <p:ext uri="{BB962C8B-B14F-4D97-AF65-F5344CB8AC3E}">
        <p14:creationId xmlns:p14="http://schemas.microsoft.com/office/powerpoint/2010/main" val="1422509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MESLEK ELEMANLARINDA ARANAN ÖZELLİKLER </a:t>
            </a:r>
          </a:p>
        </p:txBody>
      </p:sp>
      <p:sp>
        <p:nvSpPr>
          <p:cNvPr id="3" name="İçerik Yer Tutucusu 2"/>
          <p:cNvSpPr>
            <a:spLocks noGrp="1"/>
          </p:cNvSpPr>
          <p:nvPr>
            <p:ph idx="1"/>
          </p:nvPr>
        </p:nvSpPr>
        <p:spPr/>
        <p:txBody>
          <a:bodyPr/>
          <a:lstStyle/>
          <a:p>
            <a:r>
              <a:rPr lang="tr-TR" dirty="0" smtClean="0"/>
              <a:t>Bu </a:t>
            </a:r>
            <a:r>
              <a:rPr lang="tr-TR" dirty="0"/>
              <a:t>alandaki mesleklerde çalışmak isteyenler; - Sabırlı ve düzenli, - Zamanında iş yapmaktan hoşlanan, - Saygılı, nazik, güler yüzlü, hoş görülü, soğukkanlı, - İş arkadaşları ile uyumlu çalışan, - Türkçeyi iyi konuşan ve yazan kişiler olmaları gerekmektedir. - Pozisyona göre mesleğini ifade edebilecek seviyede yabancı dil bilmek.</a:t>
            </a:r>
          </a:p>
        </p:txBody>
      </p:sp>
    </p:spTree>
    <p:extLst>
      <p:ext uri="{BB962C8B-B14F-4D97-AF65-F5344CB8AC3E}">
        <p14:creationId xmlns:p14="http://schemas.microsoft.com/office/powerpoint/2010/main" val="2492380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400" dirty="0"/>
              <a:t>REZERVASYON ELEMANI </a:t>
            </a:r>
            <a:endParaRPr lang="tr-TR" dirty="0"/>
          </a:p>
        </p:txBody>
      </p:sp>
      <p:sp>
        <p:nvSpPr>
          <p:cNvPr id="3" name="İçerik Yer Tutucusu 2"/>
          <p:cNvSpPr>
            <a:spLocks noGrp="1"/>
          </p:cNvSpPr>
          <p:nvPr>
            <p:ph idx="1"/>
          </p:nvPr>
        </p:nvSpPr>
        <p:spPr/>
        <p:txBody>
          <a:bodyPr/>
          <a:lstStyle/>
          <a:p>
            <a:r>
              <a:rPr lang="tr-TR" sz="2000" dirty="0" smtClean="0"/>
              <a:t>Tanımı</a:t>
            </a:r>
            <a:r>
              <a:rPr lang="tr-TR" sz="2000" dirty="0"/>
              <a:t>; Tur operatöründen gelen rezervasyon taleplerine göre ilgili işletmelerle bağlantıya geçerek gerekli rezervasyonları yapan, konukların konaklama işletmelerinde rezervasyon ile ilgili sorunlarını çözme bilgi ve becerisine sahip, ileri düzeyde yabancı dil bilen, sorumluluk alan nitelikli kişidir. Görevleri - Acente rezervasyon operasyonlarını gerçekleştirmek - Gerektiğinde konukla iletişim kurmak - İş öncesi hazırlık yapmak - Dosyalama yapmak - Rezervasyon talep listelerini tur operatöründen almak - İlgili işletmelerle bağlantıya geçerek rezervasyonun yapılmasını sağlamak ve konfirmelerini (onay) almak - Tamamlanan rezervasyonu tur operatörüne bildirmek - Konukların rezervasyon ile ilgili sorunlarını çözmek - Rezervasyonlar ile ilgili bilgileri operasyon departmanına bildirmek - Bilgisayar paket programlarını kullanmak </a:t>
            </a:r>
            <a:endParaRPr lang="tr-TR" sz="1800" dirty="0"/>
          </a:p>
        </p:txBody>
      </p:sp>
    </p:spTree>
    <p:extLst>
      <p:ext uri="{BB962C8B-B14F-4D97-AF65-F5344CB8AC3E}">
        <p14:creationId xmlns:p14="http://schemas.microsoft.com/office/powerpoint/2010/main" val="2059420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74663" y="265905"/>
            <a:ext cx="8229600" cy="1399033"/>
          </a:xfrm>
        </p:spPr>
        <p:txBody>
          <a:bodyPr/>
          <a:lstStyle/>
          <a:p>
            <a:pPr marL="484632" eaLnBrk="1" fontAlgn="auto" hangingPunct="1">
              <a:spcAft>
                <a:spcPts val="0"/>
              </a:spcAft>
              <a:defRPr/>
            </a:pPr>
            <a:r>
              <a:rPr lang="tr-TR" dirty="0" smtClean="0">
                <a:solidFill>
                  <a:schemeClr val="accent1">
                    <a:tint val="83000"/>
                    <a:satMod val="150000"/>
                  </a:schemeClr>
                </a:solidFill>
              </a:rPr>
              <a:t>YİYECEK İÇECEK HİZMETLERİ</a:t>
            </a:r>
            <a:endParaRPr lang="tr-TR" dirty="0">
              <a:solidFill>
                <a:schemeClr val="accent1">
                  <a:tint val="83000"/>
                  <a:satMod val="150000"/>
                </a:schemeClr>
              </a:solidFill>
            </a:endParaRPr>
          </a:p>
        </p:txBody>
      </p:sp>
      <p:sp>
        <p:nvSpPr>
          <p:cNvPr id="14338" name="2 İçerik Yer Tutucusu"/>
          <p:cNvSpPr>
            <a:spLocks noGrp="1"/>
          </p:cNvSpPr>
          <p:nvPr>
            <p:ph idx="1"/>
          </p:nvPr>
        </p:nvSpPr>
        <p:spPr>
          <a:xfrm>
            <a:off x="457200" y="1882775"/>
            <a:ext cx="8229600" cy="4572000"/>
          </a:xfrm>
        </p:spPr>
        <p:txBody>
          <a:bodyPr/>
          <a:lstStyle/>
          <a:p>
            <a:pPr eaLnBrk="1" hangingPunct="1"/>
            <a:r>
              <a:rPr lang="tr-TR" dirty="0" smtClean="0"/>
              <a:t>Yiyecek-İçecek Hizmetleri alanı altında yer alan dalların yeterliklerini kazandırmaya yönelik eğitim ve öğretime verilen alandır.</a:t>
            </a: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1832" y="3861048"/>
            <a:ext cx="4725789" cy="2707621"/>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ÖN BÜRO ELEMANI (RESEPSİYONİST) </a:t>
            </a:r>
            <a:endParaRPr lang="tr-TR" dirty="0"/>
          </a:p>
        </p:txBody>
      </p:sp>
      <p:sp>
        <p:nvSpPr>
          <p:cNvPr id="3" name="İçerik Yer Tutucusu 2"/>
          <p:cNvSpPr>
            <a:spLocks noGrp="1"/>
          </p:cNvSpPr>
          <p:nvPr>
            <p:ph idx="1"/>
          </p:nvPr>
        </p:nvSpPr>
        <p:spPr/>
        <p:txBody>
          <a:bodyPr/>
          <a:lstStyle/>
          <a:p>
            <a:r>
              <a:rPr lang="tr-TR" sz="2400" dirty="0" smtClean="0"/>
              <a:t>Tanımı</a:t>
            </a:r>
            <a:r>
              <a:rPr lang="tr-TR" sz="2400" dirty="0"/>
              <a:t>; Tesis yönetiminin belirlediği prosedüre uygun olarak konukları karşılama, etkili ve verimli bir şekilde oda satışı yapma, konuk istek ve şikâyetleriyle ilgilenme, göreviyle ilgili raporları hazırlayabilme bilgi ve becerisine sahip sorumluluk alan nitelikli kişidir. Görevleri - Ön büroda hazırlık yapmak. - Konuk ilişkilerini yürütmek. - Ön büroda danışma ve santral hizmetlerini yürütmek. - Rezervasyon ile ilgili işlemleri yürütmek. - Konuk giriş işlemlerini yapmak. - Vardiya işlemleri yürütmek. - Konuk çıkış işlemlerini yapmak. - Gece kontrolörlüğü yapmak. - İstatistiki raporlar hazırlamak. </a:t>
            </a:r>
            <a:endParaRPr lang="tr-TR" sz="2000" dirty="0"/>
          </a:p>
        </p:txBody>
      </p:sp>
    </p:spTree>
    <p:extLst>
      <p:ext uri="{BB962C8B-B14F-4D97-AF65-F5344CB8AC3E}">
        <p14:creationId xmlns:p14="http://schemas.microsoft.com/office/powerpoint/2010/main" val="4170736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400" dirty="0"/>
              <a:t>KAT ELEMANI </a:t>
            </a:r>
            <a:endParaRPr lang="tr-TR" dirty="0"/>
          </a:p>
        </p:txBody>
      </p:sp>
      <p:sp>
        <p:nvSpPr>
          <p:cNvPr id="3" name="İçerik Yer Tutucusu 2"/>
          <p:cNvSpPr>
            <a:spLocks noGrp="1"/>
          </p:cNvSpPr>
          <p:nvPr>
            <p:ph idx="1"/>
          </p:nvPr>
        </p:nvSpPr>
        <p:spPr/>
        <p:txBody>
          <a:bodyPr/>
          <a:lstStyle/>
          <a:p>
            <a:r>
              <a:rPr lang="tr-TR" sz="2400" dirty="0" smtClean="0"/>
              <a:t>Tanımı</a:t>
            </a:r>
            <a:r>
              <a:rPr lang="tr-TR" sz="2400" dirty="0"/>
              <a:t>; Kat hizmetleri departmanın da, konaklama tesisi standartlarına uygun kalitede temizlik ve düzeni, kişiye özel hizmetleri, bölümü ile ilgili tüm işlerin yapılmasını sağlayacak bilgi ve beceriye sahip olan sorumluluk sahibi nitelikli kişidir</a:t>
            </a:r>
            <a:r>
              <a:rPr lang="tr-TR" sz="2400" dirty="0" smtClean="0"/>
              <a:t>. Görevleri </a:t>
            </a:r>
            <a:r>
              <a:rPr lang="tr-TR" sz="2400" dirty="0"/>
              <a:t>- Kat hizmetlerinde organizasyon yapmak. - Oda hazırlığı yapmak. - Gün içi hizmetleri yürütmek. - Çamaşırhane hizmetlerini yürütmek. - Periyodik temizlik ve bakım hizmetlerini yürütmek.</a:t>
            </a:r>
          </a:p>
        </p:txBody>
      </p:sp>
    </p:spTree>
    <p:extLst>
      <p:ext uri="{BB962C8B-B14F-4D97-AF65-F5344CB8AC3E}">
        <p14:creationId xmlns:p14="http://schemas.microsoft.com/office/powerpoint/2010/main" val="1987106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400" dirty="0"/>
              <a:t>OPERASYON ELEMANI </a:t>
            </a:r>
            <a:endParaRPr lang="tr-TR" dirty="0"/>
          </a:p>
        </p:txBody>
      </p:sp>
      <p:sp>
        <p:nvSpPr>
          <p:cNvPr id="3" name="İçerik Yer Tutucusu 2"/>
          <p:cNvSpPr>
            <a:spLocks noGrp="1"/>
          </p:cNvSpPr>
          <p:nvPr>
            <p:ph idx="1"/>
          </p:nvPr>
        </p:nvSpPr>
        <p:spPr/>
        <p:txBody>
          <a:bodyPr/>
          <a:lstStyle/>
          <a:p>
            <a:r>
              <a:rPr lang="tr-TR" sz="2000" dirty="0" smtClean="0"/>
              <a:t>Tanımı </a:t>
            </a:r>
            <a:r>
              <a:rPr lang="tr-TR" sz="2000" dirty="0"/>
              <a:t>Gerektiğinde </a:t>
            </a:r>
            <a:r>
              <a:rPr lang="tr-TR" sz="2000" dirty="0" err="1"/>
              <a:t>transformen</a:t>
            </a:r>
            <a:r>
              <a:rPr lang="tr-TR" sz="2000" dirty="0"/>
              <a:t> ile tur animatörünün bütün görev ve sorumluluklarını yerine getiren günlük, haftalık tur programları hazırlayan, havaalanında konukları karşılayıp havaalanı işlemlerine yardımcı olan, konukların transferler için alınış ve dağıtım saatlerini belirleme bilgi ve becerisine sahip sorumluluk alan nitelikli kişidir. Görevleri - Acente operasyonlarını gerçekleştirmek. - Konukla iletişim kurmak. - İş öncesi hazırlık yapmak. - Dosyalama yapmak. - Günlük-haftalık tur programları hazırlamak. - Konukları karşılayıp havaalanı işlemlerine yardımcı olmak. - Transferler için alınış ve dağıtım saatlerini ayarlamak. - Transferlerin zamanında gerçekleşmesini sağlamak. - Tura çıkacak araç ve rehberi belirlemek. - Tur programı hazırlamak. - Ülke kültürünü tanıtmak. - Bilgisayar paket programlarını kullanmak.</a:t>
            </a:r>
          </a:p>
        </p:txBody>
      </p:sp>
    </p:spTree>
    <p:extLst>
      <p:ext uri="{BB962C8B-B14F-4D97-AF65-F5344CB8AC3E}">
        <p14:creationId xmlns:p14="http://schemas.microsoft.com/office/powerpoint/2010/main" val="3797656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t>BÖLÜMÜN YER OLDUĞU OKULLAR</a:t>
            </a:r>
            <a:endParaRPr lang="tr-TR" sz="36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65131987"/>
              </p:ext>
            </p:extLst>
          </p:nvPr>
        </p:nvGraphicFramePr>
        <p:xfrm>
          <a:off x="457200" y="1847175"/>
          <a:ext cx="7931224" cy="4534152"/>
        </p:xfrm>
        <a:graphic>
          <a:graphicData uri="http://schemas.openxmlformats.org/drawingml/2006/table">
            <a:tbl>
              <a:tblPr>
                <a:tableStyleId>{3C2FFA5D-87B4-456A-9821-1D502468CF0F}</a:tableStyleId>
              </a:tblPr>
              <a:tblGrid>
                <a:gridCol w="1982806">
                  <a:extLst>
                    <a:ext uri="{9D8B030D-6E8A-4147-A177-3AD203B41FA5}">
                      <a16:colId xmlns:a16="http://schemas.microsoft.com/office/drawing/2014/main" val="2857404336"/>
                    </a:ext>
                  </a:extLst>
                </a:gridCol>
                <a:gridCol w="1982806">
                  <a:extLst>
                    <a:ext uri="{9D8B030D-6E8A-4147-A177-3AD203B41FA5}">
                      <a16:colId xmlns:a16="http://schemas.microsoft.com/office/drawing/2014/main" val="3871788569"/>
                    </a:ext>
                  </a:extLst>
                </a:gridCol>
                <a:gridCol w="1982806">
                  <a:extLst>
                    <a:ext uri="{9D8B030D-6E8A-4147-A177-3AD203B41FA5}">
                      <a16:colId xmlns:a16="http://schemas.microsoft.com/office/drawing/2014/main" val="702133432"/>
                    </a:ext>
                  </a:extLst>
                </a:gridCol>
                <a:gridCol w="1982806">
                  <a:extLst>
                    <a:ext uri="{9D8B030D-6E8A-4147-A177-3AD203B41FA5}">
                      <a16:colId xmlns:a16="http://schemas.microsoft.com/office/drawing/2014/main" val="4192036269"/>
                    </a:ext>
                  </a:extLst>
                </a:gridCol>
              </a:tblGrid>
              <a:tr h="519652">
                <a:tc>
                  <a:txBody>
                    <a:bodyPr/>
                    <a:lstStyle/>
                    <a:p>
                      <a:pPr algn="ctr"/>
                      <a:r>
                        <a:rPr lang="tr-TR" sz="1500" dirty="0"/>
                        <a:t>#</a:t>
                      </a:r>
                      <a:endParaRPr lang="tr-TR" sz="1500" dirty="0">
                        <a:solidFill>
                          <a:schemeClr val="bg1"/>
                        </a:solidFill>
                      </a:endParaRPr>
                    </a:p>
                  </a:txBody>
                  <a:tcPr marL="74951" marR="74951" marT="37475" marB="37475" anchor="ctr"/>
                </a:tc>
                <a:tc>
                  <a:txBody>
                    <a:bodyPr/>
                    <a:lstStyle/>
                    <a:p>
                      <a:pPr algn="ctr"/>
                      <a:r>
                        <a:rPr lang="tr-TR" sz="1500"/>
                        <a:t>İl</a:t>
                      </a:r>
                      <a:endParaRPr lang="tr-TR" sz="1500">
                        <a:solidFill>
                          <a:schemeClr val="bg1"/>
                        </a:solidFill>
                      </a:endParaRPr>
                    </a:p>
                  </a:txBody>
                  <a:tcPr marL="74951" marR="74951" marT="37475" marB="37475" anchor="ctr"/>
                </a:tc>
                <a:tc>
                  <a:txBody>
                    <a:bodyPr/>
                    <a:lstStyle/>
                    <a:p>
                      <a:pPr algn="ctr"/>
                      <a:r>
                        <a:rPr lang="tr-TR" sz="1500"/>
                        <a:t>İlçe</a:t>
                      </a:r>
                      <a:endParaRPr lang="tr-TR" sz="1500">
                        <a:solidFill>
                          <a:schemeClr val="bg1"/>
                        </a:solidFill>
                      </a:endParaRPr>
                    </a:p>
                  </a:txBody>
                  <a:tcPr marL="74951" marR="74951" marT="37475" marB="37475" anchor="ctr"/>
                </a:tc>
                <a:tc>
                  <a:txBody>
                    <a:bodyPr/>
                    <a:lstStyle/>
                    <a:p>
                      <a:pPr algn="ctr"/>
                      <a:r>
                        <a:rPr lang="tr-TR" sz="1500"/>
                        <a:t>Okul/Kurum Adı</a:t>
                      </a:r>
                      <a:endParaRPr lang="tr-TR" sz="1500">
                        <a:solidFill>
                          <a:schemeClr val="bg1"/>
                        </a:solidFill>
                      </a:endParaRPr>
                    </a:p>
                  </a:txBody>
                  <a:tcPr marL="74951" marR="74951" marT="37475" marB="37475" anchor="ctr"/>
                </a:tc>
                <a:extLst>
                  <a:ext uri="{0D108BD9-81ED-4DB2-BD59-A6C34878D82A}">
                    <a16:rowId xmlns:a16="http://schemas.microsoft.com/office/drawing/2014/main" val="719673526"/>
                  </a:ext>
                </a:extLst>
              </a:tr>
              <a:tr h="1412577">
                <a:tc>
                  <a:txBody>
                    <a:bodyPr/>
                    <a:lstStyle/>
                    <a:p>
                      <a:r>
                        <a:rPr lang="tr-TR" sz="1500"/>
                        <a:t>1</a:t>
                      </a:r>
                      <a:endParaRPr lang="tr-TR" sz="1500">
                        <a:solidFill>
                          <a:schemeClr val="bg1"/>
                        </a:solidFill>
                      </a:endParaRPr>
                    </a:p>
                  </a:txBody>
                  <a:tcPr marL="74951" marR="74951" marT="37475" marB="37475" anchor="ctr"/>
                </a:tc>
                <a:tc>
                  <a:txBody>
                    <a:bodyPr/>
                    <a:lstStyle/>
                    <a:p>
                      <a:r>
                        <a:rPr lang="tr-TR" sz="1500" dirty="0"/>
                        <a:t>ADANA</a:t>
                      </a:r>
                      <a:endParaRPr lang="tr-TR" sz="1500" dirty="0">
                        <a:solidFill>
                          <a:schemeClr val="bg1"/>
                        </a:solidFill>
                      </a:endParaRPr>
                    </a:p>
                  </a:txBody>
                  <a:tcPr marL="74951" marR="74951" marT="37475" marB="37475" anchor="ctr"/>
                </a:tc>
                <a:tc>
                  <a:txBody>
                    <a:bodyPr/>
                    <a:lstStyle/>
                    <a:p>
                      <a:r>
                        <a:rPr lang="tr-TR" sz="1500"/>
                        <a:t>CEYHAN</a:t>
                      </a:r>
                      <a:endParaRPr lang="tr-TR" sz="1500">
                        <a:solidFill>
                          <a:schemeClr val="bg1"/>
                        </a:solidFill>
                      </a:endParaRPr>
                    </a:p>
                  </a:txBody>
                  <a:tcPr marL="74951" marR="74951" marT="37475" marB="37475" anchor="ctr"/>
                </a:tc>
                <a:tc>
                  <a:txBody>
                    <a:bodyPr/>
                    <a:lstStyle/>
                    <a:p>
                      <a:r>
                        <a:rPr lang="tr-TR" sz="1500"/>
                        <a:t>Ceyhan Biliciler Mesleki ve Teknik Anadolu Lisesi</a:t>
                      </a:r>
                      <a:endParaRPr lang="tr-TR" sz="1500">
                        <a:solidFill>
                          <a:schemeClr val="bg1"/>
                        </a:solidFill>
                      </a:endParaRPr>
                    </a:p>
                  </a:txBody>
                  <a:tcPr marL="74951" marR="74951" marT="37475" marB="37475" anchor="ctr"/>
                </a:tc>
                <a:extLst>
                  <a:ext uri="{0D108BD9-81ED-4DB2-BD59-A6C34878D82A}">
                    <a16:rowId xmlns:a16="http://schemas.microsoft.com/office/drawing/2014/main" val="416591448"/>
                  </a:ext>
                </a:extLst>
              </a:tr>
              <a:tr h="1189346">
                <a:tc>
                  <a:txBody>
                    <a:bodyPr/>
                    <a:lstStyle/>
                    <a:p>
                      <a:r>
                        <a:rPr lang="tr-TR" sz="1500"/>
                        <a:t>2</a:t>
                      </a:r>
                      <a:endParaRPr lang="tr-TR" sz="1500">
                        <a:solidFill>
                          <a:schemeClr val="bg1"/>
                        </a:solidFill>
                      </a:endParaRPr>
                    </a:p>
                  </a:txBody>
                  <a:tcPr marL="74951" marR="74951" marT="37475" marB="37475" anchor="ctr"/>
                </a:tc>
                <a:tc>
                  <a:txBody>
                    <a:bodyPr/>
                    <a:lstStyle/>
                    <a:p>
                      <a:r>
                        <a:rPr lang="tr-TR" sz="1500"/>
                        <a:t>ADANA</a:t>
                      </a:r>
                      <a:endParaRPr lang="tr-TR" sz="1500">
                        <a:solidFill>
                          <a:schemeClr val="bg1"/>
                        </a:solidFill>
                      </a:endParaRPr>
                    </a:p>
                  </a:txBody>
                  <a:tcPr marL="74951" marR="74951" marT="37475" marB="37475" anchor="ctr"/>
                </a:tc>
                <a:tc>
                  <a:txBody>
                    <a:bodyPr/>
                    <a:lstStyle/>
                    <a:p>
                      <a:r>
                        <a:rPr lang="tr-TR" sz="1500"/>
                        <a:t>SARIÇAM</a:t>
                      </a:r>
                      <a:endParaRPr lang="tr-TR" sz="1500">
                        <a:solidFill>
                          <a:schemeClr val="bg1"/>
                        </a:solidFill>
                      </a:endParaRPr>
                    </a:p>
                  </a:txBody>
                  <a:tcPr marL="74951" marR="74951" marT="37475" marB="37475" anchor="ctr"/>
                </a:tc>
                <a:tc>
                  <a:txBody>
                    <a:bodyPr/>
                    <a:lstStyle/>
                    <a:p>
                      <a:r>
                        <a:rPr lang="tr-TR" sz="1500"/>
                        <a:t>Evliya Çelebi Mesleki ve Teknik Anadolu Lisesi</a:t>
                      </a:r>
                      <a:endParaRPr lang="tr-TR" sz="1500">
                        <a:solidFill>
                          <a:schemeClr val="bg1"/>
                        </a:solidFill>
                      </a:endParaRPr>
                    </a:p>
                  </a:txBody>
                  <a:tcPr marL="74951" marR="74951" marT="37475" marB="37475" anchor="ctr"/>
                </a:tc>
                <a:extLst>
                  <a:ext uri="{0D108BD9-81ED-4DB2-BD59-A6C34878D82A}">
                    <a16:rowId xmlns:a16="http://schemas.microsoft.com/office/drawing/2014/main" val="980581275"/>
                  </a:ext>
                </a:extLst>
              </a:tr>
              <a:tr h="1412577">
                <a:tc>
                  <a:txBody>
                    <a:bodyPr/>
                    <a:lstStyle/>
                    <a:p>
                      <a:r>
                        <a:rPr lang="tr-TR" sz="1500"/>
                        <a:t>3</a:t>
                      </a:r>
                      <a:endParaRPr lang="tr-TR" sz="1500">
                        <a:solidFill>
                          <a:schemeClr val="bg1"/>
                        </a:solidFill>
                      </a:endParaRPr>
                    </a:p>
                  </a:txBody>
                  <a:tcPr marL="74951" marR="74951" marT="37475" marB="37475" anchor="ctr"/>
                </a:tc>
                <a:tc>
                  <a:txBody>
                    <a:bodyPr/>
                    <a:lstStyle/>
                    <a:p>
                      <a:r>
                        <a:rPr lang="tr-TR" sz="1500"/>
                        <a:t>ADANA</a:t>
                      </a:r>
                      <a:endParaRPr lang="tr-TR" sz="1500">
                        <a:solidFill>
                          <a:schemeClr val="bg1"/>
                        </a:solidFill>
                      </a:endParaRPr>
                    </a:p>
                  </a:txBody>
                  <a:tcPr marL="74951" marR="74951" marT="37475" marB="37475" anchor="ctr"/>
                </a:tc>
                <a:tc>
                  <a:txBody>
                    <a:bodyPr/>
                    <a:lstStyle/>
                    <a:p>
                      <a:r>
                        <a:rPr lang="tr-TR" sz="1500"/>
                        <a:t>SEYHAN</a:t>
                      </a:r>
                      <a:endParaRPr lang="tr-TR" sz="1500">
                        <a:solidFill>
                          <a:schemeClr val="bg1"/>
                        </a:solidFill>
                      </a:endParaRPr>
                    </a:p>
                  </a:txBody>
                  <a:tcPr marL="74951" marR="74951" marT="37475" marB="37475" anchor="ctr"/>
                </a:tc>
                <a:tc>
                  <a:txBody>
                    <a:bodyPr/>
                    <a:lstStyle/>
                    <a:p>
                      <a:r>
                        <a:rPr lang="tr-TR" sz="1500" dirty="0"/>
                        <a:t>Nezihe Yalvaç Mesleki ve Teknik Anadolu Lisesi</a:t>
                      </a:r>
                      <a:endParaRPr lang="tr-TR" sz="1500" dirty="0">
                        <a:solidFill>
                          <a:schemeClr val="bg1"/>
                        </a:solidFill>
                      </a:endParaRPr>
                    </a:p>
                  </a:txBody>
                  <a:tcPr marL="74951" marR="74951" marT="37475" marB="37475" anchor="ctr"/>
                </a:tc>
                <a:extLst>
                  <a:ext uri="{0D108BD9-81ED-4DB2-BD59-A6C34878D82A}">
                    <a16:rowId xmlns:a16="http://schemas.microsoft.com/office/drawing/2014/main" val="404808776"/>
                  </a:ext>
                </a:extLst>
              </a:tr>
            </a:tbl>
          </a:graphicData>
        </a:graphic>
      </p:graphicFrame>
    </p:spTree>
    <p:extLst>
      <p:ext uri="{BB962C8B-B14F-4D97-AF65-F5344CB8AC3E}">
        <p14:creationId xmlns:p14="http://schemas.microsoft.com/office/powerpoint/2010/main" val="3006954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EĞLENCE HİZMETLERİ ALANI</a:t>
            </a:r>
          </a:p>
        </p:txBody>
      </p:sp>
      <p:sp>
        <p:nvSpPr>
          <p:cNvPr id="3" name="İçerik Yer Tutucusu 2"/>
          <p:cNvSpPr>
            <a:spLocks noGrp="1"/>
          </p:cNvSpPr>
          <p:nvPr>
            <p:ph idx="1"/>
          </p:nvPr>
        </p:nvSpPr>
        <p:spPr/>
        <p:txBody>
          <a:bodyPr/>
          <a:lstStyle/>
          <a:p>
            <a:r>
              <a:rPr lang="tr-TR" sz="2400" dirty="0"/>
              <a:t>Eğlence hizmetleri, sahne, spor ve oyun aktiviteleri, genel kültür, estetik ve planlama, çocuk organizasyonları, çocuk aktiviteleri ve etkinlik planlaması ile ilgili yeterlikleri </a:t>
            </a:r>
            <a:r>
              <a:rPr lang="tr-TR" sz="2400" dirty="0" smtClean="0"/>
              <a:t>kazandırmaya yönelik </a:t>
            </a:r>
            <a:r>
              <a:rPr lang="tr-TR" sz="2400" dirty="0"/>
              <a:t>eğitim ve öğretim verilen alandır.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2522" y="4373046"/>
            <a:ext cx="6635091" cy="2068295"/>
          </a:xfrm>
          <a:prstGeom prst="rect">
            <a:avLst/>
          </a:prstGeom>
        </p:spPr>
      </p:pic>
    </p:spTree>
    <p:extLst>
      <p:ext uri="{BB962C8B-B14F-4D97-AF65-F5344CB8AC3E}">
        <p14:creationId xmlns:p14="http://schemas.microsoft.com/office/powerpoint/2010/main" val="344001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4400" dirty="0" smtClean="0"/>
              <a:t>ALANIN </a:t>
            </a:r>
            <a:r>
              <a:rPr lang="tr-TR" sz="4400" dirty="0"/>
              <a:t>MEVCUT DURUMU VE GELECEĞİ</a:t>
            </a:r>
            <a:endParaRPr lang="tr-TR" dirty="0"/>
          </a:p>
        </p:txBody>
      </p:sp>
      <p:sp>
        <p:nvSpPr>
          <p:cNvPr id="3" name="İçerik Yer Tutucusu 2"/>
          <p:cNvSpPr>
            <a:spLocks noGrp="1"/>
          </p:cNvSpPr>
          <p:nvPr>
            <p:ph idx="1"/>
          </p:nvPr>
        </p:nvSpPr>
        <p:spPr/>
        <p:txBody>
          <a:bodyPr/>
          <a:lstStyle/>
          <a:p>
            <a:pPr marL="65087" indent="0">
              <a:buNone/>
            </a:pPr>
            <a:r>
              <a:rPr lang="tr-TR" sz="2000" dirty="0"/>
              <a:t/>
            </a:r>
            <a:br>
              <a:rPr lang="tr-TR" sz="2000" dirty="0"/>
            </a:br>
            <a:r>
              <a:rPr lang="tr-TR" sz="2000" dirty="0"/>
              <a:t/>
            </a:r>
            <a:br>
              <a:rPr lang="tr-TR" sz="2000" dirty="0"/>
            </a:br>
            <a:r>
              <a:rPr lang="tr-TR" sz="2000" dirty="0"/>
              <a:t>Günümüzde tüm dünya yeni bir kalite anlayışı ile hızlı bir değişim rüzgârının </a:t>
            </a:r>
            <a:r>
              <a:rPr lang="tr-TR" sz="2000" dirty="0" smtClean="0"/>
              <a:t>etkisi </a:t>
            </a:r>
            <a:r>
              <a:rPr lang="tr-TR" sz="2000" dirty="0"/>
              <a:t>altındadır. Bu hızlı değişim sonucu turizm sektörü içinde eğlence hizmetleri de ülkemizde önemli düzeyde istihdam alanı oluşturmaktadır.</a:t>
            </a:r>
            <a:br>
              <a:rPr lang="tr-TR" sz="2000" dirty="0"/>
            </a:br>
            <a:r>
              <a:rPr lang="tr-TR" sz="2000" dirty="0"/>
              <a:t/>
            </a:r>
            <a:br>
              <a:rPr lang="tr-TR" sz="2000" dirty="0"/>
            </a:br>
            <a:r>
              <a:rPr lang="tr-TR" sz="2000" dirty="0"/>
              <a:t>Eğlence hizmetleri, küresel düzeyde hızla değişen pazar ve </a:t>
            </a:r>
            <a:r>
              <a:rPr lang="tr-TR" sz="2000" dirty="0" smtClean="0"/>
              <a:t>rekabet </a:t>
            </a:r>
            <a:r>
              <a:rPr lang="tr-TR" sz="2000" dirty="0"/>
              <a:t>koşulları nedeni ile dinamik bir gelişim içindedir; stratejik bir hizmet olarak turizm sektöründe önemli bir yer tutmaktadır. Özellikle hızla </a:t>
            </a:r>
            <a:r>
              <a:rPr lang="tr-TR" sz="2000" dirty="0" smtClean="0"/>
              <a:t>küreselleşmekte </a:t>
            </a:r>
            <a:r>
              <a:rPr lang="tr-TR" sz="2000" dirty="0"/>
              <a:t>olan bu sektörde rekabet büyük yoğunluk kazanmakta ve rekabet gücünün geliştirilmesi için özel uygulamalar geliştirilmektedir.</a:t>
            </a:r>
            <a:br>
              <a:rPr lang="tr-TR" sz="2000" dirty="0"/>
            </a:br>
            <a:endParaRPr lang="tr-TR" sz="2000" dirty="0"/>
          </a:p>
        </p:txBody>
      </p:sp>
    </p:spTree>
    <p:extLst>
      <p:ext uri="{BB962C8B-B14F-4D97-AF65-F5344CB8AC3E}">
        <p14:creationId xmlns:p14="http://schemas.microsoft.com/office/powerpoint/2010/main" val="3108094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65087" indent="0">
              <a:buNone/>
            </a:pPr>
            <a:r>
              <a:rPr lang="tr-TR" sz="2400" dirty="0"/>
              <a:t>Havai fişek organizasyonları, müzik ve sanat etkinlikleri, dekor atölyeleri, kostüm atölyeleri, ses-ışık donanımları, animasyon organizasyon şirketleri, insan kaynakları şirketleri, seyahat acenteleri, festival ve benzeri özel organizasyonlar, yiyecek içecek sektörü, spor malzemeleri, animasyon malzemeleri, gösteri organizasyonları, temalı parklar ve temalı organizasyonlar gibi paralel hizmetler de düşünüldüğünde eğlence hizmetleri alanında geniş </a:t>
            </a:r>
            <a:r>
              <a:rPr lang="tr-TR" sz="2400" dirty="0" smtClean="0"/>
              <a:t>boyutlu </a:t>
            </a:r>
            <a:r>
              <a:rPr lang="tr-TR" sz="2400" dirty="0"/>
              <a:t>dolaylı istihdam yaratıldığı da bir gerçektir.</a:t>
            </a:r>
            <a:br>
              <a:rPr lang="tr-TR" sz="2400" dirty="0"/>
            </a:br>
            <a:r>
              <a:rPr lang="tr-TR" sz="2400" dirty="0"/>
              <a:t/>
            </a:r>
            <a:br>
              <a:rPr lang="tr-TR" sz="2400" dirty="0"/>
            </a:br>
            <a:endParaRPr lang="tr-TR" sz="2400" dirty="0"/>
          </a:p>
        </p:txBody>
      </p:sp>
    </p:spTree>
    <p:extLst>
      <p:ext uri="{BB962C8B-B14F-4D97-AF65-F5344CB8AC3E}">
        <p14:creationId xmlns:p14="http://schemas.microsoft.com/office/powerpoint/2010/main" val="3744544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400" dirty="0"/>
              <a:t>Sektörde, işletmelerle yapılan görüşmeler ve anket çalışmaları sonucunda, eğlence hizmetleri alanında büyük bir istihdam olanağı bulunduğu ancak işletmelerin yeterli sayıda eğitilmiş, nitelikli eleman bulmakta güçlük çektiği görülmüştür. Bu nedenle bu alanda uluslararası düzeyde ve rekabet gücünü artıracak uygulamalar yapılmaktadır. </a:t>
            </a:r>
          </a:p>
          <a:p>
            <a:endParaRPr lang="tr-TR" dirty="0"/>
          </a:p>
        </p:txBody>
      </p:sp>
    </p:spTree>
    <p:extLst>
      <p:ext uri="{BB962C8B-B14F-4D97-AF65-F5344CB8AC3E}">
        <p14:creationId xmlns:p14="http://schemas.microsoft.com/office/powerpoint/2010/main" val="3185480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65087" indent="0">
              <a:buNone/>
            </a:pPr>
            <a:r>
              <a:rPr lang="tr-TR" dirty="0" smtClean="0"/>
              <a:t>ALANIN </a:t>
            </a:r>
            <a:r>
              <a:rPr lang="tr-TR" dirty="0"/>
              <a:t>ALTINDA YER ALAN MESLEKLER</a:t>
            </a:r>
            <a:br>
              <a:rPr lang="tr-TR" dirty="0"/>
            </a:br>
            <a:r>
              <a:rPr lang="tr-TR" dirty="0"/>
              <a:t/>
            </a:r>
            <a:br>
              <a:rPr lang="tr-TR" dirty="0"/>
            </a:br>
            <a:r>
              <a:rPr lang="tr-TR" dirty="0"/>
              <a:t/>
            </a:r>
            <a:br>
              <a:rPr lang="tr-TR" dirty="0"/>
            </a:br>
            <a:r>
              <a:rPr lang="tr-TR" dirty="0" smtClean="0"/>
              <a:t>  Animatörlük</a:t>
            </a:r>
            <a:r>
              <a:rPr lang="tr-TR" dirty="0"/>
              <a:t/>
            </a:r>
            <a:br>
              <a:rPr lang="tr-TR" dirty="0"/>
            </a:br>
            <a:r>
              <a:rPr lang="tr-TR" dirty="0" smtClean="0"/>
              <a:t>  Çocuk </a:t>
            </a:r>
            <a:r>
              <a:rPr lang="tr-TR" dirty="0"/>
              <a:t>animatörlüğü</a:t>
            </a:r>
            <a:br>
              <a:rPr lang="tr-TR" dirty="0"/>
            </a:br>
            <a:endParaRPr lang="tr-TR" dirty="0"/>
          </a:p>
        </p:txBody>
      </p:sp>
    </p:spTree>
    <p:extLst>
      <p:ext uri="{BB962C8B-B14F-4D97-AF65-F5344CB8AC3E}">
        <p14:creationId xmlns:p14="http://schemas.microsoft.com/office/powerpoint/2010/main" val="992914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400" dirty="0"/>
              <a:t>ANİMATÖR</a:t>
            </a:r>
            <a:endParaRPr lang="tr-TR" dirty="0"/>
          </a:p>
        </p:txBody>
      </p:sp>
      <p:sp>
        <p:nvSpPr>
          <p:cNvPr id="3" name="İçerik Yer Tutucusu 2"/>
          <p:cNvSpPr>
            <a:spLocks noGrp="1"/>
          </p:cNvSpPr>
          <p:nvPr>
            <p:ph idx="1"/>
          </p:nvPr>
        </p:nvSpPr>
        <p:spPr>
          <a:xfrm>
            <a:off x="452977" y="1844824"/>
            <a:ext cx="8229600" cy="4572000"/>
          </a:xfrm>
        </p:spPr>
        <p:txBody>
          <a:bodyPr/>
          <a:lstStyle/>
          <a:p>
            <a:pPr marL="65087" indent="0">
              <a:buNone/>
            </a:pPr>
            <a:r>
              <a:rPr lang="tr-TR" sz="2000" dirty="0" smtClean="0"/>
              <a:t>Animatör Tanımı; </a:t>
            </a:r>
            <a:r>
              <a:rPr lang="tr-TR" sz="2000" dirty="0"/>
              <a:t>eğlence hizmetleri ve turizm sektöründe, özel organizasyonlarda, konaklama tesislerinde konukların tatilleri boyunca hoş, eğlenceli vakit geçirmeleri için çocuk, genç ve yetişkinlere </a:t>
            </a:r>
            <a:r>
              <a:rPr lang="tr-TR" sz="2000" dirty="0" smtClean="0"/>
              <a:t>yönelik </a:t>
            </a:r>
            <a:r>
              <a:rPr lang="tr-TR" sz="2000" dirty="0"/>
              <a:t>sahne, spor ve oyun aktiviteleri planlayarak uygulayabilen, aktivitelere uygun, gerekli araç gereçleri hazırlayıp bakımını yapabilen ve uygun ortamlarda saklayarak koruyabilen, kullanabilen aktivitelerin tanıtımını yaparak katılım sağlayabilen, yabancı dili iyi kullanan, genel kültüre, estetik duygusuna hoşgörüye ve disiplin duygusuna sahip, mesleki bilgi ve becerilerle donatılmış, </a:t>
            </a:r>
            <a:r>
              <a:rPr lang="tr-TR" sz="2000" dirty="0" smtClean="0"/>
              <a:t>çevresindekilerle </a:t>
            </a:r>
            <a:r>
              <a:rPr lang="tr-TR" sz="2000" dirty="0"/>
              <a:t>olumlu iletişim kurabilen, mesleği ile ilgili yayınları ve gelişmeleri izleyebilen, gelişime ve yeniliğe açık sorumluluk sahibi nitelikli kişidir. </a:t>
            </a:r>
            <a:br>
              <a:rPr lang="tr-TR" sz="2000" dirty="0"/>
            </a:br>
            <a:endParaRPr lang="tr-TR" sz="2000" dirty="0"/>
          </a:p>
        </p:txBody>
      </p:sp>
    </p:spTree>
    <p:extLst>
      <p:ext uri="{BB962C8B-B14F-4D97-AF65-F5344CB8AC3E}">
        <p14:creationId xmlns:p14="http://schemas.microsoft.com/office/powerpoint/2010/main" val="3978516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marL="484632" eaLnBrk="1" fontAlgn="auto" hangingPunct="1">
              <a:spcAft>
                <a:spcPts val="0"/>
              </a:spcAft>
              <a:defRPr/>
            </a:pPr>
            <a:r>
              <a:rPr lang="tr-TR" dirty="0" smtClean="0">
                <a:solidFill>
                  <a:schemeClr val="accent1">
                    <a:tint val="83000"/>
                    <a:satMod val="150000"/>
                  </a:schemeClr>
                </a:solidFill>
              </a:rPr>
              <a:t>ALANIN AMACI</a:t>
            </a:r>
            <a:endParaRPr lang="tr-TR" dirty="0">
              <a:solidFill>
                <a:schemeClr val="accent1">
                  <a:tint val="83000"/>
                  <a:satMod val="150000"/>
                </a:schemeClr>
              </a:solidFill>
            </a:endParaRPr>
          </a:p>
        </p:txBody>
      </p:sp>
      <p:sp>
        <p:nvSpPr>
          <p:cNvPr id="15362" name="2 İçerik Yer Tutucusu"/>
          <p:cNvSpPr>
            <a:spLocks noGrp="1"/>
          </p:cNvSpPr>
          <p:nvPr>
            <p:ph idx="1"/>
          </p:nvPr>
        </p:nvSpPr>
        <p:spPr>
          <a:xfrm>
            <a:off x="457200" y="1882775"/>
            <a:ext cx="8229600" cy="4572000"/>
          </a:xfrm>
        </p:spPr>
        <p:txBody>
          <a:bodyPr/>
          <a:lstStyle/>
          <a:p>
            <a:pPr eaLnBrk="1" hangingPunct="1"/>
            <a:r>
              <a:rPr lang="tr-TR" dirty="0" smtClean="0"/>
              <a:t>Yiyecek İçecek Hizmetleri alanı altında yer alan mesleklerde, sektörün ihtiyaçları ve hizmet sektöründeki gelişmeler doğrultusunda, mesleki yeterlikleri kazanmış nitelikli meslek elemanları yetiştirmek amaçlanmaktadır.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65087" indent="0">
              <a:buNone/>
            </a:pPr>
            <a:r>
              <a:rPr lang="tr-TR" sz="1600" dirty="0" smtClean="0"/>
              <a:t>Görevleri</a:t>
            </a:r>
            <a:r>
              <a:rPr lang="tr-TR" sz="1600" dirty="0"/>
              <a:t/>
            </a:r>
            <a:br>
              <a:rPr lang="tr-TR" sz="1600" dirty="0"/>
            </a:br>
            <a:r>
              <a:rPr lang="tr-TR" sz="1600" dirty="0"/>
              <a:t>   Animasyona hazırlık yapmak,</a:t>
            </a:r>
            <a:br>
              <a:rPr lang="tr-TR" sz="1600" dirty="0"/>
            </a:br>
            <a:r>
              <a:rPr lang="tr-TR" sz="1600" dirty="0"/>
              <a:t>   Konuk memnuniyetini değerlendirmek,</a:t>
            </a:r>
            <a:br>
              <a:rPr lang="tr-TR" sz="1600" dirty="0"/>
            </a:br>
            <a:r>
              <a:rPr lang="tr-TR" sz="1600" dirty="0"/>
              <a:t>   Animasyon programlarını tesis fiziki koşulları ve konuk profillerini dikkate alarak planlamak,</a:t>
            </a:r>
            <a:br>
              <a:rPr lang="tr-TR" sz="1600" dirty="0"/>
            </a:br>
            <a:r>
              <a:rPr lang="tr-TR" sz="1600" dirty="0"/>
              <a:t>   Programları uygulamak,</a:t>
            </a:r>
            <a:br>
              <a:rPr lang="tr-TR" sz="1600" dirty="0"/>
            </a:br>
            <a:r>
              <a:rPr lang="tr-TR" sz="1600" dirty="0"/>
              <a:t>   Sahne çalışmaları ile ilgili ön hazırlık yapmak,</a:t>
            </a:r>
            <a:br>
              <a:rPr lang="tr-TR" sz="1600" dirty="0"/>
            </a:br>
            <a:r>
              <a:rPr lang="tr-TR" sz="1600" dirty="0"/>
              <a:t>   Kostüm, dekor ve aksesuarlarının planlamalarını yapmak, </a:t>
            </a:r>
            <a:br>
              <a:rPr lang="tr-TR" sz="1600" dirty="0"/>
            </a:br>
            <a:r>
              <a:rPr lang="tr-TR" sz="1600" dirty="0"/>
              <a:t>   Eğlence departmanının tanıtım ve reklam faaliyetlerini yürütmek,</a:t>
            </a:r>
            <a:br>
              <a:rPr lang="tr-TR" sz="1600" dirty="0"/>
            </a:br>
            <a:r>
              <a:rPr lang="tr-TR" sz="1600" dirty="0"/>
              <a:t>   Oyun, sahne, spor, özel organizasyonlar için program hazırlamak,</a:t>
            </a:r>
            <a:br>
              <a:rPr lang="tr-TR" sz="1600" dirty="0"/>
            </a:br>
            <a:r>
              <a:rPr lang="tr-TR" sz="1600" dirty="0"/>
              <a:t>   Aktivite bütçesi hazırlamak,</a:t>
            </a:r>
            <a:br>
              <a:rPr lang="tr-TR" sz="1600" dirty="0"/>
            </a:br>
            <a:r>
              <a:rPr lang="tr-TR" sz="1600" dirty="0"/>
              <a:t>   Gençlik dönemi özelliklerine uygun aktiviteler hazırlamak,</a:t>
            </a:r>
            <a:br>
              <a:rPr lang="tr-TR" sz="1600" dirty="0"/>
            </a:br>
            <a:r>
              <a:rPr lang="tr-TR" sz="1600" dirty="0"/>
              <a:t>   Gösterilerde, halk oyunları, klasik dans, Latin dans, salon dansı vb. </a:t>
            </a:r>
            <a:r>
              <a:rPr lang="tr-TR" sz="1600" dirty="0" err="1"/>
              <a:t>ﬁgürleri</a:t>
            </a:r>
            <a:r>
              <a:rPr lang="tr-TR" sz="1600" dirty="0"/>
              <a:t> kullanmak,</a:t>
            </a:r>
            <a:br>
              <a:rPr lang="tr-TR" sz="1600" dirty="0"/>
            </a:br>
            <a:r>
              <a:rPr lang="tr-TR" sz="1600" dirty="0"/>
              <a:t>   Oyun aktivitelerini uygulamak,</a:t>
            </a:r>
            <a:br>
              <a:rPr lang="tr-TR" sz="1600" dirty="0"/>
            </a:br>
            <a:r>
              <a:rPr lang="tr-TR" sz="1600" dirty="0"/>
              <a:t>   Özel organizasyonlar yapmak,</a:t>
            </a:r>
            <a:br>
              <a:rPr lang="tr-TR" sz="1600" dirty="0"/>
            </a:br>
            <a:r>
              <a:rPr lang="tr-TR" sz="1600" dirty="0"/>
              <a:t>   Müzik yayınları yapmak,</a:t>
            </a:r>
            <a:br>
              <a:rPr lang="tr-TR" sz="1600" dirty="0"/>
            </a:br>
            <a:r>
              <a:rPr lang="tr-TR" sz="1600" dirty="0"/>
              <a:t>   Ses ve ışık sistemini hazırlamak,</a:t>
            </a:r>
            <a:br>
              <a:rPr lang="tr-TR" sz="1600" dirty="0"/>
            </a:br>
            <a:r>
              <a:rPr lang="tr-TR" sz="1600" dirty="0"/>
              <a:t>   Sahne makyajını uygulamaktır.</a:t>
            </a:r>
            <a:br>
              <a:rPr lang="tr-TR" sz="1600" dirty="0"/>
            </a:br>
            <a:endParaRPr lang="tr-TR" sz="1600" dirty="0"/>
          </a:p>
        </p:txBody>
      </p:sp>
    </p:spTree>
    <p:extLst>
      <p:ext uri="{BB962C8B-B14F-4D97-AF65-F5344CB8AC3E}">
        <p14:creationId xmlns:p14="http://schemas.microsoft.com/office/powerpoint/2010/main" val="1848544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400" dirty="0"/>
              <a:t>ÇOCUK ANİMATÖRÜ  </a:t>
            </a:r>
            <a:endParaRPr lang="tr-TR" dirty="0"/>
          </a:p>
        </p:txBody>
      </p:sp>
      <p:sp>
        <p:nvSpPr>
          <p:cNvPr id="3" name="İçerik Yer Tutucusu 2"/>
          <p:cNvSpPr>
            <a:spLocks noGrp="1"/>
          </p:cNvSpPr>
          <p:nvPr>
            <p:ph idx="1"/>
          </p:nvPr>
        </p:nvSpPr>
        <p:spPr/>
        <p:txBody>
          <a:bodyPr/>
          <a:lstStyle/>
          <a:p>
            <a:pPr marL="65087" indent="0">
              <a:buNone/>
            </a:pPr>
            <a:r>
              <a:rPr lang="tr-TR" sz="1800" dirty="0" smtClean="0"/>
              <a:t>Çocuk animatörü Tanımı; </a:t>
            </a:r>
            <a:r>
              <a:rPr lang="tr-TR" sz="1800" dirty="0"/>
              <a:t>çocuklarla ilgili özel organizasyonlar sırasında ya da konaklama tesislerinin çocuk kulübü departmanında çocukların tatilleri süresi boyunca yaratıcı etkinliklerle hoş, eğlenceli vakit geçirmeleri için çeşitli aktiviteler ve özel organizasyonlar planlayarak uygulayabilen, çocukların fiziksel ve </a:t>
            </a:r>
            <a:r>
              <a:rPr lang="tr-TR" sz="1800" dirty="0" err="1"/>
              <a:t>psikososyal</a:t>
            </a:r>
            <a:r>
              <a:rPr lang="tr-TR" sz="1800" dirty="0"/>
              <a:t> ihtiyaçlarını karşılayabilen, çocuklarla gerçekleştireceği aktivitelerin araç gereçlerini hazırlayıp bakımını yapabilen ve uygun ortamlarda saklayarak koruyabilen ve kullanabilen, aktivitelerin tanıtımını yaparak katılım sağlayabilen, genel kültüre, estetik duygusuna, hoşgörüye ve disiplin duygusuna sahip, yabancı dili iyi kullanan, mesleki bilgi ve becerilerle donatılmış, çocuklarla ve çevresindekilerle olumlu iletişim kurabilen, mesleği ile ilgili yayınları ve gelişmeleri izleyebilen, gelişime ve yeniliğe açık sorumluluk sahibi nitelikli kişidir.</a:t>
            </a:r>
            <a:br>
              <a:rPr lang="tr-TR" sz="1800" dirty="0"/>
            </a:br>
            <a:endParaRPr lang="tr-TR" sz="1800" dirty="0"/>
          </a:p>
        </p:txBody>
      </p:sp>
    </p:spTree>
    <p:extLst>
      <p:ext uri="{BB962C8B-B14F-4D97-AF65-F5344CB8AC3E}">
        <p14:creationId xmlns:p14="http://schemas.microsoft.com/office/powerpoint/2010/main" val="12294156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65087" indent="0">
              <a:buNone/>
            </a:pPr>
            <a:r>
              <a:rPr lang="tr-TR" sz="2800" dirty="0"/>
              <a:t>Görevleri</a:t>
            </a:r>
            <a:br>
              <a:rPr lang="tr-TR" sz="2800" dirty="0"/>
            </a:br>
            <a:r>
              <a:rPr lang="tr-TR" sz="2800" dirty="0"/>
              <a:t>   Çocukların gelişim özelliklerine uygun aktivite programları hazırlamak, </a:t>
            </a:r>
            <a:br>
              <a:rPr lang="tr-TR" sz="2800" dirty="0"/>
            </a:br>
            <a:r>
              <a:rPr lang="tr-TR" sz="2800" dirty="0"/>
              <a:t>   Çocukların temel ihtiyaçlarını karşılamak,</a:t>
            </a:r>
            <a:br>
              <a:rPr lang="tr-TR" sz="2800" dirty="0"/>
            </a:br>
            <a:r>
              <a:rPr lang="tr-TR" sz="2800" dirty="0"/>
              <a:t>   Çocuklarla iletişim kurmak,</a:t>
            </a:r>
            <a:br>
              <a:rPr lang="tr-TR" sz="2800" dirty="0"/>
            </a:br>
            <a:r>
              <a:rPr lang="tr-TR" sz="2800" dirty="0"/>
              <a:t>   Çocuklar için aktivite programları hazırlamak,</a:t>
            </a:r>
            <a:br>
              <a:rPr lang="tr-TR" sz="2800" dirty="0"/>
            </a:br>
            <a:r>
              <a:rPr lang="tr-TR" sz="2800" dirty="0"/>
              <a:t>   Çocuklar için paket programları hazırlamak,</a:t>
            </a:r>
            <a:br>
              <a:rPr lang="tr-TR" sz="2800" dirty="0"/>
            </a:br>
            <a:r>
              <a:rPr lang="tr-TR" sz="2800" dirty="0"/>
              <a:t>   Çocuk kostümleri hazırlamak,</a:t>
            </a:r>
            <a:br>
              <a:rPr lang="tr-TR" sz="2800" dirty="0"/>
            </a:br>
            <a:r>
              <a:rPr lang="tr-TR" sz="2800" dirty="0"/>
              <a:t>   Çocuklara özel organizasyonlar yapmaktır.</a:t>
            </a:r>
            <a:br>
              <a:rPr lang="tr-TR" sz="2800" dirty="0"/>
            </a:br>
            <a:endParaRPr lang="tr-TR" sz="2800" dirty="0"/>
          </a:p>
        </p:txBody>
      </p:sp>
    </p:spTree>
    <p:extLst>
      <p:ext uri="{BB962C8B-B14F-4D97-AF65-F5344CB8AC3E}">
        <p14:creationId xmlns:p14="http://schemas.microsoft.com/office/powerpoint/2010/main" val="2847201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4400" dirty="0"/>
              <a:t>MESLEK ELEMANLARINDA ARANAN ÖZELLİKLER</a:t>
            </a:r>
            <a:endParaRPr lang="tr-TR" dirty="0"/>
          </a:p>
        </p:txBody>
      </p:sp>
      <p:sp>
        <p:nvSpPr>
          <p:cNvPr id="3" name="İçerik Yer Tutucusu 2"/>
          <p:cNvSpPr>
            <a:spLocks noGrp="1"/>
          </p:cNvSpPr>
          <p:nvPr>
            <p:ph idx="1"/>
          </p:nvPr>
        </p:nvSpPr>
        <p:spPr/>
        <p:txBody>
          <a:bodyPr/>
          <a:lstStyle/>
          <a:p>
            <a:pPr marL="65087" indent="0">
              <a:buNone/>
            </a:pPr>
            <a:r>
              <a:rPr lang="tr-TR" sz="2400" dirty="0" smtClean="0"/>
              <a:t>Animatörler</a:t>
            </a:r>
            <a:r>
              <a:rPr lang="tr-TR" sz="2400" dirty="0"/>
              <a:t>;</a:t>
            </a:r>
            <a:br>
              <a:rPr lang="tr-TR" sz="2400" dirty="0"/>
            </a:br>
            <a:r>
              <a:rPr lang="tr-TR" sz="2400" dirty="0"/>
              <a:t>   Düşüncelerini sözel olarak ifade edebilen, </a:t>
            </a:r>
            <a:br>
              <a:rPr lang="tr-TR" sz="2400" dirty="0"/>
            </a:br>
            <a:r>
              <a:rPr lang="tr-TR" sz="2400" dirty="0"/>
              <a:t>   Başkalarını etkileme ve ikna etme özelliklerine sahip, </a:t>
            </a:r>
            <a:br>
              <a:rPr lang="tr-TR" sz="2400" dirty="0"/>
            </a:br>
            <a:r>
              <a:rPr lang="tr-TR" sz="2400" dirty="0"/>
              <a:t>   Yaratıcı, </a:t>
            </a:r>
            <a:br>
              <a:rPr lang="tr-TR" sz="2400" dirty="0"/>
            </a:br>
            <a:r>
              <a:rPr lang="tr-TR" sz="2400" dirty="0"/>
              <a:t>   Düzgün, iyi bir fiziki yapıya sahip,</a:t>
            </a:r>
            <a:br>
              <a:rPr lang="tr-TR" sz="2400" dirty="0"/>
            </a:br>
            <a:r>
              <a:rPr lang="tr-TR" sz="2400" dirty="0"/>
              <a:t>   Çabuk karar verebilen ve kararlarını uygulayabilen, </a:t>
            </a:r>
            <a:br>
              <a:rPr lang="tr-TR" sz="2400" dirty="0"/>
            </a:br>
            <a:r>
              <a:rPr lang="tr-TR" sz="2400" dirty="0"/>
              <a:t>   İnsanların duygu ve ihtiyaçlarına duyarlı, </a:t>
            </a:r>
            <a:br>
              <a:rPr lang="tr-TR" sz="2400" dirty="0"/>
            </a:br>
            <a:r>
              <a:rPr lang="tr-TR" sz="2400" dirty="0"/>
              <a:t>   Sabırlı, coşkulu ve enerjik, </a:t>
            </a:r>
            <a:br>
              <a:rPr lang="tr-TR" sz="2400" dirty="0"/>
            </a:br>
            <a:r>
              <a:rPr lang="tr-TR" sz="2400" dirty="0"/>
              <a:t>   Bedence güçlü ve sağlıklı olmalıdırlar. </a:t>
            </a:r>
            <a:br>
              <a:rPr lang="tr-TR" sz="2400" dirty="0"/>
            </a:br>
            <a:endParaRPr lang="tr-TR" sz="2400" dirty="0"/>
          </a:p>
        </p:txBody>
      </p:sp>
    </p:spTree>
    <p:extLst>
      <p:ext uri="{BB962C8B-B14F-4D97-AF65-F5344CB8AC3E}">
        <p14:creationId xmlns:p14="http://schemas.microsoft.com/office/powerpoint/2010/main" val="20204180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a:t>ÇALIŞMA ORTAMI VE KOŞULLARI</a:t>
            </a:r>
          </a:p>
        </p:txBody>
      </p:sp>
      <p:sp>
        <p:nvSpPr>
          <p:cNvPr id="3" name="İçerik Yer Tutucusu 2"/>
          <p:cNvSpPr>
            <a:spLocks noGrp="1"/>
          </p:cNvSpPr>
          <p:nvPr>
            <p:ph idx="1"/>
          </p:nvPr>
        </p:nvSpPr>
        <p:spPr/>
        <p:txBody>
          <a:bodyPr/>
          <a:lstStyle/>
          <a:p>
            <a:pPr marL="65087" indent="0">
              <a:buNone/>
            </a:pPr>
            <a:r>
              <a:rPr lang="tr-TR" sz="2000" dirty="0" smtClean="0"/>
              <a:t>Animatör </a:t>
            </a:r>
            <a:r>
              <a:rPr lang="tr-TR" sz="2000" dirty="0"/>
              <a:t>turistik tesislerde, fuarlarda, radyo ve televizyon şirketlerinde çalışabilir. Çalışma ortamı çok değişken olup görev hem kapalı, hem açık mekânlarda yürütülür. Çalışma saati de değişken olup geceleri, hafta sonu ve bayram tatillerini de kapsayabilir. </a:t>
            </a:r>
            <a:br>
              <a:rPr lang="tr-TR" sz="2000" dirty="0"/>
            </a:br>
            <a:r>
              <a:rPr lang="tr-TR" sz="2000" dirty="0"/>
              <a:t>Animatörlük çalışmaları insanların duyguları ve ihtiyaçları ile ilgilidir. Bu nedenle animatörlük, insan ilişkilerinden hoşlanan ve farklı kültürleri tanımak isteyen kişilere daha uygun bir meslektir. </a:t>
            </a:r>
            <a:br>
              <a:rPr lang="tr-TR" sz="2000" dirty="0"/>
            </a:br>
            <a:r>
              <a:rPr lang="tr-TR" sz="2000" dirty="0"/>
              <a:t>  </a:t>
            </a:r>
            <a:br>
              <a:rPr lang="tr-TR" sz="2000" dirty="0"/>
            </a:br>
            <a:r>
              <a:rPr lang="tr-TR" sz="2000" dirty="0"/>
              <a:t>Animatör turist kafileleriyle (yerli-yabancı), tanıtım ve reklam yapılacak hedef kitleyle, otel, motel, tatil köyü personeliyle, çalışma arkadaşlarıyla, amirleri ile iletişimde bulunur. </a:t>
            </a:r>
            <a:br>
              <a:rPr lang="tr-TR" sz="2000" dirty="0"/>
            </a:br>
            <a:endParaRPr lang="tr-TR" sz="2000" dirty="0"/>
          </a:p>
        </p:txBody>
      </p:sp>
    </p:spTree>
    <p:extLst>
      <p:ext uri="{BB962C8B-B14F-4D97-AF65-F5344CB8AC3E}">
        <p14:creationId xmlns:p14="http://schemas.microsoft.com/office/powerpoint/2010/main" val="25534695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400" dirty="0"/>
              <a:t>İŞ BULMA İMKÂNLARI </a:t>
            </a:r>
            <a:endParaRPr lang="tr-TR" dirty="0"/>
          </a:p>
        </p:txBody>
      </p:sp>
      <p:sp>
        <p:nvSpPr>
          <p:cNvPr id="3" name="İçerik Yer Tutucusu 2"/>
          <p:cNvSpPr>
            <a:spLocks noGrp="1"/>
          </p:cNvSpPr>
          <p:nvPr>
            <p:ph idx="1"/>
          </p:nvPr>
        </p:nvSpPr>
        <p:spPr/>
        <p:txBody>
          <a:bodyPr/>
          <a:lstStyle/>
          <a:p>
            <a:pPr marL="65087" indent="0">
              <a:buNone/>
            </a:pPr>
            <a:r>
              <a:rPr lang="tr-TR" sz="2000" dirty="0"/>
              <a:t/>
            </a:r>
            <a:br>
              <a:rPr lang="tr-TR" sz="2000" dirty="0"/>
            </a:br>
            <a:r>
              <a:rPr lang="tr-TR" sz="2000" dirty="0" smtClean="0"/>
              <a:t>Eğlence </a:t>
            </a:r>
            <a:r>
              <a:rPr lang="tr-TR" sz="2000" dirty="0"/>
              <a:t>Hizmetleri alanından mezun olan öğrenciler, seçtikleri dal/meslekte kazandıkları yeterlikler doğrultusunda sektörde;</a:t>
            </a:r>
            <a:br>
              <a:rPr lang="tr-TR" sz="2000" dirty="0"/>
            </a:br>
            <a:r>
              <a:rPr lang="tr-TR" sz="2000" dirty="0"/>
              <a:t/>
            </a:r>
            <a:br>
              <a:rPr lang="tr-TR" sz="2000" dirty="0"/>
            </a:br>
            <a:r>
              <a:rPr lang="tr-TR" sz="2000" dirty="0"/>
              <a:t>   Animasyon bölümlerinde,</a:t>
            </a:r>
            <a:br>
              <a:rPr lang="tr-TR" sz="2000" dirty="0"/>
            </a:br>
            <a:r>
              <a:rPr lang="tr-TR" sz="2000" dirty="0"/>
              <a:t>   Çocuk kulüplerinde,</a:t>
            </a:r>
            <a:br>
              <a:rPr lang="tr-TR" sz="2000" dirty="0"/>
            </a:br>
            <a:r>
              <a:rPr lang="tr-TR" sz="2000" dirty="0"/>
              <a:t>   Organizasyon şirketlerinde vb. yerlerde çalışabilirler.</a:t>
            </a:r>
            <a:br>
              <a:rPr lang="tr-TR" sz="2000" dirty="0"/>
            </a:br>
            <a:r>
              <a:rPr lang="tr-TR" sz="2000" dirty="0"/>
              <a:t/>
            </a:r>
            <a:br>
              <a:rPr lang="tr-TR" sz="2000" dirty="0"/>
            </a:br>
            <a:r>
              <a:rPr lang="tr-TR" sz="2000" dirty="0"/>
              <a:t>Turizm sektörünün önemi arttıkça ve olaya bilimsel yaklaşıldıkça animatörlük mesleğinin geleceği de parlak olacaktır. Ülkemiz bunun için uygun potansiyel oluşturmaktadır. </a:t>
            </a:r>
          </a:p>
        </p:txBody>
      </p:sp>
    </p:spTree>
    <p:extLst>
      <p:ext uri="{BB962C8B-B14F-4D97-AF65-F5344CB8AC3E}">
        <p14:creationId xmlns:p14="http://schemas.microsoft.com/office/powerpoint/2010/main" val="3363511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4400" dirty="0"/>
              <a:t>EĞİTİM VE KARİYER </a:t>
            </a:r>
            <a:r>
              <a:rPr lang="tr-TR" sz="4400" dirty="0" smtClean="0"/>
              <a:t>İMKANLARI</a:t>
            </a:r>
            <a:endParaRPr lang="tr-TR" dirty="0"/>
          </a:p>
        </p:txBody>
      </p:sp>
      <p:sp>
        <p:nvSpPr>
          <p:cNvPr id="3" name="İçerik Yer Tutucusu 2"/>
          <p:cNvSpPr>
            <a:spLocks noGrp="1"/>
          </p:cNvSpPr>
          <p:nvPr>
            <p:ph idx="1"/>
          </p:nvPr>
        </p:nvSpPr>
        <p:spPr/>
        <p:txBody>
          <a:bodyPr/>
          <a:lstStyle/>
          <a:p>
            <a:pPr marL="65087" indent="0">
              <a:buNone/>
            </a:pPr>
            <a:r>
              <a:rPr lang="tr-TR" sz="1600" dirty="0"/>
              <a:t/>
            </a:r>
            <a:br>
              <a:rPr lang="tr-TR" sz="1600" dirty="0"/>
            </a:br>
            <a:r>
              <a:rPr lang="tr-TR" sz="1600" dirty="0"/>
              <a:t>Animatörlük mesleğinin eğitim yerleri oldukça sınırlıdır. Meslek genellikle pratikten ve kurslardan öğrenilmektedir. Türkiye İş Kurumu il müdürlüklerinde, Turizm Bakanlığının iş birliği ile </a:t>
            </a:r>
            <a:r>
              <a:rPr lang="tr-TR" sz="1600" dirty="0" smtClean="0"/>
              <a:t>animatörlük </a:t>
            </a:r>
            <a:r>
              <a:rPr lang="tr-TR" sz="1600" dirty="0"/>
              <a:t>mesleğinde açılan İş Gücü Yetiştirme Kursları bu konuda örnek oluşturmaktadır. Ayrıca bazı turistik tesislerde animatörlük mesleğinde hizmet içi niteliğinde eğitim verilmektedir</a:t>
            </a:r>
            <a:br>
              <a:rPr lang="tr-TR" sz="1600" dirty="0"/>
            </a:br>
            <a:r>
              <a:rPr lang="tr-TR" sz="1600" dirty="0"/>
              <a:t/>
            </a:r>
            <a:br>
              <a:rPr lang="tr-TR" sz="1600" dirty="0"/>
            </a:br>
            <a:r>
              <a:rPr lang="tr-TR" sz="1600" dirty="0"/>
              <a:t>Mesleki eğitim merkezleri, çıraklık eğitimi uygulama kapsamına alınan illerde ve meslek dallarında aday çırak, çırak, kalfa ve ustalara eğitim vermek ve çeşitli meslek kursları açmak suretiyle sanayinin ihtiyaç duyduğu nitelikli ara insan gücünü yetiştirmek amacıyla açılan eğitim kurumlarıdır. </a:t>
            </a:r>
            <a:br>
              <a:rPr lang="tr-TR" sz="1600" dirty="0"/>
            </a:br>
            <a:r>
              <a:rPr lang="tr-TR" sz="1600" dirty="0"/>
              <a:t/>
            </a:r>
            <a:br>
              <a:rPr lang="tr-TR" sz="1600" dirty="0"/>
            </a:br>
            <a:r>
              <a:rPr lang="tr-TR" sz="1600" dirty="0"/>
              <a:t>Halk eğitimi merkezleri yaşam boyu öğrenme perspektifi içerisinde her zaman ve her yerde uygulanabilecek yaygın eğitim programları ile her yaş ve düzeyde bireylere eğitim sunmaktadır.</a:t>
            </a:r>
            <a:br>
              <a:rPr lang="tr-TR" sz="1600" dirty="0"/>
            </a:br>
            <a:r>
              <a:rPr lang="tr-TR" sz="1600" dirty="0"/>
              <a:t/>
            </a:r>
            <a:br>
              <a:rPr lang="tr-TR" sz="1600" dirty="0"/>
            </a:br>
            <a:r>
              <a:rPr lang="tr-TR" sz="1600" dirty="0"/>
              <a:t>Mesleki eğitim merkezlerinde, Eğlence Hizmetleri alanında eğitim verilmektedir. Modüler programlarla meslek liseleri arasında paralellik sağlandığından dolayı yatay ve dikey geçişler olabilecektir.</a:t>
            </a:r>
          </a:p>
        </p:txBody>
      </p:sp>
    </p:spTree>
    <p:extLst>
      <p:ext uri="{BB962C8B-B14F-4D97-AF65-F5344CB8AC3E}">
        <p14:creationId xmlns:p14="http://schemas.microsoft.com/office/powerpoint/2010/main" val="8618124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t>BÖLÜMLERİN OLDUĞU OKULLAR</a:t>
            </a:r>
            <a:endParaRPr lang="tr-TR" sz="36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8952899"/>
              </p:ext>
            </p:extLst>
          </p:nvPr>
        </p:nvGraphicFramePr>
        <p:xfrm>
          <a:off x="457200" y="1816559"/>
          <a:ext cx="8229600" cy="4571999"/>
        </p:xfrm>
        <a:graphic>
          <a:graphicData uri="http://schemas.openxmlformats.org/drawingml/2006/table">
            <a:tbl>
              <a:tblPr>
                <a:tableStyleId>{3C2FFA5D-87B4-456A-9821-1D502468CF0F}</a:tableStyleId>
              </a:tblPr>
              <a:tblGrid>
                <a:gridCol w="802432">
                  <a:extLst>
                    <a:ext uri="{9D8B030D-6E8A-4147-A177-3AD203B41FA5}">
                      <a16:colId xmlns:a16="http://schemas.microsoft.com/office/drawing/2014/main" val="1867788126"/>
                    </a:ext>
                  </a:extLst>
                </a:gridCol>
                <a:gridCol w="1872208">
                  <a:extLst>
                    <a:ext uri="{9D8B030D-6E8A-4147-A177-3AD203B41FA5}">
                      <a16:colId xmlns:a16="http://schemas.microsoft.com/office/drawing/2014/main" val="1426520260"/>
                    </a:ext>
                  </a:extLst>
                </a:gridCol>
                <a:gridCol w="1944216">
                  <a:extLst>
                    <a:ext uri="{9D8B030D-6E8A-4147-A177-3AD203B41FA5}">
                      <a16:colId xmlns:a16="http://schemas.microsoft.com/office/drawing/2014/main" val="1417898314"/>
                    </a:ext>
                  </a:extLst>
                </a:gridCol>
                <a:gridCol w="3610744">
                  <a:extLst>
                    <a:ext uri="{9D8B030D-6E8A-4147-A177-3AD203B41FA5}">
                      <a16:colId xmlns:a16="http://schemas.microsoft.com/office/drawing/2014/main" val="3013330479"/>
                    </a:ext>
                  </a:extLst>
                </a:gridCol>
              </a:tblGrid>
              <a:tr h="551793">
                <a:tc>
                  <a:txBody>
                    <a:bodyPr/>
                    <a:lstStyle/>
                    <a:p>
                      <a:pPr algn="ctr"/>
                      <a:r>
                        <a:rPr lang="tr-TR" sz="1600" dirty="0"/>
                        <a:t>#</a:t>
                      </a:r>
                    </a:p>
                  </a:txBody>
                  <a:tcPr marL="78828" marR="78828" marT="39414" marB="39414" anchor="ctr"/>
                </a:tc>
                <a:tc>
                  <a:txBody>
                    <a:bodyPr/>
                    <a:lstStyle/>
                    <a:p>
                      <a:pPr algn="ctr"/>
                      <a:r>
                        <a:rPr lang="tr-TR" sz="1600"/>
                        <a:t>İl</a:t>
                      </a:r>
                    </a:p>
                  </a:txBody>
                  <a:tcPr marL="78828" marR="78828" marT="39414" marB="39414" anchor="ctr"/>
                </a:tc>
                <a:tc>
                  <a:txBody>
                    <a:bodyPr/>
                    <a:lstStyle/>
                    <a:p>
                      <a:pPr algn="ctr"/>
                      <a:r>
                        <a:rPr lang="tr-TR" sz="1600"/>
                        <a:t>İlçe</a:t>
                      </a:r>
                    </a:p>
                  </a:txBody>
                  <a:tcPr marL="78828" marR="78828" marT="39414" marB="39414" anchor="ctr"/>
                </a:tc>
                <a:tc>
                  <a:txBody>
                    <a:bodyPr/>
                    <a:lstStyle/>
                    <a:p>
                      <a:pPr algn="ctr"/>
                      <a:r>
                        <a:rPr lang="tr-TR" sz="1600"/>
                        <a:t>Okul/Kurum Adı</a:t>
                      </a:r>
                    </a:p>
                  </a:txBody>
                  <a:tcPr marL="78828" marR="78828" marT="39414" marB="39414" anchor="ctr"/>
                </a:tc>
                <a:extLst>
                  <a:ext uri="{0D108BD9-81ED-4DB2-BD59-A6C34878D82A}">
                    <a16:rowId xmlns:a16="http://schemas.microsoft.com/office/drawing/2014/main" val="2728738707"/>
                  </a:ext>
                </a:extLst>
              </a:tr>
              <a:tr h="1261241">
                <a:tc>
                  <a:txBody>
                    <a:bodyPr/>
                    <a:lstStyle/>
                    <a:p>
                      <a:r>
                        <a:rPr lang="tr-TR" sz="1600" dirty="0"/>
                        <a:t>1</a:t>
                      </a:r>
                    </a:p>
                  </a:txBody>
                  <a:tcPr marL="78828" marR="78828" marT="39414" marB="39414" anchor="ctr"/>
                </a:tc>
                <a:tc>
                  <a:txBody>
                    <a:bodyPr/>
                    <a:lstStyle/>
                    <a:p>
                      <a:r>
                        <a:rPr lang="tr-TR" sz="1600"/>
                        <a:t>AYDIN</a:t>
                      </a:r>
                    </a:p>
                  </a:txBody>
                  <a:tcPr marL="78828" marR="78828" marT="39414" marB="39414" anchor="ctr"/>
                </a:tc>
                <a:tc>
                  <a:txBody>
                    <a:bodyPr/>
                    <a:lstStyle/>
                    <a:p>
                      <a:r>
                        <a:rPr lang="tr-TR" sz="1600"/>
                        <a:t>KUŞADASI</a:t>
                      </a:r>
                    </a:p>
                  </a:txBody>
                  <a:tcPr marL="78828" marR="78828" marT="39414" marB="39414" anchor="ctr"/>
                </a:tc>
                <a:tc>
                  <a:txBody>
                    <a:bodyPr/>
                    <a:lstStyle/>
                    <a:p>
                      <a:r>
                        <a:rPr lang="tr-TR" sz="1600"/>
                        <a:t>Güvercinada Mesleki ve Teknik Anadolu Lisesi</a:t>
                      </a:r>
                    </a:p>
                  </a:txBody>
                  <a:tcPr marL="78828" marR="78828" marT="39414" marB="39414" anchor="ctr"/>
                </a:tc>
                <a:extLst>
                  <a:ext uri="{0D108BD9-81ED-4DB2-BD59-A6C34878D82A}">
                    <a16:rowId xmlns:a16="http://schemas.microsoft.com/office/drawing/2014/main" val="210761261"/>
                  </a:ext>
                </a:extLst>
              </a:tr>
              <a:tr h="1497724">
                <a:tc>
                  <a:txBody>
                    <a:bodyPr/>
                    <a:lstStyle/>
                    <a:p>
                      <a:r>
                        <a:rPr lang="tr-TR" sz="1600"/>
                        <a:t>2</a:t>
                      </a:r>
                    </a:p>
                  </a:txBody>
                  <a:tcPr marL="78828" marR="78828" marT="39414" marB="39414" anchor="ctr"/>
                </a:tc>
                <a:tc>
                  <a:txBody>
                    <a:bodyPr/>
                    <a:lstStyle/>
                    <a:p>
                      <a:r>
                        <a:rPr lang="tr-TR" sz="1600"/>
                        <a:t>BURSA</a:t>
                      </a:r>
                    </a:p>
                  </a:txBody>
                  <a:tcPr marL="78828" marR="78828" marT="39414" marB="39414" anchor="ctr"/>
                </a:tc>
                <a:tc>
                  <a:txBody>
                    <a:bodyPr/>
                    <a:lstStyle/>
                    <a:p>
                      <a:r>
                        <a:rPr lang="tr-TR" sz="1600"/>
                        <a:t>İNEGÖL</a:t>
                      </a:r>
                    </a:p>
                  </a:txBody>
                  <a:tcPr marL="78828" marR="78828" marT="39414" marB="39414" anchor="ctr"/>
                </a:tc>
                <a:tc>
                  <a:txBody>
                    <a:bodyPr/>
                    <a:lstStyle/>
                    <a:p>
                      <a:r>
                        <a:rPr lang="tr-TR" sz="1600"/>
                        <a:t>Hacı Sevim Yıldız-4 Mesleki ve Teknik Anadolu Lisesi</a:t>
                      </a:r>
                    </a:p>
                  </a:txBody>
                  <a:tcPr marL="78828" marR="78828" marT="39414" marB="39414" anchor="ctr"/>
                </a:tc>
                <a:extLst>
                  <a:ext uri="{0D108BD9-81ED-4DB2-BD59-A6C34878D82A}">
                    <a16:rowId xmlns:a16="http://schemas.microsoft.com/office/drawing/2014/main" val="809295083"/>
                  </a:ext>
                </a:extLst>
              </a:tr>
              <a:tr h="1261241">
                <a:tc>
                  <a:txBody>
                    <a:bodyPr/>
                    <a:lstStyle/>
                    <a:p>
                      <a:r>
                        <a:rPr lang="tr-TR" sz="1600"/>
                        <a:t>3</a:t>
                      </a:r>
                    </a:p>
                  </a:txBody>
                  <a:tcPr marL="78828" marR="78828" marT="39414" marB="39414" anchor="ctr"/>
                </a:tc>
                <a:tc>
                  <a:txBody>
                    <a:bodyPr/>
                    <a:lstStyle/>
                    <a:p>
                      <a:r>
                        <a:rPr lang="tr-TR" sz="1600"/>
                        <a:t>MUĞLA</a:t>
                      </a:r>
                    </a:p>
                  </a:txBody>
                  <a:tcPr marL="78828" marR="78828" marT="39414" marB="39414" anchor="ctr"/>
                </a:tc>
                <a:tc>
                  <a:txBody>
                    <a:bodyPr/>
                    <a:lstStyle/>
                    <a:p>
                      <a:r>
                        <a:rPr lang="tr-TR" sz="1600"/>
                        <a:t>KÖYCEĞİZ</a:t>
                      </a:r>
                    </a:p>
                  </a:txBody>
                  <a:tcPr marL="78828" marR="78828" marT="39414" marB="39414" anchor="ctr"/>
                </a:tc>
                <a:tc>
                  <a:txBody>
                    <a:bodyPr/>
                    <a:lstStyle/>
                    <a:p>
                      <a:r>
                        <a:rPr lang="tr-TR" sz="1600" dirty="0" err="1"/>
                        <a:t>Yüksekkum</a:t>
                      </a:r>
                      <a:r>
                        <a:rPr lang="tr-TR" sz="1600" dirty="0"/>
                        <a:t> Mesleki ve Teknik Anadolu Lisesi</a:t>
                      </a:r>
                    </a:p>
                  </a:txBody>
                  <a:tcPr marL="78828" marR="78828" marT="39414" marB="39414" anchor="ctr"/>
                </a:tc>
                <a:extLst>
                  <a:ext uri="{0D108BD9-81ED-4DB2-BD59-A6C34878D82A}">
                    <a16:rowId xmlns:a16="http://schemas.microsoft.com/office/drawing/2014/main" val="3212261729"/>
                  </a:ext>
                </a:extLst>
              </a:tr>
            </a:tbl>
          </a:graphicData>
        </a:graphic>
      </p:graphicFrame>
    </p:spTree>
    <p:extLst>
      <p:ext uri="{BB962C8B-B14F-4D97-AF65-F5344CB8AC3E}">
        <p14:creationId xmlns:p14="http://schemas.microsoft.com/office/powerpoint/2010/main" val="14194464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3528" y="1268760"/>
            <a:ext cx="8229600" cy="4869160"/>
          </a:xfrm>
        </p:spPr>
        <p:txBody>
          <a:bodyPr>
            <a:noAutofit/>
          </a:bodyPr>
          <a:lstStyle/>
          <a:p>
            <a:pPr algn="ctr"/>
            <a:r>
              <a:rPr lang="tr-TR" sz="5400" dirty="0"/>
              <a:t>DİNLEDİĞİNİZ İÇİN TEŞEKKÜR EDERİZ</a:t>
            </a:r>
            <a:r>
              <a:rPr lang="tr-TR" sz="5400" dirty="0" smtClean="0"/>
              <a:t>.</a:t>
            </a:r>
            <a:br>
              <a:rPr lang="tr-TR" sz="5400" dirty="0" smtClean="0"/>
            </a:br>
            <a:r>
              <a:rPr lang="tr-TR" sz="5400" dirty="0"/>
              <a:t/>
            </a:r>
            <a:br>
              <a:rPr lang="tr-TR" sz="5400" dirty="0"/>
            </a:br>
            <a:r>
              <a:rPr lang="tr-TR" sz="2800" dirty="0" smtClean="0"/>
              <a:t>SEYHAN RAM</a:t>
            </a:r>
            <a:br>
              <a:rPr lang="tr-TR" sz="2800" dirty="0" smtClean="0"/>
            </a:br>
            <a:r>
              <a:rPr lang="tr-TR" sz="2800" dirty="0" smtClean="0"/>
              <a:t>PDR BÖLÜMÜ</a:t>
            </a:r>
            <a:br>
              <a:rPr lang="tr-TR" sz="2800" dirty="0" smtClean="0"/>
            </a:br>
            <a:r>
              <a:rPr lang="tr-TR" sz="2800" dirty="0" smtClean="0"/>
              <a:t>2019</a:t>
            </a:r>
            <a:r>
              <a:rPr lang="tr-TR" sz="5400" dirty="0"/>
              <a:t/>
            </a:r>
            <a:br>
              <a:rPr lang="tr-TR" sz="5400" dirty="0"/>
            </a:br>
            <a:endParaRPr lang="tr-TR" sz="5400" dirty="0"/>
          </a:p>
        </p:txBody>
      </p:sp>
    </p:spTree>
    <p:extLst>
      <p:ext uri="{BB962C8B-B14F-4D97-AF65-F5344CB8AC3E}">
        <p14:creationId xmlns:p14="http://schemas.microsoft.com/office/powerpoint/2010/main" val="1953437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marL="484632" eaLnBrk="1" fontAlgn="auto" hangingPunct="1">
              <a:spcAft>
                <a:spcPts val="0"/>
              </a:spcAft>
              <a:defRPr/>
            </a:pPr>
            <a:r>
              <a:rPr lang="tr-TR" dirty="0" smtClean="0">
                <a:solidFill>
                  <a:schemeClr val="accent1">
                    <a:tint val="83000"/>
                    <a:satMod val="150000"/>
                  </a:schemeClr>
                </a:solidFill>
              </a:rPr>
              <a:t>ALANIN MEVCUT DURUMU</a:t>
            </a:r>
            <a:endParaRPr lang="tr-TR" dirty="0">
              <a:solidFill>
                <a:schemeClr val="accent1">
                  <a:tint val="83000"/>
                  <a:satMod val="150000"/>
                </a:schemeClr>
              </a:solidFill>
            </a:endParaRPr>
          </a:p>
        </p:txBody>
      </p:sp>
      <p:sp>
        <p:nvSpPr>
          <p:cNvPr id="16386" name="2 İçerik Yer Tutucusu"/>
          <p:cNvSpPr>
            <a:spLocks noGrp="1"/>
          </p:cNvSpPr>
          <p:nvPr>
            <p:ph idx="1"/>
          </p:nvPr>
        </p:nvSpPr>
        <p:spPr>
          <a:xfrm>
            <a:off x="457200" y="1882775"/>
            <a:ext cx="8229600" cy="4572000"/>
          </a:xfrm>
        </p:spPr>
        <p:txBody>
          <a:bodyPr/>
          <a:lstStyle/>
          <a:p>
            <a:pPr eaLnBrk="1" hangingPunct="1"/>
            <a:r>
              <a:rPr lang="tr-TR" smtClean="0"/>
              <a:t>Yiyecek ve içecek hizmetleri olan otel, restoran, kafeterya, bar, pastane, toplu beslenme kurumları, vb. yerlerde hijyen ve sanitasyon kurallarına uygun olarak yiyecek ve içeceklerin servise hazır hale getirilip müşteriye sunulduğu hizmet alanıdır.</a:t>
            </a:r>
          </a:p>
          <a:p>
            <a:pPr eaLnBrk="1" hangingPunct="1"/>
            <a:endParaRPr lang="tr-TR" smtClean="0"/>
          </a:p>
          <a:p>
            <a:pPr eaLnBrk="1" hangingPunct="1"/>
            <a:endParaRPr lang="tr-TR"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İçerik Yer Tutucusu"/>
          <p:cNvSpPr>
            <a:spLocks noGrp="1"/>
          </p:cNvSpPr>
          <p:nvPr>
            <p:ph idx="1"/>
          </p:nvPr>
        </p:nvSpPr>
        <p:spPr>
          <a:xfrm>
            <a:off x="395288" y="1125538"/>
            <a:ext cx="8229600" cy="4572000"/>
          </a:xfrm>
        </p:spPr>
        <p:txBody>
          <a:bodyPr/>
          <a:lstStyle/>
          <a:p>
            <a:pPr eaLnBrk="1" hangingPunct="1"/>
            <a:r>
              <a:rPr lang="tr-TR" smtClean="0"/>
              <a:t>Turizm sektöründeki gelişmelerin yanı sıra, toplumdaki sosyo-kültürel ve ekonomik değişimler; insanların birçoğunun ev dışında hazırlanmış yiyeceklerle beslenmelerine ve yiyecek içecek hizmetleri alanının hızla gelişmesine sebep olmuştur.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2775"/>
            <a:ext cx="8229600" cy="4572000"/>
          </a:xfrm>
        </p:spPr>
        <p:txBody>
          <a:bodyPr>
            <a:normAutofit lnSpcReduction="10000"/>
          </a:bodyPr>
          <a:lstStyle/>
          <a:p>
            <a:pPr marL="448056" indent="-384048" eaLnBrk="1" fontAlgn="auto" hangingPunct="1">
              <a:spcAft>
                <a:spcPts val="0"/>
              </a:spcAft>
              <a:buFont typeface="Wingdings 2"/>
              <a:buChar char=""/>
              <a:defRPr/>
            </a:pPr>
            <a:r>
              <a:rPr lang="tr-TR" dirty="0" smtClean="0"/>
              <a:t>Yiyecek içecek hizmetlerinin sunulduğu yerlerde besinlerin hazırlanması ve servisinde görevli olan personelin mutfak hijyeni konusunda eğitimli ve bilgili olması hem hizmet verilen yerin kalitesi ve sürekliliği hem de tüketici sağlığının korunması açısından çok önemlidir. Küçük bir ihmal yüzlerce insanın sağlığını bozarak besin zehirlenmelerine yol açabilmektedir.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2775"/>
            <a:ext cx="8229600" cy="4572000"/>
          </a:xfrm>
        </p:spPr>
        <p:txBody>
          <a:bodyPr>
            <a:normAutofit lnSpcReduction="10000"/>
          </a:bodyPr>
          <a:lstStyle/>
          <a:p>
            <a:pPr eaLnBrk="1" hangingPunct="1">
              <a:lnSpc>
                <a:spcPct val="90000"/>
              </a:lnSpc>
            </a:pPr>
            <a:r>
              <a:rPr lang="tr-TR" sz="2800" smtClean="0"/>
              <a:t>Ülkemizde yiyecek içecek hizmetleri alanında faaliyet gösteren pek çok işletme vardır. Kamu ve özel sektörde çalışanlara yemek servisi yapılan mutfakların yanı sıra çeşitli fabrikalar, işyerleri, restoranlar, oteller, barlar, fastfood tüketimi yapılan yerler vb. bunların içinde yer alır.</a:t>
            </a:r>
            <a:endParaRPr lang="tr-TR" sz="2800" smtClean="0">
              <a:latin typeface="Arial" charset="0"/>
            </a:endParaRPr>
          </a:p>
          <a:p>
            <a:pPr eaLnBrk="1" hangingPunct="1">
              <a:lnSpc>
                <a:spcPct val="90000"/>
              </a:lnSpc>
            </a:pPr>
            <a:endParaRPr lang="tr-TR" sz="2800" smtClean="0">
              <a:latin typeface="Arial" charset="0"/>
            </a:endParaRPr>
          </a:p>
          <a:p>
            <a:pPr eaLnBrk="1" hangingPunct="1">
              <a:lnSpc>
                <a:spcPct val="90000"/>
              </a:lnSpc>
            </a:pPr>
            <a:r>
              <a:rPr lang="tr-TR" sz="2800" smtClean="0"/>
              <a:t>Yiyecek içecek hizmetleri hızlı bir gelişim ve değişim göstererek dünyada ve ülkemizde önemli bir istihdam alanı hâline gelmiştir.</a:t>
            </a:r>
          </a:p>
          <a:p>
            <a:pPr eaLnBrk="1" hangingPunct="1">
              <a:lnSpc>
                <a:spcPct val="90000"/>
              </a:lnSpc>
            </a:pPr>
            <a:endParaRPr lang="tr-TR" sz="2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marL="484632" eaLnBrk="1" fontAlgn="auto" hangingPunct="1">
              <a:spcAft>
                <a:spcPts val="0"/>
              </a:spcAft>
              <a:defRPr/>
            </a:pPr>
            <a:r>
              <a:rPr lang="tr-TR" dirty="0" smtClean="0">
                <a:solidFill>
                  <a:schemeClr val="accent1">
                    <a:tint val="83000"/>
                    <a:satMod val="150000"/>
                  </a:schemeClr>
                </a:solidFill>
              </a:rPr>
              <a:t>ALANIN GELECEĞİ</a:t>
            </a:r>
            <a:endParaRPr lang="tr-TR" dirty="0">
              <a:solidFill>
                <a:schemeClr val="accent1">
                  <a:tint val="83000"/>
                  <a:satMod val="150000"/>
                </a:schemeClr>
              </a:solidFill>
            </a:endParaRPr>
          </a:p>
        </p:txBody>
      </p:sp>
      <p:sp>
        <p:nvSpPr>
          <p:cNvPr id="20482" name="2 İçerik Yer Tutucusu"/>
          <p:cNvSpPr>
            <a:spLocks noGrp="1"/>
          </p:cNvSpPr>
          <p:nvPr>
            <p:ph idx="1"/>
          </p:nvPr>
        </p:nvSpPr>
        <p:spPr>
          <a:xfrm>
            <a:off x="457200" y="1882775"/>
            <a:ext cx="8229600" cy="4572000"/>
          </a:xfrm>
        </p:spPr>
        <p:txBody>
          <a:bodyPr/>
          <a:lstStyle/>
          <a:p>
            <a:pPr eaLnBrk="1" hangingPunct="1"/>
            <a:r>
              <a:rPr lang="tr-TR" dirty="0" smtClean="0"/>
              <a:t>Yiyecek içecek hizmetleri hızlı bir gelişim ve değişim göstererek dünyada ve ülkemizde önemli bir istihdam alanı hâline gelmiştir.</a:t>
            </a:r>
          </a:p>
          <a:p>
            <a:pPr eaLnBrk="1" hangingPunct="1"/>
            <a:endParaRPr lang="tr-TR" dirty="0" smtClean="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5998" y="3979788"/>
            <a:ext cx="4060802" cy="245896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İçerik Yer Tutucusu"/>
          <p:cNvSpPr>
            <a:spLocks noGrp="1"/>
          </p:cNvSpPr>
          <p:nvPr>
            <p:ph idx="1"/>
          </p:nvPr>
        </p:nvSpPr>
        <p:spPr>
          <a:xfrm>
            <a:off x="457200" y="1882775"/>
            <a:ext cx="8229600" cy="4572000"/>
          </a:xfrm>
        </p:spPr>
        <p:txBody>
          <a:bodyPr/>
          <a:lstStyle/>
          <a:p>
            <a:pPr eaLnBrk="1" hangingPunct="1"/>
            <a:r>
              <a:rPr lang="tr-TR" smtClean="0"/>
              <a:t>Bu alanda; rekabet koşullarına ayak uydurabilmek için sektörün istediği yeterlikleri kazanmış, dünya standartlarında hizmet verecek kaliteli insan gücüne ihtiyaç duyulmaktadır.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315</TotalTime>
  <Words>1652</Words>
  <Application>Microsoft Office PowerPoint</Application>
  <PresentationFormat>Ekran Gösterisi (4:3)</PresentationFormat>
  <Paragraphs>163</Paragraphs>
  <Slides>38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38</vt:i4>
      </vt:variant>
    </vt:vector>
  </HeadingPairs>
  <TitlesOfParts>
    <vt:vector size="44" baseType="lpstr">
      <vt:lpstr>Arial</vt:lpstr>
      <vt:lpstr>Lucida Sans Unicode</vt:lpstr>
      <vt:lpstr>Verdana</vt:lpstr>
      <vt:lpstr>Wingdings</vt:lpstr>
      <vt:lpstr>Wingdings 2</vt:lpstr>
      <vt:lpstr>Canlı</vt:lpstr>
      <vt:lpstr>PowerPoint Sunusu</vt:lpstr>
      <vt:lpstr>YİYECEK İÇECEK HİZMETLERİ</vt:lpstr>
      <vt:lpstr>ALANIN AMACI</vt:lpstr>
      <vt:lpstr>ALANIN MEVCUT DURUMU</vt:lpstr>
      <vt:lpstr>PowerPoint Sunusu</vt:lpstr>
      <vt:lpstr>PowerPoint Sunusu</vt:lpstr>
      <vt:lpstr>PowerPoint Sunusu</vt:lpstr>
      <vt:lpstr>ALANIN GELECEĞİ</vt:lpstr>
      <vt:lpstr>PowerPoint Sunusu</vt:lpstr>
      <vt:lpstr>YİYECEK İÇECEK HİZMETLERİ ALANININ ALT DALLARI</vt:lpstr>
      <vt:lpstr>PowerPoint Sunusu</vt:lpstr>
      <vt:lpstr>PowerPoint Sunusu</vt:lpstr>
      <vt:lpstr>PowerPoint Sunusu</vt:lpstr>
      <vt:lpstr>PowerPoint Sunusu</vt:lpstr>
      <vt:lpstr>BÖLÜMÜN YER ALDIĞI OKULLAR</vt:lpstr>
      <vt:lpstr>KONAKLAMA VE SEYAHAT HİZMETLERİ ALANI </vt:lpstr>
      <vt:lpstr>ALANIN ALTINDA YER ALAN MESLEKLER  </vt:lpstr>
      <vt:lpstr>MESLEK ELEMANLARINDA ARANAN ÖZELLİKLER </vt:lpstr>
      <vt:lpstr>REZERVASYON ELEMANI </vt:lpstr>
      <vt:lpstr>ÖN BÜRO ELEMANI (RESEPSİYONİST) </vt:lpstr>
      <vt:lpstr>KAT ELEMANI </vt:lpstr>
      <vt:lpstr>OPERASYON ELEMANI </vt:lpstr>
      <vt:lpstr>BÖLÜMÜN YER OLDUĞU OKULLAR</vt:lpstr>
      <vt:lpstr>EĞLENCE HİZMETLERİ ALANI</vt:lpstr>
      <vt:lpstr>ALANIN MEVCUT DURUMU VE GELECEĞİ</vt:lpstr>
      <vt:lpstr>PowerPoint Sunusu</vt:lpstr>
      <vt:lpstr>PowerPoint Sunusu</vt:lpstr>
      <vt:lpstr>PowerPoint Sunusu</vt:lpstr>
      <vt:lpstr>ANİMATÖR</vt:lpstr>
      <vt:lpstr>PowerPoint Sunusu</vt:lpstr>
      <vt:lpstr>ÇOCUK ANİMATÖRÜ  </vt:lpstr>
      <vt:lpstr>PowerPoint Sunusu</vt:lpstr>
      <vt:lpstr>MESLEK ELEMANLARINDA ARANAN ÖZELLİKLER</vt:lpstr>
      <vt:lpstr>ÇALIŞMA ORTAMI VE KOŞULLARI</vt:lpstr>
      <vt:lpstr>İŞ BULMA İMKÂNLARI </vt:lpstr>
      <vt:lpstr>EĞİTİM VE KARİYER İMKANLARI</vt:lpstr>
      <vt:lpstr>BÖLÜMLERİN OLDUĞU OKULLAR</vt:lpstr>
      <vt:lpstr>DİNLEDİĞİNİZ İÇİN TEŞEKKÜR EDERİZ.  SEYHAN RAM PDR BÖLÜMÜ 2019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ALİ-HASAN COŞKUN KIZ TEKNİK VE MESLEK LİSESİ</dc:title>
  <dc:creator>KURSAT</dc:creator>
  <cp:lastModifiedBy>ronaldinho424</cp:lastModifiedBy>
  <cp:revision>30</cp:revision>
  <dcterms:created xsi:type="dcterms:W3CDTF">2014-04-21T08:13:16Z</dcterms:created>
  <dcterms:modified xsi:type="dcterms:W3CDTF">2019-02-06T08:41:07Z</dcterms:modified>
</cp:coreProperties>
</file>