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3" r:id="rId2"/>
    <p:sldId id="257" r:id="rId3"/>
    <p:sldId id="259" r:id="rId4"/>
    <p:sldId id="262" r:id="rId5"/>
    <p:sldId id="263" r:id="rId6"/>
    <p:sldId id="264" r:id="rId7"/>
    <p:sldId id="265" r:id="rId8"/>
    <p:sldId id="266" r:id="rId9"/>
    <p:sldId id="276" r:id="rId10"/>
    <p:sldId id="278" r:id="rId11"/>
    <p:sldId id="298" r:id="rId12"/>
    <p:sldId id="306" r:id="rId13"/>
    <p:sldId id="279" r:id="rId14"/>
    <p:sldId id="280" r:id="rId15"/>
    <p:sldId id="281" r:id="rId16"/>
    <p:sldId id="282" r:id="rId17"/>
    <p:sldId id="283"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1" r:id="rId34"/>
    <p:sldId id="342" r:id="rId35"/>
    <p:sldId id="343" r:id="rId36"/>
    <p:sldId id="344" r:id="rId37"/>
    <p:sldId id="345" r:id="rId38"/>
    <p:sldId id="346" r:id="rId39"/>
    <p:sldId id="347" r:id="rId40"/>
    <p:sldId id="352" r:id="rId41"/>
    <p:sldId id="295" r:id="rId42"/>
    <p:sldId id="296" r:id="rId43"/>
    <p:sldId id="297" r:id="rId44"/>
    <p:sldId id="286" r:id="rId45"/>
    <p:sldId id="28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3016"/>
        <p:guide pos="23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smtClean="0"/>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4/15/2019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4/15/2019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4/15/2019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4/15/2019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pPr/>
              <a:t>4/15/2019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988523B-E035-4CAE-A96A-58211FC229D1}" type="datetimeFigureOut">
              <a:rPr lang="en-US" smtClean="0"/>
              <a:pPr/>
              <a:t>4/15/2019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988523B-E035-4CAE-A96A-58211FC229D1}" type="datetimeFigureOut">
              <a:rPr lang="en-US" smtClean="0"/>
              <a:pPr/>
              <a:t>4/15/2019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988523B-E035-4CAE-A96A-58211FC229D1}" type="datetimeFigureOut">
              <a:rPr lang="en-US" smtClean="0"/>
              <a:pPr/>
              <a:t>4/15/2019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pPr/>
              <a:t>4/15/2019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4/15/2019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4/15/2019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pPr/>
              <a:t>4/15/2019</a:t>
            </a:fld>
            <a:endParaRPr lang="en-CA"/>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94956" y="4096440"/>
            <a:ext cx="9291711" cy="22712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p>
        </p:txBody>
      </p:sp>
      <p:sp>
        <p:nvSpPr>
          <p:cNvPr id="7" name="Dikdörtgen 6"/>
          <p:cNvSpPr/>
          <p:nvPr/>
        </p:nvSpPr>
        <p:spPr>
          <a:xfrm>
            <a:off x="-1" y="4323562"/>
            <a:ext cx="9144001" cy="1693399"/>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5" name="Metin kutusu 4"/>
          <p:cNvSpPr txBox="1"/>
          <p:nvPr/>
        </p:nvSpPr>
        <p:spPr>
          <a:xfrm>
            <a:off x="1005288" y="2967227"/>
            <a:ext cx="7344446" cy="1477328"/>
          </a:xfrm>
          <a:prstGeom prst="rect">
            <a:avLst/>
          </a:prstGeom>
          <a:noFill/>
        </p:spPr>
        <p:txBody>
          <a:bodyPr wrap="none" rtlCol="0">
            <a:spAutoFit/>
          </a:bodyPr>
          <a:lstStyle/>
          <a:p>
            <a:pPr algn="ctr"/>
            <a:r>
              <a:rPr lang="tr-TR" sz="3000" b="1" dirty="0">
                <a:solidFill>
                  <a:srgbClr val="0202BE"/>
                </a:solidFill>
              </a:rPr>
              <a:t>SEYHAN REHBERLİK VE ARAŞTIRMA MERKEZİ</a:t>
            </a:r>
            <a:r>
              <a:rPr lang="tr-TR" sz="3000" b="1" dirty="0"/>
              <a:t/>
            </a:r>
            <a:br>
              <a:rPr lang="tr-TR" sz="3000" b="1" dirty="0"/>
            </a:br>
            <a:r>
              <a:rPr lang="tr-TR" sz="3000" b="1" dirty="0"/>
              <a:t/>
            </a:r>
            <a:br>
              <a:rPr lang="tr-TR" sz="3000" b="1" dirty="0"/>
            </a:br>
            <a:endParaRPr lang="tr-TR" sz="3000" b="1" dirty="0">
              <a:solidFill>
                <a:schemeClr val="bg1"/>
              </a:solidFill>
            </a:endParaRPr>
          </a:p>
        </p:txBody>
      </p:sp>
      <p:sp>
        <p:nvSpPr>
          <p:cNvPr id="6" name="Metin kutusu 5"/>
          <p:cNvSpPr txBox="1"/>
          <p:nvPr/>
        </p:nvSpPr>
        <p:spPr>
          <a:xfrm>
            <a:off x="3059378" y="5288573"/>
            <a:ext cx="2951384" cy="854080"/>
          </a:xfrm>
          <a:prstGeom prst="rect">
            <a:avLst/>
          </a:prstGeom>
          <a:noFill/>
        </p:spPr>
        <p:txBody>
          <a:bodyPr wrap="none" rtlCol="0">
            <a:spAutoFit/>
          </a:bodyPr>
          <a:lstStyle/>
          <a:p>
            <a:pPr algn="ctr"/>
            <a:r>
              <a:rPr lang="tr-TR" sz="1350" b="1" dirty="0">
                <a:solidFill>
                  <a:schemeClr val="bg1">
                    <a:lumMod val="65000"/>
                  </a:schemeClr>
                </a:solidFill>
              </a:rPr>
              <a:t/>
            </a:r>
            <a:br>
              <a:rPr lang="tr-TR" sz="1350" b="1" dirty="0">
                <a:solidFill>
                  <a:schemeClr val="bg1">
                    <a:lumMod val="65000"/>
                  </a:schemeClr>
                </a:solidFill>
              </a:rPr>
            </a:br>
            <a:r>
              <a:rPr lang="tr-TR" sz="3600" b="1" dirty="0" smtClean="0">
                <a:solidFill>
                  <a:schemeClr val="bg1">
                    <a:lumMod val="65000"/>
                  </a:schemeClr>
                </a:solidFill>
              </a:rPr>
              <a:t> </a:t>
            </a:r>
            <a:r>
              <a:rPr lang="tr-TR" sz="3600" b="1" dirty="0">
                <a:solidFill>
                  <a:schemeClr val="bg1">
                    <a:lumMod val="65000"/>
                  </a:schemeClr>
                </a:solidFill>
              </a:rPr>
              <a:t>PDR BÖLÜMÜ</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0444" y="1083062"/>
            <a:ext cx="1906859" cy="1884165"/>
          </a:xfrm>
          <a:prstGeom prst="rect">
            <a:avLst/>
          </a:prstGeom>
        </p:spPr>
      </p:pic>
    </p:spTree>
    <p:extLst>
      <p:ext uri="{BB962C8B-B14F-4D97-AF65-F5344CB8AC3E}">
        <p14:creationId xmlns:p14="http://schemas.microsoft.com/office/powerpoint/2010/main" val="3781854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6" name="TextBox 2"/>
          <p:cNvSpPr txBox="1"/>
          <p:nvPr/>
        </p:nvSpPr>
        <p:spPr>
          <a:xfrm>
            <a:off x="1346200" y="241300"/>
            <a:ext cx="7797800" cy="533400"/>
          </a:xfrm>
          <a:prstGeom prst="rect">
            <a:avLst/>
          </a:prstGeom>
          <a:noFill/>
        </p:spPr>
        <p:txBody>
          <a:bodyPr vert="horz" wrap="none" lIns="0" tIns="0" rIns="0" bIns="0" rtlCol="0">
            <a:spAutoFit/>
          </a:bodyPr>
          <a:lstStyle/>
          <a:p>
            <a:pPr>
              <a:lnSpc>
                <a:spcPts val="3220"/>
              </a:lnSpc>
            </a:pPr>
            <a:r>
              <a:rPr lang="en-CA" sz="2820" b="1" dirty="0" err="1" smtClean="0">
                <a:solidFill>
                  <a:srgbClr val="FFFFFF"/>
                </a:solidFill>
                <a:latin typeface="Arial Bold"/>
                <a:cs typeface="Arial Bold"/>
              </a:rPr>
              <a:t>Mesleki</a:t>
            </a:r>
            <a:r>
              <a:rPr lang="en-CA" sz="2820" b="1" dirty="0" smtClean="0">
                <a:solidFill>
                  <a:srgbClr val="FFFFFF"/>
                </a:solidFill>
                <a:latin typeface="Arial Bold"/>
                <a:cs typeface="Arial Bold"/>
              </a:rPr>
              <a:t> </a:t>
            </a:r>
            <a:r>
              <a:rPr lang="en-CA" sz="2820" b="1" dirty="0" err="1" smtClean="0">
                <a:solidFill>
                  <a:srgbClr val="FFFFFF"/>
                </a:solidFill>
                <a:latin typeface="Arial Bold"/>
                <a:cs typeface="Arial Bold"/>
              </a:rPr>
              <a:t>ve</a:t>
            </a:r>
            <a:r>
              <a:rPr lang="en-CA" sz="2820" b="1" dirty="0" smtClean="0">
                <a:solidFill>
                  <a:srgbClr val="FFFFFF"/>
                </a:solidFill>
                <a:latin typeface="Arial Bold"/>
                <a:cs typeface="Arial Bold"/>
              </a:rPr>
              <a:t> </a:t>
            </a:r>
            <a:r>
              <a:rPr lang="en-CA" sz="2820" b="1" dirty="0" err="1" smtClean="0">
                <a:solidFill>
                  <a:srgbClr val="FFFFFF"/>
                </a:solidFill>
                <a:latin typeface="Arial Bold"/>
                <a:cs typeface="Arial Bold"/>
              </a:rPr>
              <a:t>Teknik</a:t>
            </a:r>
            <a:r>
              <a:rPr lang="en-CA" sz="2820" b="1" dirty="0" smtClean="0">
                <a:solidFill>
                  <a:srgbClr val="FFFFFF"/>
                </a:solidFill>
                <a:latin typeface="Arial Bold"/>
                <a:cs typeface="Arial Bold"/>
              </a:rPr>
              <a:t> </a:t>
            </a:r>
            <a:r>
              <a:rPr lang="en-CA" sz="2820" b="1" dirty="0" err="1" smtClean="0">
                <a:solidFill>
                  <a:srgbClr val="FFFFFF"/>
                </a:solidFill>
                <a:latin typeface="Arial Bold"/>
                <a:cs typeface="Arial Bold"/>
              </a:rPr>
              <a:t>Liselerin</a:t>
            </a:r>
            <a:r>
              <a:rPr lang="en-CA" sz="2820" b="1" dirty="0" smtClean="0">
                <a:solidFill>
                  <a:srgbClr val="FFFFFF"/>
                </a:solidFill>
                <a:latin typeface="Arial Bold"/>
                <a:cs typeface="Arial Bold"/>
              </a:rPr>
              <a:t>  </a:t>
            </a:r>
            <a:r>
              <a:rPr lang="en-CA" sz="2820" b="1" dirty="0" err="1" smtClean="0">
                <a:solidFill>
                  <a:srgbClr val="FFFFFF"/>
                </a:solidFill>
                <a:latin typeface="Arial Bold"/>
                <a:cs typeface="Arial Bold"/>
              </a:rPr>
              <a:t>Avantajları</a:t>
            </a:r>
            <a:endParaRPr lang="en-CA" sz="2820" b="1" dirty="0" smtClean="0">
              <a:solidFill>
                <a:srgbClr val="FFFFFF"/>
              </a:solidFill>
              <a:latin typeface="Arial Bold"/>
              <a:cs typeface="Arial Bold"/>
            </a:endParaRPr>
          </a:p>
          <a:p>
            <a:pPr>
              <a:lnSpc>
                <a:spcPts val="3220"/>
              </a:lnSpc>
            </a:pPr>
            <a:endParaRPr lang="en-CA" sz="2810" dirty="0">
              <a:solidFill>
                <a:srgbClr val="000000"/>
              </a:solidFill>
            </a:endParaRPr>
          </a:p>
        </p:txBody>
      </p:sp>
      <p:sp>
        <p:nvSpPr>
          <p:cNvPr id="3" name="TextBox 3"/>
          <p:cNvSpPr txBox="1"/>
          <p:nvPr/>
        </p:nvSpPr>
        <p:spPr>
          <a:xfrm>
            <a:off x="3403600" y="5029200"/>
            <a:ext cx="2752576" cy="1590179"/>
          </a:xfrm>
          <a:prstGeom prst="rect">
            <a:avLst/>
          </a:prstGeom>
          <a:noFill/>
        </p:spPr>
        <p:txBody>
          <a:bodyPr vert="horz" wrap="square" lIns="0" tIns="0" rIns="0" bIns="0" rtlCol="0">
            <a:spAutoFit/>
          </a:bodyPr>
          <a:lstStyle/>
          <a:p>
            <a:pPr>
              <a:lnSpc>
                <a:spcPts val="6210"/>
              </a:lnSpc>
            </a:pPr>
            <a:r>
              <a:rPr lang="en-CA" sz="5412" b="1" dirty="0" smtClean="0">
                <a:solidFill>
                  <a:srgbClr val="1F487C"/>
                </a:solidFill>
                <a:latin typeface="Arial Bold"/>
                <a:cs typeface="Arial Bold"/>
              </a:rPr>
              <a:t>NED</a:t>
            </a:r>
            <a:r>
              <a:rPr lang="tr-TR" sz="5412" b="1" dirty="0" smtClean="0">
                <a:solidFill>
                  <a:srgbClr val="1F487C"/>
                </a:solidFill>
                <a:latin typeface="Arial Bold"/>
                <a:cs typeface="Arial Bold"/>
              </a:rPr>
              <a:t>E</a:t>
            </a:r>
            <a:r>
              <a:rPr lang="en-CA" sz="5412" b="1" dirty="0" smtClean="0">
                <a:solidFill>
                  <a:srgbClr val="1F487C"/>
                </a:solidFill>
                <a:latin typeface="Arial Bold"/>
                <a:cs typeface="Arial Bold"/>
              </a:rPr>
              <a:t>N</a:t>
            </a:r>
          </a:p>
          <a:p>
            <a:pPr>
              <a:lnSpc>
                <a:spcPts val="6210"/>
              </a:lnSpc>
            </a:pPr>
            <a:endParaRPr lang="en-CA" sz="5402" dirty="0">
              <a:solidFill>
                <a:srgbClr val="000000"/>
              </a:solidFill>
            </a:endParaRPr>
          </a:p>
        </p:txBody>
      </p:sp>
      <p:sp>
        <p:nvSpPr>
          <p:cNvPr id="4" name="TextBox 4"/>
          <p:cNvSpPr txBox="1"/>
          <p:nvPr/>
        </p:nvSpPr>
        <p:spPr>
          <a:xfrm>
            <a:off x="482600" y="6007100"/>
            <a:ext cx="8229600" cy="927100"/>
          </a:xfrm>
          <a:prstGeom prst="rect">
            <a:avLst/>
          </a:prstGeom>
          <a:noFill/>
        </p:spPr>
        <p:txBody>
          <a:bodyPr vert="horz" wrap="none" lIns="0" tIns="0" rIns="0" bIns="0" rtlCol="0">
            <a:spAutoFit/>
          </a:bodyPr>
          <a:lstStyle/>
          <a:p>
            <a:pPr>
              <a:lnSpc>
                <a:spcPts val="5000"/>
              </a:lnSpc>
            </a:pPr>
            <a:r>
              <a:rPr lang="en-CA" sz="4404" b="1" dirty="0" smtClean="0">
                <a:solidFill>
                  <a:srgbClr val="1F487C"/>
                </a:solidFill>
                <a:latin typeface="Arial Bold"/>
                <a:cs typeface="Arial Bold"/>
              </a:rPr>
              <a:t>MESLEKİ VE TEKNİK EĞİTİM ?</a:t>
            </a:r>
          </a:p>
          <a:p>
            <a:pPr>
              <a:lnSpc>
                <a:spcPts val="5060"/>
              </a:lnSpc>
            </a:pPr>
            <a:endParaRPr lang="en-CA" sz="4394" dirty="0">
              <a:solidFill>
                <a:srgbClr val="000000"/>
              </a:solidFill>
            </a:endParaRPr>
          </a:p>
        </p:txBody>
      </p:sp>
      <p:sp>
        <p:nvSpPr>
          <p:cNvPr id="5" name="TextBox 5"/>
          <p:cNvSpPr txBox="1"/>
          <p:nvPr/>
        </p:nvSpPr>
        <p:spPr>
          <a:xfrm>
            <a:off x="8750300" y="6489700"/>
            <a:ext cx="279400" cy="254000"/>
          </a:xfrm>
          <a:prstGeom prst="rect">
            <a:avLst/>
          </a:prstGeom>
          <a:noFill/>
        </p:spPr>
        <p:txBody>
          <a:bodyPr vert="horz" wrap="none" lIns="0" tIns="0" rIns="0" bIns="0" rtlCol="0">
            <a:spAutoFit/>
          </a:bodyPr>
          <a:lstStyle/>
          <a:p>
            <a:pPr>
              <a:lnSpc>
                <a:spcPts val="900"/>
              </a:lnSpc>
            </a:pPr>
            <a:r>
              <a:rPr lang="en-CA" sz="1200" smtClean="0">
                <a:solidFill>
                  <a:srgbClr val="9A9A9A"/>
                </a:solidFill>
                <a:latin typeface="Calibri"/>
                <a:cs typeface="Calibri"/>
              </a:rPr>
              <a:t>23</a:t>
            </a:r>
          </a:p>
          <a:p>
            <a:pPr>
              <a:lnSpc>
                <a:spcPts val="960"/>
              </a:lnSpc>
            </a:pPr>
            <a:endParaRPr lang="en-CA" sz="1200">
              <a:solidFill>
                <a:srgbClr val="000000"/>
              </a:solidFill>
            </a:endParaRPr>
          </a:p>
        </p:txBody>
      </p:sp>
      <p:pic>
        <p:nvPicPr>
          <p:cNvPr id="7" name="Picture 2"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0"/>
            <a:ext cx="1440160" cy="1340769"/>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Ömer\Desktop\boşşş.png"/>
          <p:cNvPicPr>
            <a:picLocks noChangeAspect="1" noChangeArrowheads="1"/>
          </p:cNvPicPr>
          <p:nvPr/>
        </p:nvPicPr>
        <p:blipFill>
          <a:blip r:embed="rId2"/>
          <a:srcRect/>
          <a:stretch>
            <a:fillRect/>
          </a:stretch>
        </p:blipFill>
        <p:spPr bwMode="auto">
          <a:xfrm>
            <a:off x="0" y="0"/>
            <a:ext cx="9152927" cy="6857999"/>
          </a:xfrm>
          <a:prstGeom prst="rect">
            <a:avLst/>
          </a:prstGeom>
          <a:noFill/>
        </p:spPr>
      </p:pic>
      <p:sp>
        <p:nvSpPr>
          <p:cNvPr id="3" name="TextBox 2"/>
          <p:cNvSpPr txBox="1"/>
          <p:nvPr/>
        </p:nvSpPr>
        <p:spPr>
          <a:xfrm>
            <a:off x="1346200" y="241300"/>
            <a:ext cx="7797800" cy="533400"/>
          </a:xfrm>
          <a:prstGeom prst="rect">
            <a:avLst/>
          </a:prstGeom>
          <a:noFill/>
        </p:spPr>
        <p:txBody>
          <a:bodyPr vert="horz" wrap="none" lIns="0" tIns="0" rIns="0" bIns="0" rtlCol="0">
            <a:spAutoFit/>
          </a:bodyPr>
          <a:lstStyle/>
          <a:p>
            <a:pPr>
              <a:lnSpc>
                <a:spcPts val="3220"/>
              </a:lnSpc>
            </a:pPr>
            <a:r>
              <a:rPr lang="en-CA" sz="2820" b="1" dirty="0" err="1" smtClean="0">
                <a:solidFill>
                  <a:srgbClr val="FFFFFF"/>
                </a:solidFill>
                <a:latin typeface="Arial Bold"/>
                <a:cs typeface="Arial Bold"/>
              </a:rPr>
              <a:t>Mesleki</a:t>
            </a:r>
            <a:r>
              <a:rPr lang="en-CA" sz="2820" b="1" dirty="0" smtClean="0">
                <a:solidFill>
                  <a:srgbClr val="FFFFFF"/>
                </a:solidFill>
                <a:latin typeface="Arial Bold"/>
                <a:cs typeface="Arial Bold"/>
              </a:rPr>
              <a:t> </a:t>
            </a:r>
            <a:r>
              <a:rPr lang="en-CA" sz="2820" b="1" dirty="0" err="1" smtClean="0">
                <a:solidFill>
                  <a:srgbClr val="FFFFFF"/>
                </a:solidFill>
                <a:latin typeface="Arial Bold"/>
                <a:cs typeface="Arial Bold"/>
              </a:rPr>
              <a:t>ve</a:t>
            </a:r>
            <a:r>
              <a:rPr lang="en-CA" sz="2820" b="1" dirty="0" smtClean="0">
                <a:solidFill>
                  <a:srgbClr val="FFFFFF"/>
                </a:solidFill>
                <a:latin typeface="Arial Bold"/>
                <a:cs typeface="Arial Bold"/>
              </a:rPr>
              <a:t> </a:t>
            </a:r>
            <a:r>
              <a:rPr lang="en-CA" sz="2820" b="1" dirty="0" err="1" smtClean="0">
                <a:solidFill>
                  <a:srgbClr val="FFFFFF"/>
                </a:solidFill>
                <a:latin typeface="Arial Bold"/>
                <a:cs typeface="Arial Bold"/>
              </a:rPr>
              <a:t>Teknik</a:t>
            </a:r>
            <a:r>
              <a:rPr lang="en-CA" sz="2820" b="1" dirty="0" smtClean="0">
                <a:solidFill>
                  <a:srgbClr val="FFFFFF"/>
                </a:solidFill>
                <a:latin typeface="Arial Bold"/>
                <a:cs typeface="Arial Bold"/>
              </a:rPr>
              <a:t> </a:t>
            </a:r>
            <a:r>
              <a:rPr lang="en-CA" sz="2820" b="1" dirty="0" err="1" smtClean="0">
                <a:solidFill>
                  <a:srgbClr val="FFFFFF"/>
                </a:solidFill>
                <a:latin typeface="Arial Bold"/>
                <a:cs typeface="Arial Bold"/>
              </a:rPr>
              <a:t>Liselerin</a:t>
            </a:r>
            <a:r>
              <a:rPr lang="en-CA" sz="2820" b="1" dirty="0" smtClean="0">
                <a:solidFill>
                  <a:srgbClr val="FFFFFF"/>
                </a:solidFill>
                <a:latin typeface="Arial Bold"/>
                <a:cs typeface="Arial Bold"/>
              </a:rPr>
              <a:t>  </a:t>
            </a:r>
            <a:r>
              <a:rPr lang="en-CA" sz="2820" b="1" dirty="0" err="1" smtClean="0">
                <a:solidFill>
                  <a:srgbClr val="FFFFFF"/>
                </a:solidFill>
                <a:latin typeface="Arial Bold"/>
                <a:cs typeface="Arial Bold"/>
              </a:rPr>
              <a:t>Avantajları</a:t>
            </a:r>
            <a:endParaRPr lang="en-CA" sz="2820" b="1" dirty="0" smtClean="0">
              <a:solidFill>
                <a:srgbClr val="FFFFFF"/>
              </a:solidFill>
              <a:latin typeface="Arial Bold"/>
              <a:cs typeface="Arial Bold"/>
            </a:endParaRPr>
          </a:p>
          <a:p>
            <a:pPr>
              <a:lnSpc>
                <a:spcPts val="3220"/>
              </a:lnSpc>
            </a:pPr>
            <a:endParaRPr lang="en-CA" sz="2810" dirty="0">
              <a:solidFill>
                <a:srgbClr val="000000"/>
              </a:solidFill>
            </a:endParaRPr>
          </a:p>
        </p:txBody>
      </p:sp>
      <p:sp>
        <p:nvSpPr>
          <p:cNvPr id="6" name="5 Alt Başlık"/>
          <p:cNvSpPr>
            <a:spLocks noGrp="1"/>
          </p:cNvSpPr>
          <p:nvPr>
            <p:ph type="subTitle" idx="1"/>
          </p:nvPr>
        </p:nvSpPr>
        <p:spPr>
          <a:xfrm>
            <a:off x="214282" y="1700808"/>
            <a:ext cx="8929718" cy="4536504"/>
          </a:xfrm>
        </p:spPr>
        <p:txBody>
          <a:bodyPr>
            <a:normAutofit/>
          </a:bodyPr>
          <a:lstStyle/>
          <a:p>
            <a:pPr algn="just">
              <a:buFont typeface="Wingdings" pitchFamily="2" charset="2"/>
              <a:buChar char="ü"/>
            </a:pPr>
            <a:r>
              <a:rPr lang="tr-TR" dirty="0" smtClean="0">
                <a:solidFill>
                  <a:schemeClr val="tx1"/>
                </a:solidFill>
              </a:rPr>
              <a:t>Ülkemizde TUİK verilerine göre 300.000 ara elemana ihtiyaç vardır.</a:t>
            </a:r>
          </a:p>
          <a:p>
            <a:pPr algn="just">
              <a:buFont typeface="Wingdings" pitchFamily="2" charset="2"/>
              <a:buChar char="ü"/>
            </a:pPr>
            <a:r>
              <a:rPr lang="tr-TR" dirty="0" smtClean="0">
                <a:solidFill>
                  <a:schemeClr val="tx1"/>
                </a:solidFill>
              </a:rPr>
              <a:t>Okullarımız bu eleman ihtiyacına yönelik hizmet vermektedir.</a:t>
            </a:r>
          </a:p>
          <a:p>
            <a:pPr algn="just">
              <a:buFont typeface="Wingdings" pitchFamily="2" charset="2"/>
              <a:buChar char="ü"/>
            </a:pPr>
            <a:r>
              <a:rPr lang="tr-TR" dirty="0" smtClean="0">
                <a:solidFill>
                  <a:schemeClr val="tx1"/>
                </a:solidFill>
              </a:rPr>
              <a:t>Okullarımız öğretmen kadrosu bakımından yeterlidir ve mesleki eğitimi destekleyici donanıma sahiptir.</a:t>
            </a:r>
          </a:p>
        </p:txBody>
      </p:sp>
      <p:pic>
        <p:nvPicPr>
          <p:cNvPr id="5" name="Picture 2"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0"/>
            <a:ext cx="1440160" cy="1340769"/>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Ömer\Desktop\Yeni klasör (3)\IMG_1625.JPG"/>
          <p:cNvPicPr>
            <a:picLocks noChangeAspect="1" noChangeArrowheads="1"/>
          </p:cNvPicPr>
          <p:nvPr/>
        </p:nvPicPr>
        <p:blipFill>
          <a:blip r:embed="rId2"/>
          <a:srcRect/>
          <a:stretch>
            <a:fillRect/>
          </a:stretch>
        </p:blipFill>
        <p:spPr bwMode="auto">
          <a:xfrm>
            <a:off x="-67669" y="0"/>
            <a:ext cx="10283271" cy="68580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10" name="TextBox 2"/>
          <p:cNvSpPr txBox="1"/>
          <p:nvPr/>
        </p:nvSpPr>
        <p:spPr>
          <a:xfrm>
            <a:off x="1778000" y="241300"/>
            <a:ext cx="7366000" cy="584200"/>
          </a:xfrm>
          <a:prstGeom prst="rect">
            <a:avLst/>
          </a:prstGeom>
          <a:noFill/>
        </p:spPr>
        <p:txBody>
          <a:bodyPr vert="horz" wrap="none" lIns="0" tIns="0" rIns="0" bIns="0" rtlCol="0">
            <a:spAutoFit/>
          </a:bodyPr>
          <a:lstStyle/>
          <a:p>
            <a:pPr>
              <a:lnSpc>
                <a:spcPts val="3680"/>
              </a:lnSpc>
            </a:pPr>
            <a:r>
              <a:rPr lang="en-CA" sz="3204" b="1" smtClean="0">
                <a:solidFill>
                  <a:srgbClr val="FFFFFF"/>
                </a:solidFill>
                <a:latin typeface="Arial Bold"/>
                <a:cs typeface="Arial Bold"/>
              </a:rPr>
              <a:t>Her Meslek Bir Altın Bileziktir</a:t>
            </a:r>
          </a:p>
          <a:p>
            <a:pPr>
              <a:lnSpc>
                <a:spcPts val="3680"/>
              </a:lnSpc>
            </a:pPr>
            <a:endParaRPr lang="en-CA" sz="3194">
              <a:solidFill>
                <a:srgbClr val="000000"/>
              </a:solidFill>
            </a:endParaRPr>
          </a:p>
        </p:txBody>
      </p:sp>
      <p:sp>
        <p:nvSpPr>
          <p:cNvPr id="3" name="TextBox 3"/>
          <p:cNvSpPr txBox="1"/>
          <p:nvPr/>
        </p:nvSpPr>
        <p:spPr>
          <a:xfrm>
            <a:off x="482600" y="1676400"/>
            <a:ext cx="8661400" cy="584200"/>
          </a:xfrm>
          <a:prstGeom prst="rect">
            <a:avLst/>
          </a:prstGeom>
          <a:noFill/>
        </p:spPr>
        <p:txBody>
          <a:bodyPr vert="horz" wrap="none" lIns="0" tIns="0" rIns="0" bIns="0" rtlCol="0">
            <a:spAutoFit/>
          </a:bodyPr>
          <a:lstStyle/>
          <a:p>
            <a:pPr>
              <a:lnSpc>
                <a:spcPts val="3680"/>
              </a:lnSpc>
            </a:pPr>
            <a:r>
              <a:rPr lang="en-CA" sz="3204" b="1" smtClean="0">
                <a:solidFill>
                  <a:srgbClr val="1F487C"/>
                </a:solidFill>
                <a:latin typeface="Arial Bold"/>
                <a:cs typeface="Arial Bold"/>
              </a:rPr>
              <a:t>Ö</a:t>
            </a:r>
          </a:p>
          <a:p>
            <a:pPr>
              <a:lnSpc>
                <a:spcPts val="3680"/>
              </a:lnSpc>
            </a:pPr>
            <a:endParaRPr lang="en-CA" sz="3194">
              <a:solidFill>
                <a:srgbClr val="000000"/>
              </a:solidFill>
            </a:endParaRPr>
          </a:p>
        </p:txBody>
      </p:sp>
      <p:sp>
        <p:nvSpPr>
          <p:cNvPr id="4" name="TextBox 4"/>
          <p:cNvSpPr txBox="1"/>
          <p:nvPr/>
        </p:nvSpPr>
        <p:spPr>
          <a:xfrm>
            <a:off x="482600" y="2171700"/>
            <a:ext cx="8661400" cy="584200"/>
          </a:xfrm>
          <a:prstGeom prst="rect">
            <a:avLst/>
          </a:prstGeom>
          <a:noFill/>
        </p:spPr>
        <p:txBody>
          <a:bodyPr vert="horz" wrap="none" lIns="0" tIns="0" rIns="0" bIns="0" rtlCol="0">
            <a:spAutoFit/>
          </a:bodyPr>
          <a:lstStyle/>
          <a:p>
            <a:pPr>
              <a:lnSpc>
                <a:spcPts val="3680"/>
              </a:lnSpc>
            </a:pPr>
            <a:r>
              <a:rPr lang="en-CA" sz="3204" b="1" smtClean="0">
                <a:solidFill>
                  <a:srgbClr val="1F487C"/>
                </a:solidFill>
                <a:latin typeface="Arial Bold"/>
                <a:cs typeface="Arial Bold"/>
              </a:rPr>
              <a:t>Ğ</a:t>
            </a:r>
          </a:p>
          <a:p>
            <a:pPr>
              <a:lnSpc>
                <a:spcPts val="3680"/>
              </a:lnSpc>
            </a:pPr>
            <a:endParaRPr lang="en-CA" sz="3194">
              <a:solidFill>
                <a:srgbClr val="000000"/>
              </a:solidFill>
            </a:endParaRPr>
          </a:p>
        </p:txBody>
      </p:sp>
      <p:sp>
        <p:nvSpPr>
          <p:cNvPr id="5" name="TextBox 5"/>
          <p:cNvSpPr txBox="1"/>
          <p:nvPr/>
        </p:nvSpPr>
        <p:spPr>
          <a:xfrm>
            <a:off x="482600" y="2628900"/>
            <a:ext cx="8661400" cy="1130300"/>
          </a:xfrm>
          <a:prstGeom prst="rect">
            <a:avLst/>
          </a:prstGeom>
          <a:noFill/>
        </p:spPr>
        <p:txBody>
          <a:bodyPr vert="horz" wrap="none" lIns="0" tIns="0" rIns="0" bIns="0" rtlCol="0">
            <a:spAutoFit/>
          </a:bodyPr>
          <a:lstStyle/>
          <a:p>
            <a:pPr>
              <a:lnSpc>
                <a:spcPts val="3900"/>
              </a:lnSpc>
            </a:pPr>
            <a:r>
              <a:rPr lang="en-CA" sz="3202" b="1" smtClean="0">
                <a:solidFill>
                  <a:srgbClr val="1F487C"/>
                </a:solidFill>
                <a:latin typeface="Arial Bold"/>
                <a:cs typeface="Arial Bold"/>
              </a:rPr>
              <a:t>R</a:t>
            </a:r>
            <a:r>
              <a:rPr lang="en-CA" sz="3192" smtClean="0">
                <a:solidFill>
                  <a:srgbClr val="000000"/>
                </a:solidFill>
                <a:latin typeface="Times New Roman"/>
              </a:rPr>
              <a:t/>
            </a:r>
            <a:br>
              <a:rPr lang="en-CA" sz="3192" smtClean="0">
                <a:solidFill>
                  <a:srgbClr val="000000"/>
                </a:solidFill>
                <a:latin typeface="Times New Roman"/>
              </a:rPr>
            </a:br>
            <a:r>
              <a:rPr lang="en-CA" sz="3202" b="1" smtClean="0">
                <a:solidFill>
                  <a:srgbClr val="1F487C"/>
                </a:solidFill>
                <a:latin typeface="Arial Bold"/>
                <a:cs typeface="Arial Bold"/>
              </a:rPr>
              <a:t>E</a:t>
            </a:r>
          </a:p>
          <a:p>
            <a:pPr>
              <a:lnSpc>
                <a:spcPts val="3900"/>
              </a:lnSpc>
            </a:pPr>
            <a:endParaRPr lang="en-CA" sz="3192">
              <a:solidFill>
                <a:srgbClr val="000000"/>
              </a:solidFill>
            </a:endParaRPr>
          </a:p>
        </p:txBody>
      </p:sp>
      <p:sp>
        <p:nvSpPr>
          <p:cNvPr id="6" name="TextBox 6"/>
          <p:cNvSpPr txBox="1"/>
          <p:nvPr/>
        </p:nvSpPr>
        <p:spPr>
          <a:xfrm>
            <a:off x="482600" y="3606800"/>
            <a:ext cx="8661400" cy="1130300"/>
          </a:xfrm>
          <a:prstGeom prst="rect">
            <a:avLst/>
          </a:prstGeom>
          <a:noFill/>
        </p:spPr>
        <p:txBody>
          <a:bodyPr vert="horz" wrap="none" lIns="0" tIns="0" rIns="0" bIns="0" rtlCol="0">
            <a:spAutoFit/>
          </a:bodyPr>
          <a:lstStyle/>
          <a:p>
            <a:pPr>
              <a:lnSpc>
                <a:spcPts val="3900"/>
              </a:lnSpc>
            </a:pPr>
            <a:r>
              <a:rPr lang="en-CA" sz="3204" b="1" smtClean="0">
                <a:solidFill>
                  <a:srgbClr val="1F487C"/>
                </a:solidFill>
                <a:latin typeface="Arial Bold"/>
                <a:cs typeface="Arial Bold"/>
              </a:rPr>
              <a:t>N</a:t>
            </a:r>
            <a:r>
              <a:rPr lang="en-CA" sz="3194" smtClean="0">
                <a:solidFill>
                  <a:srgbClr val="000000"/>
                </a:solidFill>
                <a:latin typeface="Times New Roman"/>
              </a:rPr>
              <a:t/>
            </a:r>
            <a:br>
              <a:rPr lang="en-CA" sz="3194" smtClean="0">
                <a:solidFill>
                  <a:srgbClr val="000000"/>
                </a:solidFill>
                <a:latin typeface="Times New Roman"/>
              </a:rPr>
            </a:br>
            <a:r>
              <a:rPr lang="en-CA" sz="3204" b="1" smtClean="0">
                <a:solidFill>
                  <a:srgbClr val="1F487C"/>
                </a:solidFill>
                <a:latin typeface="Arial Bold"/>
                <a:cs typeface="Arial Bold"/>
              </a:rPr>
              <a:t>C</a:t>
            </a:r>
          </a:p>
          <a:p>
            <a:pPr>
              <a:lnSpc>
                <a:spcPts val="3900"/>
              </a:lnSpc>
            </a:pPr>
            <a:endParaRPr lang="en-CA" sz="3194">
              <a:solidFill>
                <a:srgbClr val="000000"/>
              </a:solidFill>
            </a:endParaRPr>
          </a:p>
        </p:txBody>
      </p:sp>
      <p:sp>
        <p:nvSpPr>
          <p:cNvPr id="7" name="TextBox 7"/>
          <p:cNvSpPr txBox="1"/>
          <p:nvPr/>
        </p:nvSpPr>
        <p:spPr>
          <a:xfrm>
            <a:off x="482600" y="4622800"/>
            <a:ext cx="8661400" cy="584200"/>
          </a:xfrm>
          <a:prstGeom prst="rect">
            <a:avLst/>
          </a:prstGeom>
          <a:noFill/>
        </p:spPr>
        <p:txBody>
          <a:bodyPr vert="horz" wrap="none" lIns="0" tIns="0" rIns="0" bIns="0" rtlCol="0">
            <a:spAutoFit/>
          </a:bodyPr>
          <a:lstStyle/>
          <a:p>
            <a:pPr>
              <a:lnSpc>
                <a:spcPts val="3585"/>
              </a:lnSpc>
            </a:pPr>
            <a:r>
              <a:rPr lang="en-CA" sz="3202" b="1" smtClean="0">
                <a:solidFill>
                  <a:srgbClr val="1F487C"/>
                </a:solidFill>
                <a:latin typeface="Arial Bold"/>
                <a:cs typeface="Arial Bold"/>
              </a:rPr>
              <a:t>İ</a:t>
            </a:r>
          </a:p>
          <a:p>
            <a:pPr>
              <a:lnSpc>
                <a:spcPts val="3585"/>
              </a:lnSpc>
            </a:pPr>
            <a:endParaRPr lang="en-CA" sz="3192">
              <a:solidFill>
                <a:srgbClr val="000000"/>
              </a:solidFill>
            </a:endParaRPr>
          </a:p>
        </p:txBody>
      </p:sp>
      <p:sp>
        <p:nvSpPr>
          <p:cNvPr id="8" name="TextBox 8"/>
          <p:cNvSpPr txBox="1"/>
          <p:nvPr/>
        </p:nvSpPr>
        <p:spPr>
          <a:xfrm>
            <a:off x="482600" y="5092700"/>
            <a:ext cx="8661400" cy="584200"/>
          </a:xfrm>
          <a:prstGeom prst="rect">
            <a:avLst/>
          </a:prstGeom>
          <a:noFill/>
        </p:spPr>
        <p:txBody>
          <a:bodyPr vert="horz" wrap="none" lIns="0" tIns="0" rIns="0" bIns="0" rtlCol="0">
            <a:spAutoFit/>
          </a:bodyPr>
          <a:lstStyle/>
          <a:p>
            <a:pPr>
              <a:lnSpc>
                <a:spcPts val="3680"/>
              </a:lnSpc>
            </a:pPr>
            <a:r>
              <a:rPr lang="en-CA" sz="3202" b="1" smtClean="0">
                <a:solidFill>
                  <a:srgbClr val="1F487C"/>
                </a:solidFill>
                <a:latin typeface="Arial Bold"/>
                <a:cs typeface="Arial Bold"/>
              </a:rPr>
              <a:t>L</a:t>
            </a:r>
          </a:p>
          <a:p>
            <a:pPr>
              <a:lnSpc>
                <a:spcPts val="3680"/>
              </a:lnSpc>
            </a:pPr>
            <a:endParaRPr lang="en-CA" sz="3192">
              <a:solidFill>
                <a:srgbClr val="000000"/>
              </a:solidFill>
            </a:endParaRPr>
          </a:p>
        </p:txBody>
      </p:sp>
      <p:sp>
        <p:nvSpPr>
          <p:cNvPr id="9" name="TextBox 9"/>
          <p:cNvSpPr txBox="1"/>
          <p:nvPr/>
        </p:nvSpPr>
        <p:spPr>
          <a:xfrm>
            <a:off x="482600" y="5588000"/>
            <a:ext cx="7897931" cy="1400576"/>
          </a:xfrm>
          <a:prstGeom prst="rect">
            <a:avLst/>
          </a:prstGeom>
          <a:noFill/>
        </p:spPr>
        <p:txBody>
          <a:bodyPr vert="horz" wrap="none" lIns="0" tIns="0" rIns="0" bIns="0" rtlCol="0">
            <a:spAutoFit/>
          </a:bodyPr>
          <a:lstStyle/>
          <a:p>
            <a:pPr>
              <a:lnSpc>
                <a:spcPts val="3700"/>
              </a:lnSpc>
            </a:pPr>
            <a:r>
              <a:rPr lang="en-CA" sz="3204" b="1" dirty="0" smtClean="0">
                <a:solidFill>
                  <a:srgbClr val="1F487C"/>
                </a:solidFill>
                <a:latin typeface="Arial Bold"/>
                <a:cs typeface="Arial Bold"/>
              </a:rPr>
              <a:t>E </a:t>
            </a:r>
            <a:r>
              <a:rPr lang="en-CA" sz="2820" b="1" dirty="0" smtClean="0">
                <a:solidFill>
                  <a:srgbClr val="1F487C"/>
                </a:solidFill>
                <a:latin typeface="Arial Bold"/>
                <a:cs typeface="Arial Bold"/>
              </a:rPr>
              <a:t>   SAHİP OLACAĞINIZ MESLEK İLE HAYATA</a:t>
            </a:r>
            <a:r>
              <a:rPr lang="en-CA" sz="2828" dirty="0" smtClean="0">
                <a:solidFill>
                  <a:srgbClr val="000000"/>
                </a:solidFill>
                <a:latin typeface="Times New Roman"/>
              </a:rPr>
              <a:t/>
            </a:r>
            <a:br>
              <a:rPr lang="en-CA" sz="2828" dirty="0" smtClean="0">
                <a:solidFill>
                  <a:srgbClr val="000000"/>
                </a:solidFill>
                <a:latin typeface="Times New Roman"/>
              </a:rPr>
            </a:br>
            <a:r>
              <a:rPr lang="en-CA" sz="3204" b="1" dirty="0" smtClean="0">
                <a:solidFill>
                  <a:srgbClr val="1F487C"/>
                </a:solidFill>
                <a:latin typeface="Arial Bold"/>
                <a:cs typeface="Arial Bold"/>
              </a:rPr>
              <a:t>R </a:t>
            </a:r>
            <a:r>
              <a:rPr lang="en-CA" sz="2817" b="1" dirty="0" smtClean="0">
                <a:solidFill>
                  <a:srgbClr val="1F487C"/>
                </a:solidFill>
                <a:latin typeface="Arial Bold"/>
                <a:cs typeface="Arial Bold"/>
              </a:rPr>
              <a:t>   DAHA DA G</a:t>
            </a:r>
            <a:r>
              <a:rPr lang="tr-TR" sz="2817" b="1" dirty="0" smtClean="0">
                <a:solidFill>
                  <a:srgbClr val="1F487C"/>
                </a:solidFill>
                <a:latin typeface="Arial Bold"/>
                <a:cs typeface="Arial Bold"/>
              </a:rPr>
              <a:t>Ü</a:t>
            </a:r>
            <a:r>
              <a:rPr lang="en-CA" sz="2817" b="1" dirty="0" smtClean="0">
                <a:solidFill>
                  <a:srgbClr val="1F487C"/>
                </a:solidFill>
                <a:latin typeface="Arial Bold"/>
                <a:cs typeface="Arial Bold"/>
              </a:rPr>
              <a:t>VENLE BAKABİLECEKSİNİZ</a:t>
            </a:r>
          </a:p>
          <a:p>
            <a:pPr>
              <a:lnSpc>
                <a:spcPts val="3700"/>
              </a:lnSpc>
            </a:pPr>
            <a:endParaRPr lang="en-CA" sz="2828" dirty="0">
              <a:solidFill>
                <a:srgbClr val="000000"/>
              </a:solidFill>
            </a:endParaRPr>
          </a:p>
        </p:txBody>
      </p:sp>
      <p:pic>
        <p:nvPicPr>
          <p:cNvPr id="11" name="Picture 2"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0"/>
            <a:ext cx="1440160" cy="1340769"/>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6" name="TextBox 2"/>
          <p:cNvSpPr txBox="1"/>
          <p:nvPr/>
        </p:nvSpPr>
        <p:spPr>
          <a:xfrm>
            <a:off x="3238500" y="241300"/>
            <a:ext cx="5905500" cy="469900"/>
          </a:xfrm>
          <a:prstGeom prst="rect">
            <a:avLst/>
          </a:prstGeom>
          <a:noFill/>
        </p:spPr>
        <p:txBody>
          <a:bodyPr vert="horz" wrap="none" lIns="0" tIns="0" rIns="0" bIns="0" rtlCol="0">
            <a:spAutoFit/>
          </a:bodyPr>
          <a:lstStyle/>
          <a:p>
            <a:pPr>
              <a:lnSpc>
                <a:spcPts val="2990"/>
              </a:lnSpc>
            </a:pPr>
            <a:r>
              <a:rPr lang="en-CA" sz="2604" b="1" smtClean="0">
                <a:solidFill>
                  <a:srgbClr val="FFFFFF"/>
                </a:solidFill>
                <a:latin typeface="Arial Bold"/>
                <a:cs typeface="Arial Bold"/>
              </a:rPr>
              <a:t>Mesleğinizle İlgili</a:t>
            </a:r>
          </a:p>
          <a:p>
            <a:pPr>
              <a:lnSpc>
                <a:spcPts val="2990"/>
              </a:lnSpc>
            </a:pPr>
            <a:endParaRPr lang="en-CA" sz="2594">
              <a:solidFill>
                <a:srgbClr val="000000"/>
              </a:solidFill>
            </a:endParaRPr>
          </a:p>
        </p:txBody>
      </p:sp>
      <p:sp>
        <p:nvSpPr>
          <p:cNvPr id="3" name="TextBox 3"/>
          <p:cNvSpPr txBox="1"/>
          <p:nvPr/>
        </p:nvSpPr>
        <p:spPr>
          <a:xfrm>
            <a:off x="1841500" y="4559300"/>
            <a:ext cx="7302500" cy="685800"/>
          </a:xfrm>
          <a:prstGeom prst="rect">
            <a:avLst/>
          </a:prstGeom>
          <a:noFill/>
        </p:spPr>
        <p:txBody>
          <a:bodyPr vert="horz" wrap="none" lIns="0" tIns="0" rIns="0" bIns="0" rtlCol="0">
            <a:spAutoFit/>
          </a:bodyPr>
          <a:lstStyle/>
          <a:p>
            <a:pPr>
              <a:lnSpc>
                <a:spcPts val="4140"/>
              </a:lnSpc>
            </a:pPr>
            <a:r>
              <a:rPr lang="en-CA" sz="3610" b="1" smtClean="0">
                <a:solidFill>
                  <a:srgbClr val="1F487C"/>
                </a:solidFill>
                <a:latin typeface="Arial Bold"/>
                <a:cs typeface="Arial Bold"/>
              </a:rPr>
              <a:t>ANADOLU MESLEK veya</a:t>
            </a:r>
          </a:p>
          <a:p>
            <a:pPr>
              <a:lnSpc>
                <a:spcPts val="4140"/>
              </a:lnSpc>
            </a:pPr>
            <a:endParaRPr lang="en-CA" sz="3600">
              <a:solidFill>
                <a:srgbClr val="000000"/>
              </a:solidFill>
            </a:endParaRPr>
          </a:p>
        </p:txBody>
      </p:sp>
      <p:sp>
        <p:nvSpPr>
          <p:cNvPr id="4" name="TextBox 4"/>
          <p:cNvSpPr txBox="1"/>
          <p:nvPr/>
        </p:nvSpPr>
        <p:spPr>
          <a:xfrm>
            <a:off x="533400" y="5105400"/>
            <a:ext cx="8610600" cy="685800"/>
          </a:xfrm>
          <a:prstGeom prst="rect">
            <a:avLst/>
          </a:prstGeom>
          <a:noFill/>
        </p:spPr>
        <p:txBody>
          <a:bodyPr vert="horz" wrap="none" lIns="0" tIns="0" rIns="0" bIns="0" rtlCol="0">
            <a:spAutoFit/>
          </a:bodyPr>
          <a:lstStyle/>
          <a:p>
            <a:pPr>
              <a:lnSpc>
                <a:spcPts val="4140"/>
              </a:lnSpc>
            </a:pPr>
            <a:r>
              <a:rPr lang="en-CA" sz="3610" b="1" smtClean="0">
                <a:solidFill>
                  <a:srgbClr val="1F487C"/>
                </a:solidFill>
                <a:latin typeface="Arial Bold"/>
                <a:cs typeface="Arial Bold"/>
              </a:rPr>
              <a:t>ANADOLU TEKNİK PROGRAMINDAN</a:t>
            </a:r>
          </a:p>
          <a:p>
            <a:pPr>
              <a:lnSpc>
                <a:spcPts val="4140"/>
              </a:lnSpc>
            </a:pPr>
            <a:endParaRPr lang="en-CA" sz="3600">
              <a:solidFill>
                <a:srgbClr val="000000"/>
              </a:solidFill>
            </a:endParaRPr>
          </a:p>
        </p:txBody>
      </p:sp>
      <p:sp>
        <p:nvSpPr>
          <p:cNvPr id="5" name="TextBox 5"/>
          <p:cNvSpPr txBox="1"/>
          <p:nvPr/>
        </p:nvSpPr>
        <p:spPr>
          <a:xfrm>
            <a:off x="1917700" y="5664200"/>
            <a:ext cx="7226300" cy="685800"/>
          </a:xfrm>
          <a:prstGeom prst="rect">
            <a:avLst/>
          </a:prstGeom>
          <a:noFill/>
        </p:spPr>
        <p:txBody>
          <a:bodyPr vert="horz" wrap="none" lIns="0" tIns="0" rIns="0" bIns="0" rtlCol="0">
            <a:spAutoFit/>
          </a:bodyPr>
          <a:lstStyle/>
          <a:p>
            <a:pPr>
              <a:lnSpc>
                <a:spcPts val="4140"/>
              </a:lnSpc>
            </a:pPr>
            <a:r>
              <a:rPr lang="en-CA" sz="3612" b="1" smtClean="0">
                <a:solidFill>
                  <a:srgbClr val="1F487C"/>
                </a:solidFill>
                <a:latin typeface="Arial Bold"/>
                <a:cs typeface="Arial Bold"/>
              </a:rPr>
              <a:t>DİPLOMA ALACAKSINIZ</a:t>
            </a:r>
          </a:p>
          <a:p>
            <a:pPr>
              <a:lnSpc>
                <a:spcPts val="4140"/>
              </a:lnSpc>
            </a:pPr>
            <a:endParaRPr lang="en-CA" sz="3602">
              <a:solidFill>
                <a:srgbClr val="000000"/>
              </a:solidFill>
            </a:endParaRPr>
          </a:p>
        </p:txBody>
      </p:sp>
      <p:pic>
        <p:nvPicPr>
          <p:cNvPr id="7" name="Picture 2"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0"/>
            <a:ext cx="1440160" cy="1340769"/>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6" name="TextBox 2"/>
          <p:cNvSpPr txBox="1"/>
          <p:nvPr/>
        </p:nvSpPr>
        <p:spPr>
          <a:xfrm>
            <a:off x="2057400" y="241300"/>
            <a:ext cx="7086600" cy="584200"/>
          </a:xfrm>
          <a:prstGeom prst="rect">
            <a:avLst/>
          </a:prstGeom>
          <a:noFill/>
        </p:spPr>
        <p:txBody>
          <a:bodyPr vert="horz" wrap="none" lIns="0" tIns="0" rIns="0" bIns="0" rtlCol="0">
            <a:spAutoFit/>
          </a:bodyPr>
          <a:lstStyle/>
          <a:p>
            <a:pPr>
              <a:lnSpc>
                <a:spcPts val="3680"/>
              </a:lnSpc>
            </a:pPr>
            <a:r>
              <a:rPr lang="en-CA" sz="3204" b="1" smtClean="0">
                <a:solidFill>
                  <a:srgbClr val="FFFFFF"/>
                </a:solidFill>
                <a:latin typeface="Arial Bold"/>
                <a:cs typeface="Arial Bold"/>
              </a:rPr>
              <a:t>Kendi İşinizi Kurabilirsiniz</a:t>
            </a:r>
          </a:p>
          <a:p>
            <a:pPr>
              <a:lnSpc>
                <a:spcPts val="3680"/>
              </a:lnSpc>
            </a:pPr>
            <a:endParaRPr lang="en-CA" sz="3194">
              <a:solidFill>
                <a:srgbClr val="000000"/>
              </a:solidFill>
            </a:endParaRPr>
          </a:p>
        </p:txBody>
      </p:sp>
      <p:sp>
        <p:nvSpPr>
          <p:cNvPr id="3" name="TextBox 3"/>
          <p:cNvSpPr txBox="1"/>
          <p:nvPr/>
        </p:nvSpPr>
        <p:spPr>
          <a:xfrm>
            <a:off x="1460500" y="5499100"/>
            <a:ext cx="7683500" cy="457200"/>
          </a:xfrm>
          <a:prstGeom prst="rect">
            <a:avLst/>
          </a:prstGeom>
          <a:noFill/>
        </p:spPr>
        <p:txBody>
          <a:bodyPr vert="horz" wrap="none" lIns="0" tIns="0" rIns="0" bIns="0" rtlCol="0">
            <a:spAutoFit/>
          </a:bodyPr>
          <a:lstStyle/>
          <a:p>
            <a:pPr>
              <a:lnSpc>
                <a:spcPts val="2760"/>
              </a:lnSpc>
            </a:pPr>
            <a:r>
              <a:rPr lang="en-CA" sz="2410" b="1" smtClean="0">
                <a:solidFill>
                  <a:srgbClr val="1F487C"/>
                </a:solidFill>
                <a:latin typeface="Arial Bold"/>
                <a:cs typeface="Arial Bold"/>
              </a:rPr>
              <a:t>EĞİTİMİNİ  ALDIĞINIZ  MESLEK ALANINDA</a:t>
            </a:r>
          </a:p>
          <a:p>
            <a:pPr>
              <a:lnSpc>
                <a:spcPts val="2760"/>
              </a:lnSpc>
            </a:pPr>
            <a:endParaRPr lang="en-CA" sz="2400">
              <a:solidFill>
                <a:srgbClr val="000000"/>
              </a:solidFill>
            </a:endParaRPr>
          </a:p>
        </p:txBody>
      </p:sp>
      <p:sp>
        <p:nvSpPr>
          <p:cNvPr id="4" name="TextBox 4"/>
          <p:cNvSpPr txBox="1"/>
          <p:nvPr/>
        </p:nvSpPr>
        <p:spPr>
          <a:xfrm>
            <a:off x="901700" y="5854700"/>
            <a:ext cx="8242300" cy="457200"/>
          </a:xfrm>
          <a:prstGeom prst="rect">
            <a:avLst/>
          </a:prstGeom>
          <a:noFill/>
        </p:spPr>
        <p:txBody>
          <a:bodyPr vert="horz" wrap="none" lIns="0" tIns="0" rIns="0" bIns="0" rtlCol="0">
            <a:spAutoFit/>
          </a:bodyPr>
          <a:lstStyle/>
          <a:p>
            <a:pPr>
              <a:lnSpc>
                <a:spcPts val="2760"/>
              </a:lnSpc>
            </a:pPr>
            <a:r>
              <a:rPr lang="en-CA" sz="2410" b="1" smtClean="0">
                <a:solidFill>
                  <a:srgbClr val="1F487C"/>
                </a:solidFill>
                <a:latin typeface="Arial Bold"/>
                <a:cs typeface="Arial Bold"/>
              </a:rPr>
              <a:t>DİPLOMA İLE BİRLİKTE  BAĞIMSIZ  İŞ YERİ AÇMA</a:t>
            </a:r>
          </a:p>
          <a:p>
            <a:pPr>
              <a:lnSpc>
                <a:spcPts val="2760"/>
              </a:lnSpc>
            </a:pPr>
            <a:endParaRPr lang="en-CA" sz="2400">
              <a:solidFill>
                <a:srgbClr val="000000"/>
              </a:solidFill>
            </a:endParaRPr>
          </a:p>
        </p:txBody>
      </p:sp>
      <p:sp>
        <p:nvSpPr>
          <p:cNvPr id="5" name="TextBox 5"/>
          <p:cNvSpPr txBox="1"/>
          <p:nvPr/>
        </p:nvSpPr>
        <p:spPr>
          <a:xfrm>
            <a:off x="2095500" y="6223000"/>
            <a:ext cx="7048500" cy="457200"/>
          </a:xfrm>
          <a:prstGeom prst="rect">
            <a:avLst/>
          </a:prstGeom>
          <a:noFill/>
        </p:spPr>
        <p:txBody>
          <a:bodyPr vert="horz" wrap="none" lIns="0" tIns="0" rIns="0" bIns="0" rtlCol="0">
            <a:spAutoFit/>
          </a:bodyPr>
          <a:lstStyle/>
          <a:p>
            <a:pPr>
              <a:lnSpc>
                <a:spcPts val="2760"/>
              </a:lnSpc>
            </a:pPr>
            <a:r>
              <a:rPr lang="en-CA" sz="2412" b="1" smtClean="0">
                <a:solidFill>
                  <a:srgbClr val="1F487C"/>
                </a:solidFill>
                <a:latin typeface="Arial Bold"/>
                <a:cs typeface="Arial Bold"/>
              </a:rPr>
              <a:t>BELGESİNE SAHİP OLACAKSINIZ</a:t>
            </a:r>
          </a:p>
          <a:p>
            <a:pPr>
              <a:lnSpc>
                <a:spcPts val="2760"/>
              </a:lnSpc>
            </a:pPr>
            <a:endParaRPr lang="en-CA" sz="2402">
              <a:solidFill>
                <a:srgbClr val="000000"/>
              </a:solidFill>
            </a:endParaRPr>
          </a:p>
        </p:txBody>
      </p:sp>
      <p:pic>
        <p:nvPicPr>
          <p:cNvPr id="7" name="Picture 2"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0"/>
            <a:ext cx="1440160" cy="1340769"/>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10" name="TextBox 2"/>
          <p:cNvSpPr txBox="1"/>
          <p:nvPr/>
        </p:nvSpPr>
        <p:spPr>
          <a:xfrm>
            <a:off x="1600200" y="241300"/>
            <a:ext cx="6064930" cy="948978"/>
          </a:xfrm>
          <a:prstGeom prst="rect">
            <a:avLst/>
          </a:prstGeom>
          <a:noFill/>
        </p:spPr>
        <p:txBody>
          <a:bodyPr vert="horz" wrap="none" lIns="0" tIns="0" rIns="0" bIns="0" rtlCol="0">
            <a:spAutoFit/>
          </a:bodyPr>
          <a:lstStyle/>
          <a:p>
            <a:pPr>
              <a:lnSpc>
                <a:spcPts val="3680"/>
              </a:lnSpc>
            </a:pPr>
            <a:r>
              <a:rPr lang="en-CA" sz="3204" b="1" dirty="0" err="1" smtClean="0">
                <a:solidFill>
                  <a:srgbClr val="FFFFFF"/>
                </a:solidFill>
                <a:latin typeface="Arial Bold"/>
                <a:cs typeface="Arial Bold"/>
              </a:rPr>
              <a:t>Öğrenciyken</a:t>
            </a:r>
            <a:r>
              <a:rPr lang="en-CA" sz="3204" b="1" dirty="0" smtClean="0">
                <a:solidFill>
                  <a:srgbClr val="FFFFFF"/>
                </a:solidFill>
                <a:latin typeface="Arial Bold"/>
                <a:cs typeface="Arial Bold"/>
              </a:rPr>
              <a:t> </a:t>
            </a:r>
            <a:r>
              <a:rPr lang="tr-TR" sz="3204" b="1" dirty="0" smtClean="0">
                <a:solidFill>
                  <a:srgbClr val="FFFFFF"/>
                </a:solidFill>
                <a:latin typeface="Arial Bold"/>
                <a:cs typeface="Arial Bold"/>
              </a:rPr>
              <a:t>Ü</a:t>
            </a:r>
            <a:r>
              <a:rPr lang="en-CA" sz="3204" b="1" dirty="0" err="1" smtClean="0">
                <a:solidFill>
                  <a:srgbClr val="FFFFFF"/>
                </a:solidFill>
                <a:latin typeface="Arial Bold"/>
                <a:cs typeface="Arial Bold"/>
              </a:rPr>
              <a:t>cret</a:t>
            </a:r>
            <a:r>
              <a:rPr lang="en-CA" sz="3204" b="1" dirty="0" smtClean="0">
                <a:solidFill>
                  <a:srgbClr val="FFFFFF"/>
                </a:solidFill>
                <a:latin typeface="Arial Bold"/>
                <a:cs typeface="Arial Bold"/>
              </a:rPr>
              <a:t> </a:t>
            </a:r>
            <a:r>
              <a:rPr lang="en-CA" sz="3204" b="1" dirty="0" err="1" smtClean="0">
                <a:solidFill>
                  <a:srgbClr val="FFFFFF"/>
                </a:solidFill>
                <a:latin typeface="Arial Bold"/>
                <a:cs typeface="Arial Bold"/>
              </a:rPr>
              <a:t>Alabilirsiniz</a:t>
            </a:r>
            <a:endParaRPr lang="en-CA" sz="3204" b="1" dirty="0" smtClean="0">
              <a:solidFill>
                <a:srgbClr val="FFFFFF"/>
              </a:solidFill>
              <a:latin typeface="Arial Bold"/>
              <a:cs typeface="Arial Bold"/>
            </a:endParaRPr>
          </a:p>
          <a:p>
            <a:pPr>
              <a:lnSpc>
                <a:spcPts val="3680"/>
              </a:lnSpc>
            </a:pPr>
            <a:endParaRPr lang="en-CA" sz="3194" dirty="0">
              <a:solidFill>
                <a:srgbClr val="000000"/>
              </a:solidFill>
            </a:endParaRPr>
          </a:p>
        </p:txBody>
      </p:sp>
      <p:sp>
        <p:nvSpPr>
          <p:cNvPr id="3" name="TextBox 3"/>
          <p:cNvSpPr txBox="1"/>
          <p:nvPr/>
        </p:nvSpPr>
        <p:spPr>
          <a:xfrm>
            <a:off x="1524000" y="1028700"/>
            <a:ext cx="7620000" cy="533400"/>
          </a:xfrm>
          <a:prstGeom prst="rect">
            <a:avLst/>
          </a:prstGeom>
          <a:noFill/>
        </p:spPr>
        <p:txBody>
          <a:bodyPr vert="horz" wrap="none" lIns="0" tIns="0" rIns="0" bIns="0" rtlCol="0">
            <a:spAutoFit/>
          </a:bodyPr>
          <a:lstStyle/>
          <a:p>
            <a:pPr>
              <a:lnSpc>
                <a:spcPts val="3220"/>
              </a:lnSpc>
            </a:pPr>
            <a:r>
              <a:rPr lang="en-CA" sz="2820" b="1" smtClean="0">
                <a:solidFill>
                  <a:srgbClr val="1F487C"/>
                </a:solidFill>
                <a:latin typeface="Arial Bold"/>
                <a:cs typeface="Arial Bold"/>
              </a:rPr>
              <a:t>ANADOLU MESLEK PROGRAMININ</a:t>
            </a:r>
          </a:p>
          <a:p>
            <a:pPr>
              <a:lnSpc>
                <a:spcPts val="3220"/>
              </a:lnSpc>
            </a:pPr>
            <a:endParaRPr lang="en-CA" sz="2810">
              <a:solidFill>
                <a:srgbClr val="000000"/>
              </a:solidFill>
            </a:endParaRPr>
          </a:p>
        </p:txBody>
      </p:sp>
      <p:sp>
        <p:nvSpPr>
          <p:cNvPr id="4" name="TextBox 4"/>
          <p:cNvSpPr txBox="1"/>
          <p:nvPr/>
        </p:nvSpPr>
        <p:spPr>
          <a:xfrm>
            <a:off x="2400300" y="1460500"/>
            <a:ext cx="6743700" cy="762000"/>
          </a:xfrm>
          <a:prstGeom prst="rect">
            <a:avLst/>
          </a:prstGeom>
          <a:noFill/>
        </p:spPr>
        <p:txBody>
          <a:bodyPr vert="horz" wrap="none" lIns="0" tIns="0" rIns="0" bIns="0" rtlCol="0">
            <a:spAutoFit/>
          </a:bodyPr>
          <a:lstStyle/>
          <a:p>
            <a:pPr>
              <a:lnSpc>
                <a:spcPts val="4600"/>
              </a:lnSpc>
            </a:pPr>
            <a:r>
              <a:rPr lang="en-CA" sz="4020" b="1" smtClean="0">
                <a:solidFill>
                  <a:srgbClr val="1F487C"/>
                </a:solidFill>
                <a:latin typeface="Arial Bold"/>
                <a:cs typeface="Arial Bold"/>
              </a:rPr>
              <a:t>12 NCİ SINIFINDA</a:t>
            </a:r>
          </a:p>
          <a:p>
            <a:pPr>
              <a:lnSpc>
                <a:spcPts val="4600"/>
              </a:lnSpc>
            </a:pPr>
            <a:endParaRPr lang="en-CA" sz="4010">
              <a:solidFill>
                <a:srgbClr val="000000"/>
              </a:solidFill>
            </a:endParaRPr>
          </a:p>
        </p:txBody>
      </p:sp>
      <p:sp>
        <p:nvSpPr>
          <p:cNvPr id="5" name="TextBox 5"/>
          <p:cNvSpPr txBox="1"/>
          <p:nvPr/>
        </p:nvSpPr>
        <p:spPr>
          <a:xfrm>
            <a:off x="330200" y="5549900"/>
            <a:ext cx="1866900" cy="355600"/>
          </a:xfrm>
          <a:prstGeom prst="rect">
            <a:avLst/>
          </a:prstGeom>
          <a:noFill/>
        </p:spPr>
        <p:txBody>
          <a:bodyPr vert="horz" wrap="none" lIns="0" tIns="0" rIns="0" bIns="0" rtlCol="0">
            <a:spAutoFit/>
          </a:bodyPr>
          <a:lstStyle/>
          <a:p>
            <a:pPr>
              <a:lnSpc>
                <a:spcPts val="2760"/>
              </a:lnSpc>
            </a:pPr>
            <a:r>
              <a:rPr lang="en-CA" sz="2410" b="1" smtClean="0">
                <a:solidFill>
                  <a:srgbClr val="1F487C"/>
                </a:solidFill>
                <a:latin typeface="Arial Bold"/>
                <a:cs typeface="Arial Bold"/>
              </a:rPr>
              <a:t>HAFTADA 3</a:t>
            </a:r>
          </a:p>
          <a:p>
            <a:pPr>
              <a:lnSpc>
                <a:spcPts val="2760"/>
              </a:lnSpc>
            </a:pPr>
            <a:endParaRPr lang="en-CA" sz="2410" b="1" smtClean="0">
              <a:solidFill>
                <a:srgbClr val="1F487C"/>
              </a:solidFill>
              <a:latin typeface="Arial Bold"/>
              <a:cs typeface="Arial Bold"/>
            </a:endParaRPr>
          </a:p>
        </p:txBody>
      </p:sp>
      <p:sp>
        <p:nvSpPr>
          <p:cNvPr id="6" name="TextBox 6"/>
          <p:cNvSpPr txBox="1"/>
          <p:nvPr/>
        </p:nvSpPr>
        <p:spPr>
          <a:xfrm>
            <a:off x="7505700" y="5549900"/>
            <a:ext cx="1473200" cy="355600"/>
          </a:xfrm>
          <a:prstGeom prst="rect">
            <a:avLst/>
          </a:prstGeom>
          <a:noFill/>
        </p:spPr>
        <p:txBody>
          <a:bodyPr vert="horz" wrap="none" lIns="0" tIns="0" rIns="0" bIns="0" rtlCol="0">
            <a:spAutoFit/>
          </a:bodyPr>
          <a:lstStyle/>
          <a:p>
            <a:pPr>
              <a:lnSpc>
                <a:spcPts val="2760"/>
              </a:lnSpc>
            </a:pPr>
            <a:r>
              <a:rPr lang="en-CA" sz="2410" b="1" smtClean="0">
                <a:solidFill>
                  <a:srgbClr val="1F487C"/>
                </a:solidFill>
                <a:latin typeface="Arial Bold"/>
                <a:cs typeface="Arial Bold"/>
              </a:rPr>
              <a:t>ÖRECEK</a:t>
            </a:r>
          </a:p>
          <a:p>
            <a:pPr>
              <a:lnSpc>
                <a:spcPts val="2760"/>
              </a:lnSpc>
            </a:pPr>
            <a:endParaRPr lang="en-CA" sz="2410" b="1" smtClean="0">
              <a:solidFill>
                <a:srgbClr val="1F487C"/>
              </a:solidFill>
              <a:latin typeface="Arial Bold"/>
              <a:cs typeface="Arial Bold"/>
            </a:endParaRPr>
          </a:p>
        </p:txBody>
      </p:sp>
      <p:sp>
        <p:nvSpPr>
          <p:cNvPr id="7" name="TextBox 7"/>
          <p:cNvSpPr txBox="1"/>
          <p:nvPr/>
        </p:nvSpPr>
        <p:spPr>
          <a:xfrm>
            <a:off x="508000" y="5918200"/>
            <a:ext cx="1816100" cy="355600"/>
          </a:xfrm>
          <a:prstGeom prst="rect">
            <a:avLst/>
          </a:prstGeom>
          <a:noFill/>
        </p:spPr>
        <p:txBody>
          <a:bodyPr vert="horz" wrap="none" lIns="0" tIns="0" rIns="0" bIns="0" rtlCol="0">
            <a:spAutoFit/>
          </a:bodyPr>
          <a:lstStyle/>
          <a:p>
            <a:pPr>
              <a:lnSpc>
                <a:spcPts val="2760"/>
              </a:lnSpc>
            </a:pPr>
            <a:r>
              <a:rPr lang="en-CA" sz="2412" b="1" dirty="0" smtClean="0">
                <a:solidFill>
                  <a:srgbClr val="1F487C"/>
                </a:solidFill>
                <a:latin typeface="Arial Bold"/>
                <a:cs typeface="Arial Bold"/>
              </a:rPr>
              <a:t>VE YAŞINIZ</a:t>
            </a:r>
          </a:p>
          <a:p>
            <a:pPr>
              <a:lnSpc>
                <a:spcPts val="2760"/>
              </a:lnSpc>
            </a:pPr>
            <a:endParaRPr lang="en-CA" sz="2412" b="1" dirty="0" smtClean="0">
              <a:solidFill>
                <a:srgbClr val="1F487C"/>
              </a:solidFill>
              <a:latin typeface="Arial Bold"/>
              <a:cs typeface="Arial Bold"/>
            </a:endParaRPr>
          </a:p>
        </p:txBody>
      </p:sp>
      <p:sp>
        <p:nvSpPr>
          <p:cNvPr id="8" name="TextBox 8"/>
          <p:cNvSpPr txBox="1"/>
          <p:nvPr/>
        </p:nvSpPr>
        <p:spPr>
          <a:xfrm>
            <a:off x="7493000" y="5918200"/>
            <a:ext cx="1308100" cy="355600"/>
          </a:xfrm>
          <a:prstGeom prst="rect">
            <a:avLst/>
          </a:prstGeom>
          <a:noFill/>
        </p:spPr>
        <p:txBody>
          <a:bodyPr vert="horz" wrap="none" lIns="0" tIns="0" rIns="0" bIns="0" rtlCol="0">
            <a:spAutoFit/>
          </a:bodyPr>
          <a:lstStyle/>
          <a:p>
            <a:pPr>
              <a:lnSpc>
                <a:spcPts val="2760"/>
              </a:lnSpc>
            </a:pPr>
            <a:r>
              <a:rPr lang="en-CA" sz="2412" b="1" smtClean="0">
                <a:solidFill>
                  <a:srgbClr val="1F487C"/>
                </a:solidFill>
                <a:latin typeface="Arial Bold"/>
                <a:cs typeface="Arial Bold"/>
              </a:rPr>
              <a:t>DAN AZ</a:t>
            </a:r>
          </a:p>
          <a:p>
            <a:pPr>
              <a:lnSpc>
                <a:spcPts val="2760"/>
              </a:lnSpc>
            </a:pPr>
            <a:endParaRPr lang="en-CA" sz="2412" b="1" smtClean="0">
              <a:solidFill>
                <a:srgbClr val="1F487C"/>
              </a:solidFill>
              <a:latin typeface="Arial Bold"/>
              <a:cs typeface="Arial Bold"/>
            </a:endParaRPr>
          </a:p>
        </p:txBody>
      </p:sp>
      <p:sp>
        <p:nvSpPr>
          <p:cNvPr id="9" name="TextBox 9"/>
          <p:cNvSpPr txBox="1"/>
          <p:nvPr/>
        </p:nvSpPr>
        <p:spPr>
          <a:xfrm>
            <a:off x="1244600" y="6299200"/>
            <a:ext cx="6725944" cy="718145"/>
          </a:xfrm>
          <a:prstGeom prst="rect">
            <a:avLst/>
          </a:prstGeom>
          <a:noFill/>
        </p:spPr>
        <p:txBody>
          <a:bodyPr vert="horz" wrap="none" lIns="0" tIns="0" rIns="0" bIns="0" rtlCol="0">
            <a:spAutoFit/>
          </a:bodyPr>
          <a:lstStyle/>
          <a:p>
            <a:pPr>
              <a:lnSpc>
                <a:spcPts val="2760"/>
              </a:lnSpc>
            </a:pPr>
            <a:r>
              <a:rPr lang="en-CA" sz="2410" b="1" dirty="0" smtClean="0">
                <a:solidFill>
                  <a:srgbClr val="1F487C"/>
                </a:solidFill>
                <a:latin typeface="Arial Bold"/>
                <a:cs typeface="Arial Bold"/>
              </a:rPr>
              <a:t>OLMAMAK </a:t>
            </a:r>
            <a:r>
              <a:rPr lang="tr-TR" sz="2410" b="1" dirty="0" smtClean="0">
                <a:solidFill>
                  <a:srgbClr val="1F487C"/>
                </a:solidFill>
                <a:latin typeface="Arial Bold"/>
                <a:cs typeface="Arial Bold"/>
              </a:rPr>
              <a:t>Ü</a:t>
            </a:r>
            <a:r>
              <a:rPr lang="en-CA" sz="2410" b="1" dirty="0" smtClean="0">
                <a:solidFill>
                  <a:srgbClr val="1F487C"/>
                </a:solidFill>
                <a:latin typeface="Arial Bold"/>
                <a:cs typeface="Arial Bold"/>
              </a:rPr>
              <a:t>ZERE </a:t>
            </a:r>
            <a:r>
              <a:rPr lang="tr-TR" sz="2410" b="1" dirty="0" smtClean="0">
                <a:solidFill>
                  <a:srgbClr val="1F487C"/>
                </a:solidFill>
                <a:latin typeface="Arial Bold"/>
                <a:cs typeface="Arial Bold"/>
              </a:rPr>
              <a:t>Ü</a:t>
            </a:r>
            <a:r>
              <a:rPr lang="en-CA" sz="2410" b="1" dirty="0" smtClean="0">
                <a:solidFill>
                  <a:srgbClr val="1F487C"/>
                </a:solidFill>
                <a:latin typeface="Arial Bold"/>
                <a:cs typeface="Arial Bold"/>
              </a:rPr>
              <a:t>CRET ALABİLECEKSİNİZ</a:t>
            </a:r>
          </a:p>
          <a:p>
            <a:pPr>
              <a:lnSpc>
                <a:spcPts val="2760"/>
              </a:lnSpc>
            </a:pPr>
            <a:endParaRPr lang="en-CA" sz="2400" dirty="0">
              <a:solidFill>
                <a:srgbClr val="000000"/>
              </a:solidFill>
            </a:endParaRPr>
          </a:p>
        </p:txBody>
      </p:sp>
      <p:pic>
        <p:nvPicPr>
          <p:cNvPr id="2050" name="Picture 2" descr="C:\Users\Ömer\Desktop\afafa.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12" name="Picture 2" descr="Log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0"/>
            <a:ext cx="1440160" cy="1340769"/>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31723"/>
            <a:ext cx="9144000" cy="6845300"/>
          </a:xfrm>
          <a:prstGeom prst="rect">
            <a:avLst/>
          </a:prstGeom>
        </p:spPr>
      </p:pic>
      <p:sp>
        <p:nvSpPr>
          <p:cNvPr id="6" name="TextBox 2"/>
          <p:cNvSpPr txBox="1"/>
          <p:nvPr/>
        </p:nvSpPr>
        <p:spPr>
          <a:xfrm>
            <a:off x="3886200" y="241300"/>
            <a:ext cx="5257800" cy="584200"/>
          </a:xfrm>
          <a:prstGeom prst="rect">
            <a:avLst/>
          </a:prstGeom>
          <a:noFill/>
        </p:spPr>
        <p:txBody>
          <a:bodyPr vert="horz" wrap="none" lIns="0" tIns="0" rIns="0" bIns="0" rtlCol="0">
            <a:spAutoFit/>
          </a:bodyPr>
          <a:lstStyle/>
          <a:p>
            <a:pPr>
              <a:lnSpc>
                <a:spcPts val="3680"/>
              </a:lnSpc>
            </a:pPr>
            <a:r>
              <a:rPr lang="en-CA" sz="3204" b="1" smtClean="0">
                <a:solidFill>
                  <a:srgbClr val="FFFFFF"/>
                </a:solidFill>
                <a:latin typeface="Arial Bold"/>
                <a:cs typeface="Arial Bold"/>
              </a:rPr>
              <a:t>Sigorta</a:t>
            </a:r>
          </a:p>
          <a:p>
            <a:pPr>
              <a:lnSpc>
                <a:spcPts val="3680"/>
              </a:lnSpc>
            </a:pPr>
            <a:endParaRPr lang="en-CA" sz="3194">
              <a:solidFill>
                <a:srgbClr val="000000"/>
              </a:solidFill>
            </a:endParaRPr>
          </a:p>
        </p:txBody>
      </p:sp>
      <p:sp>
        <p:nvSpPr>
          <p:cNvPr id="3" name="TextBox 3"/>
          <p:cNvSpPr txBox="1"/>
          <p:nvPr/>
        </p:nvSpPr>
        <p:spPr>
          <a:xfrm>
            <a:off x="342900" y="5067300"/>
            <a:ext cx="8801100" cy="457200"/>
          </a:xfrm>
          <a:prstGeom prst="rect">
            <a:avLst/>
          </a:prstGeom>
          <a:noFill/>
        </p:spPr>
        <p:txBody>
          <a:bodyPr vert="horz" wrap="none" lIns="0" tIns="0" rIns="0" bIns="0" rtlCol="0">
            <a:spAutoFit/>
          </a:bodyPr>
          <a:lstStyle/>
          <a:p>
            <a:pPr>
              <a:lnSpc>
                <a:spcPts val="2760"/>
              </a:lnSpc>
            </a:pPr>
            <a:r>
              <a:rPr lang="en-CA" sz="2410" b="1" dirty="0" smtClean="0">
                <a:solidFill>
                  <a:srgbClr val="1F487C"/>
                </a:solidFill>
                <a:latin typeface="Arial Bold"/>
                <a:cs typeface="Arial Bold"/>
              </a:rPr>
              <a:t>İŞLETMEDE BECERİ EĞİTİMİ YA DA STAJ ÇALIŞMASINDA</a:t>
            </a:r>
          </a:p>
          <a:p>
            <a:pPr>
              <a:lnSpc>
                <a:spcPts val="2760"/>
              </a:lnSpc>
            </a:pPr>
            <a:endParaRPr lang="en-CA" sz="2400" dirty="0">
              <a:solidFill>
                <a:srgbClr val="000000"/>
              </a:solidFill>
            </a:endParaRPr>
          </a:p>
        </p:txBody>
      </p:sp>
      <p:sp>
        <p:nvSpPr>
          <p:cNvPr id="4" name="TextBox 4"/>
          <p:cNvSpPr txBox="1"/>
          <p:nvPr/>
        </p:nvSpPr>
        <p:spPr>
          <a:xfrm>
            <a:off x="2298700" y="5422900"/>
            <a:ext cx="4522072" cy="718145"/>
          </a:xfrm>
          <a:prstGeom prst="rect">
            <a:avLst/>
          </a:prstGeom>
          <a:noFill/>
        </p:spPr>
        <p:txBody>
          <a:bodyPr vert="horz" wrap="none" lIns="0" tIns="0" rIns="0" bIns="0" rtlCol="0">
            <a:spAutoFit/>
          </a:bodyPr>
          <a:lstStyle/>
          <a:p>
            <a:pPr>
              <a:lnSpc>
                <a:spcPts val="2760"/>
              </a:lnSpc>
            </a:pPr>
            <a:r>
              <a:rPr lang="en-CA" sz="2412" b="1" dirty="0" smtClean="0">
                <a:solidFill>
                  <a:srgbClr val="1F487C"/>
                </a:solidFill>
                <a:latin typeface="Arial Bold"/>
                <a:cs typeface="Arial Bold"/>
              </a:rPr>
              <a:t>MİLL</a:t>
            </a:r>
            <a:r>
              <a:rPr lang="tr-TR" sz="2412" b="1" dirty="0" smtClean="0">
                <a:solidFill>
                  <a:srgbClr val="1F487C"/>
                </a:solidFill>
                <a:latin typeface="Arial Bold"/>
                <a:cs typeface="Arial Bold"/>
              </a:rPr>
              <a:t>İ</a:t>
            </a:r>
            <a:r>
              <a:rPr lang="en-CA" sz="2412" b="1" dirty="0" smtClean="0">
                <a:solidFill>
                  <a:srgbClr val="1F487C"/>
                </a:solidFill>
                <a:latin typeface="Arial Bold"/>
                <a:cs typeface="Arial Bold"/>
              </a:rPr>
              <a:t> EĞİTİM  BAKANLIĞINCA</a:t>
            </a:r>
          </a:p>
          <a:p>
            <a:pPr>
              <a:lnSpc>
                <a:spcPts val="2760"/>
              </a:lnSpc>
            </a:pPr>
            <a:endParaRPr lang="en-CA" sz="2402" dirty="0">
              <a:solidFill>
                <a:srgbClr val="000000"/>
              </a:solidFill>
            </a:endParaRPr>
          </a:p>
        </p:txBody>
      </p:sp>
      <p:sp>
        <p:nvSpPr>
          <p:cNvPr id="5" name="TextBox 5"/>
          <p:cNvSpPr txBox="1"/>
          <p:nvPr/>
        </p:nvSpPr>
        <p:spPr>
          <a:xfrm>
            <a:off x="2730500" y="5791200"/>
            <a:ext cx="6413500" cy="457200"/>
          </a:xfrm>
          <a:prstGeom prst="rect">
            <a:avLst/>
          </a:prstGeom>
          <a:noFill/>
        </p:spPr>
        <p:txBody>
          <a:bodyPr vert="horz" wrap="none" lIns="0" tIns="0" rIns="0" bIns="0" rtlCol="0">
            <a:spAutoFit/>
          </a:bodyPr>
          <a:lstStyle/>
          <a:p>
            <a:pPr>
              <a:lnSpc>
                <a:spcPts val="2760"/>
              </a:lnSpc>
            </a:pPr>
            <a:r>
              <a:rPr lang="en-CA" sz="2410" b="1" smtClean="0">
                <a:solidFill>
                  <a:srgbClr val="1F487C"/>
                </a:solidFill>
                <a:latin typeface="Arial Bold"/>
                <a:cs typeface="Arial Bold"/>
              </a:rPr>
              <a:t>SİGORTALANACAKSINIZ</a:t>
            </a:r>
          </a:p>
          <a:p>
            <a:pPr>
              <a:lnSpc>
                <a:spcPts val="2760"/>
              </a:lnSpc>
            </a:pPr>
            <a:endParaRPr lang="en-CA" sz="2400">
              <a:solidFill>
                <a:srgbClr val="000000"/>
              </a:solidFill>
            </a:endParaRPr>
          </a:p>
        </p:txBody>
      </p:sp>
      <p:pic>
        <p:nvPicPr>
          <p:cNvPr id="7" name="Picture 2"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0"/>
            <a:ext cx="1440160" cy="1340769"/>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8300" y="383477"/>
            <a:ext cx="7948116" cy="1595967"/>
          </a:xfrm>
        </p:spPr>
        <p:txBody>
          <a:bodyPr/>
          <a:lstStyle/>
          <a:p>
            <a:r>
              <a:rPr lang="tr-TR" dirty="0" smtClean="0"/>
              <a:t>   ENDÜSTRİ MESLEK LİSELERİ</a:t>
            </a:r>
            <a:endParaRPr lang="tr-TR" dirty="0"/>
          </a:p>
        </p:txBody>
      </p:sp>
      <p:pic>
        <p:nvPicPr>
          <p:cNvPr id="1026" name="Picture 2" descr="Meslek lisesi meslek bÃ¶lÃ¼mleri (alanlarÄ±) ve dallarÄ±"/>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44825"/>
            <a:ext cx="8640960" cy="494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450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300" y="3501008"/>
            <a:ext cx="8380164" cy="3168352"/>
          </a:xfrm>
        </p:spPr>
        <p:txBody>
          <a:bodyPr/>
          <a:lstStyle/>
          <a:p>
            <a:pPr algn="just"/>
            <a:r>
              <a:rPr lang="tr-TR" sz="2800" b="1" dirty="0"/>
              <a:t>YENİLENEBİLİR ENERJİ TEKNOLOJİLERİ ALANI</a:t>
            </a:r>
          </a:p>
          <a:p>
            <a:pPr algn="just"/>
            <a:r>
              <a:rPr lang="tr-TR" sz="2800" dirty="0"/>
              <a:t>Yenilenebilir enerji teknolojileri; </a:t>
            </a:r>
            <a:r>
              <a:rPr lang="tr-TR" sz="2800" dirty="0" smtClean="0"/>
              <a:t>rüzgar </a:t>
            </a:r>
            <a:r>
              <a:rPr lang="tr-TR" sz="2800" dirty="0"/>
              <a:t>ve güneş enerjisinden elektrik üreten küçük ve büyük çaplı santrallerin kurulumu, işletilmesi, bakımı, onarımı ve arızalarının giderilmesi ile ilgili yeterlikleri kazandırmaya yönelik eğitim ve öğretim verilen alandır.</a:t>
            </a:r>
          </a:p>
          <a:p>
            <a:endParaRPr lang="tr-TR" dirty="0"/>
          </a:p>
        </p:txBody>
      </p:sp>
      <p:pic>
        <p:nvPicPr>
          <p:cNvPr id="3076" name="Picture 4" descr="52- YENÄ°LENEBÄ°LÄ°R ENERJÄ° TEKNOLOJÄ°LERÄ° A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88641"/>
            <a:ext cx="8524180" cy="324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407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20991" y="22541"/>
            <a:ext cx="9144000" cy="6845300"/>
          </a:xfrm>
          <a:prstGeom prst="rect">
            <a:avLst/>
          </a:prstGeom>
        </p:spPr>
      </p:pic>
      <p:sp>
        <p:nvSpPr>
          <p:cNvPr id="5" name="TextBox 2"/>
          <p:cNvSpPr txBox="1"/>
          <p:nvPr/>
        </p:nvSpPr>
        <p:spPr>
          <a:xfrm>
            <a:off x="1854200" y="304800"/>
            <a:ext cx="7289800" cy="457200"/>
          </a:xfrm>
          <a:prstGeom prst="rect">
            <a:avLst/>
          </a:prstGeom>
          <a:noFill/>
        </p:spPr>
        <p:txBody>
          <a:bodyPr vert="horz" wrap="none" lIns="0" tIns="0" rIns="0" bIns="0" rtlCol="0">
            <a:spAutoFit/>
          </a:bodyPr>
          <a:lstStyle/>
          <a:p>
            <a:pPr>
              <a:lnSpc>
                <a:spcPts val="2760"/>
              </a:lnSpc>
            </a:pPr>
            <a:r>
              <a:rPr lang="en-CA" sz="2410" b="1" dirty="0" err="1" smtClean="0">
                <a:solidFill>
                  <a:srgbClr val="FFFFFF"/>
                </a:solidFill>
                <a:latin typeface="Arial Bold"/>
                <a:cs typeface="Arial Bold"/>
              </a:rPr>
              <a:t>Geleceğinizle</a:t>
            </a:r>
            <a:r>
              <a:rPr lang="en-CA" sz="2410" b="1" dirty="0" smtClean="0">
                <a:solidFill>
                  <a:srgbClr val="FFFFFF"/>
                </a:solidFill>
                <a:latin typeface="Arial Bold"/>
                <a:cs typeface="Arial Bold"/>
              </a:rPr>
              <a:t> </a:t>
            </a:r>
            <a:r>
              <a:rPr lang="en-CA" sz="2410" b="1" dirty="0" err="1" smtClean="0">
                <a:solidFill>
                  <a:srgbClr val="FFFFFF"/>
                </a:solidFill>
                <a:latin typeface="Arial Bold"/>
                <a:cs typeface="Arial Bold"/>
              </a:rPr>
              <a:t>İlgili</a:t>
            </a:r>
            <a:r>
              <a:rPr lang="en-CA" sz="2410" b="1" dirty="0" smtClean="0">
                <a:solidFill>
                  <a:srgbClr val="FFFFFF"/>
                </a:solidFill>
                <a:latin typeface="Arial Bold"/>
                <a:cs typeface="Arial Bold"/>
              </a:rPr>
              <a:t> </a:t>
            </a:r>
            <a:r>
              <a:rPr lang="en-CA" sz="2410" b="1" dirty="0" err="1" smtClean="0">
                <a:solidFill>
                  <a:srgbClr val="FFFFFF"/>
                </a:solidFill>
                <a:latin typeface="Arial Bold"/>
                <a:cs typeface="Arial Bold"/>
              </a:rPr>
              <a:t>Yol</a:t>
            </a:r>
            <a:r>
              <a:rPr lang="en-CA" sz="2410" b="1" dirty="0" smtClean="0">
                <a:solidFill>
                  <a:srgbClr val="FFFFFF"/>
                </a:solidFill>
                <a:latin typeface="Arial Bold"/>
                <a:cs typeface="Arial Bold"/>
              </a:rPr>
              <a:t> </a:t>
            </a:r>
            <a:r>
              <a:rPr lang="en-CA" sz="2410" b="1" dirty="0" err="1" smtClean="0">
                <a:solidFill>
                  <a:srgbClr val="FFFFFF"/>
                </a:solidFill>
                <a:latin typeface="Arial Bold"/>
                <a:cs typeface="Arial Bold"/>
              </a:rPr>
              <a:t>Ayrımındasınız</a:t>
            </a:r>
            <a:endParaRPr lang="en-CA" sz="2410" b="1" dirty="0" smtClean="0">
              <a:solidFill>
                <a:srgbClr val="FFFFFF"/>
              </a:solidFill>
              <a:latin typeface="Arial Bold"/>
              <a:cs typeface="Arial Bold"/>
            </a:endParaRPr>
          </a:p>
          <a:p>
            <a:pPr>
              <a:lnSpc>
                <a:spcPts val="2760"/>
              </a:lnSpc>
            </a:pPr>
            <a:endParaRPr lang="en-CA" sz="2400" dirty="0">
              <a:solidFill>
                <a:srgbClr val="000000"/>
              </a:solidFill>
            </a:endParaRPr>
          </a:p>
        </p:txBody>
      </p:sp>
      <p:sp>
        <p:nvSpPr>
          <p:cNvPr id="3" name="TextBox 3"/>
          <p:cNvSpPr txBox="1"/>
          <p:nvPr/>
        </p:nvSpPr>
        <p:spPr>
          <a:xfrm>
            <a:off x="304800" y="5257800"/>
            <a:ext cx="8839200" cy="1130300"/>
          </a:xfrm>
          <a:prstGeom prst="rect">
            <a:avLst/>
          </a:prstGeom>
          <a:noFill/>
        </p:spPr>
        <p:txBody>
          <a:bodyPr vert="horz" wrap="none" lIns="0" tIns="0" rIns="0" bIns="0" rtlCol="0">
            <a:spAutoFit/>
          </a:bodyPr>
          <a:lstStyle/>
          <a:p>
            <a:pPr>
              <a:lnSpc>
                <a:spcPts val="3900"/>
              </a:lnSpc>
              <a:tabLst>
                <a:tab pos="1219200" algn="l"/>
              </a:tabLst>
            </a:pPr>
            <a:r>
              <a:rPr lang="en-CA" sz="3204" b="1" dirty="0" smtClean="0">
                <a:solidFill>
                  <a:srgbClr val="1F487C"/>
                </a:solidFill>
                <a:latin typeface="Arial Bold"/>
                <a:cs typeface="Arial Bold"/>
              </a:rPr>
              <a:t>MESLEKİ VE TEKNİK ANADOLU LİSELERİNİ</a:t>
            </a:r>
            <a:r>
              <a:rPr lang="en-CA" sz="3194" dirty="0" smtClean="0">
                <a:solidFill>
                  <a:srgbClr val="000000"/>
                </a:solidFill>
                <a:latin typeface="Times New Roman"/>
              </a:rPr>
              <a:t/>
            </a:r>
            <a:br>
              <a:rPr lang="en-CA" sz="3194" dirty="0" smtClean="0">
                <a:solidFill>
                  <a:srgbClr val="000000"/>
                </a:solidFill>
                <a:latin typeface="Times New Roman"/>
              </a:rPr>
            </a:br>
            <a:r>
              <a:rPr lang="en-CA" sz="3204" b="1" dirty="0" smtClean="0">
                <a:solidFill>
                  <a:srgbClr val="1F487C"/>
                </a:solidFill>
                <a:latin typeface="Arial Bold"/>
                <a:cs typeface="Arial Bold"/>
              </a:rPr>
              <a:t>	TANIMADAN KARAR VERMEYİN</a:t>
            </a:r>
          </a:p>
          <a:p>
            <a:pPr>
              <a:lnSpc>
                <a:spcPts val="3900"/>
              </a:lnSpc>
            </a:pPr>
            <a:endParaRPr lang="en-CA" sz="3194" dirty="0">
              <a:solidFill>
                <a:srgbClr val="000000"/>
              </a:solidFill>
            </a:endParaRPr>
          </a:p>
        </p:txBody>
      </p:sp>
      <p:sp>
        <p:nvSpPr>
          <p:cNvPr id="4" name="TextBox 4"/>
          <p:cNvSpPr txBox="1"/>
          <p:nvPr/>
        </p:nvSpPr>
        <p:spPr>
          <a:xfrm>
            <a:off x="8521700" y="6438900"/>
            <a:ext cx="622300" cy="228600"/>
          </a:xfrm>
          <a:prstGeom prst="rect">
            <a:avLst/>
          </a:prstGeom>
          <a:noFill/>
        </p:spPr>
        <p:txBody>
          <a:bodyPr vert="horz" wrap="none" lIns="0" tIns="0" rIns="0" bIns="0" rtlCol="0">
            <a:spAutoFit/>
          </a:bodyPr>
          <a:lstStyle/>
          <a:p>
            <a:pPr>
              <a:lnSpc>
                <a:spcPts val="1380"/>
              </a:lnSpc>
            </a:pPr>
            <a:r>
              <a:rPr lang="en-CA" sz="1200" smtClean="0">
                <a:solidFill>
                  <a:srgbClr val="9A9A9A"/>
                </a:solidFill>
                <a:latin typeface="Calibri"/>
                <a:cs typeface="Calibri"/>
              </a:rPr>
              <a:t>2</a:t>
            </a:r>
          </a:p>
          <a:p>
            <a:pPr>
              <a:lnSpc>
                <a:spcPts val="1380"/>
              </a:lnSpc>
            </a:pPr>
            <a:endParaRPr lang="en-CA" sz="1200">
              <a:solidFill>
                <a:srgbClr val="000000"/>
              </a:solidFill>
            </a:endParaRPr>
          </a:p>
        </p:txBody>
      </p:sp>
      <p:pic>
        <p:nvPicPr>
          <p:cNvPr id="6" name="Picture 2"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1"/>
            <a:ext cx="1440160" cy="1196751"/>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300" y="3501008"/>
            <a:ext cx="8524180" cy="2880320"/>
          </a:xfrm>
        </p:spPr>
        <p:txBody>
          <a:bodyPr>
            <a:normAutofit/>
          </a:bodyPr>
          <a:lstStyle/>
          <a:p>
            <a:pPr algn="just"/>
            <a:r>
              <a:rPr lang="tr-TR" sz="2400" b="1" dirty="0"/>
              <a:t>TESİSAT TEKNOLOJİSİ VE İKLİMLENDİRME ALANI</a:t>
            </a:r>
          </a:p>
          <a:p>
            <a:pPr marL="0" indent="0" algn="just">
              <a:buNone/>
            </a:pPr>
            <a:r>
              <a:rPr lang="tr-TR" sz="2400" dirty="0" smtClean="0"/>
              <a:t>Tesisat </a:t>
            </a:r>
            <a:r>
              <a:rPr lang="tr-TR" sz="2400" dirty="0"/>
              <a:t>Teknolojisi ve İklimlendirme alanı sıhhi tesisat, ısıtma ve doğal gaz bina içi tesisatı, ev ve ticari tip soğutucular, soğuk oda ve depolar, frigorifik araç ve araç klimaları, ev tipi klima cihazları ile iklimlendirme sistemlerinin montajı, devreye alınması, arıza ve bakım işleri ile ilgili yeterliklerini kazandırmaya yönelik eğitim ve öğretim verilen alandır.</a:t>
            </a:r>
          </a:p>
          <a:p>
            <a:endParaRPr lang="tr-TR" sz="2400" dirty="0"/>
          </a:p>
        </p:txBody>
      </p:sp>
      <p:pic>
        <p:nvPicPr>
          <p:cNvPr id="4098" name="Picture 2" descr="49- TESÄ°SAT TEKNOLOJÄ°SÄ° VE Ä°KLÄ°MLENDÄ°RME A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16632"/>
            <a:ext cx="8380163"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086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300" y="3501008"/>
            <a:ext cx="8524180" cy="3240360"/>
          </a:xfrm>
        </p:spPr>
        <p:txBody>
          <a:bodyPr>
            <a:normAutofit/>
          </a:bodyPr>
          <a:lstStyle/>
          <a:p>
            <a:pPr algn="just"/>
            <a:r>
              <a:rPr lang="tr-TR" sz="2800" b="1" dirty="0"/>
              <a:t>TASARIM TEKNOLOJİLERİ ALANI</a:t>
            </a:r>
          </a:p>
          <a:p>
            <a:pPr algn="just"/>
            <a:r>
              <a:rPr lang="tr-TR" sz="2000" dirty="0"/>
              <a:t>Endüstriyel tasarım, hayatı kolaylaştıran estetik ve fonksiyonel ürün geliştirmenin yanı sıra bir yandan da geleceği şekillendirmek adına farklı sektörleri yepyeni fikirler ile beslemek için uğraşır.</a:t>
            </a:r>
          </a:p>
          <a:p>
            <a:pPr algn="just"/>
            <a:r>
              <a:rPr lang="tr-TR" sz="2000" dirty="0"/>
              <a:t>Endüstriyel ürün tasarımı, tarım ve kimya ürünleri hariç, makina tarafından üretilen, taşınabilir tüm kullanım ürünlerinin meydana geliş sürecine verilen addır. Endüstriyel ürün tasarımı, makina tarafından üretilen kullanım ürünlerinin oluşturulmasında yararlanılan sanatları ve bilimleri kapsayan uygulamalı bir bilim ve sanat alanıdır.</a:t>
            </a:r>
          </a:p>
          <a:p>
            <a:endParaRPr lang="tr-TR" sz="2000" dirty="0"/>
          </a:p>
        </p:txBody>
      </p:sp>
      <p:pic>
        <p:nvPicPr>
          <p:cNvPr id="5122" name="Picture 2" descr="47- TASARIM TEKNOLOJÄ°LERÄ° A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37" y="188640"/>
            <a:ext cx="8269361"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363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3068960"/>
            <a:ext cx="7704856" cy="3456384"/>
          </a:xfrm>
        </p:spPr>
        <p:txBody>
          <a:bodyPr>
            <a:normAutofit fontScale="92500"/>
          </a:bodyPr>
          <a:lstStyle/>
          <a:p>
            <a:r>
              <a:rPr lang="tr-TR" b="1" dirty="0"/>
              <a:t>SERAMİK VE CAM TEKNOLOJİSİ ALA</a:t>
            </a:r>
            <a:r>
              <a:rPr lang="tr-TR" dirty="0"/>
              <a:t>NI</a:t>
            </a:r>
          </a:p>
          <a:p>
            <a:r>
              <a:rPr lang="tr-TR" dirty="0"/>
              <a:t>Seramik ve Cam Teknolojisi alanı; Çinicilik, Alçı Model Kalıp, Tornada Form Şekillendirme, Sır Üstü </a:t>
            </a:r>
            <a:r>
              <a:rPr lang="tr-TR" dirty="0" err="1"/>
              <a:t>Dekorlama</a:t>
            </a:r>
            <a:r>
              <a:rPr lang="tr-TR" dirty="0"/>
              <a:t>, Serbest Seramik Şekillendirme, Dekoratif Cam ve Endüstriyel Cam dallarının yeterliklerini kazandırmaya yönelik eğitim ve öğretim verilen alandır.</a:t>
            </a:r>
          </a:p>
          <a:p>
            <a:endParaRPr lang="tr-TR" dirty="0"/>
          </a:p>
        </p:txBody>
      </p:sp>
      <p:pic>
        <p:nvPicPr>
          <p:cNvPr id="6148" name="Picture 4" descr="44- SERAMÄ°K VE CAM TEKNOLOJÄ°SÄ° A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88640"/>
            <a:ext cx="8808914"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44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8299" y="1330301"/>
            <a:ext cx="9439655" cy="874563"/>
          </a:xfrm>
        </p:spPr>
        <p:txBody>
          <a:bodyPr>
            <a:normAutofit/>
          </a:bodyPr>
          <a:lstStyle/>
          <a:p>
            <a:endParaRPr lang="tr-TR" dirty="0"/>
          </a:p>
        </p:txBody>
      </p:sp>
      <p:sp>
        <p:nvSpPr>
          <p:cNvPr id="3" name="İçerik Yer Tutucusu 2"/>
          <p:cNvSpPr>
            <a:spLocks noGrp="1"/>
          </p:cNvSpPr>
          <p:nvPr>
            <p:ph idx="1"/>
          </p:nvPr>
        </p:nvSpPr>
        <p:spPr>
          <a:xfrm>
            <a:off x="107504" y="2996952"/>
            <a:ext cx="8784976" cy="3744416"/>
          </a:xfrm>
        </p:spPr>
        <p:txBody>
          <a:bodyPr>
            <a:normAutofit fontScale="70000" lnSpcReduction="20000"/>
          </a:bodyPr>
          <a:lstStyle/>
          <a:p>
            <a:r>
              <a:rPr lang="tr-TR" sz="4600" b="1" dirty="0"/>
              <a:t>RAYLI SİSTEMLER TEKNOLOJİSİ AL</a:t>
            </a:r>
            <a:r>
              <a:rPr lang="tr-TR" sz="4600" dirty="0"/>
              <a:t>ANI</a:t>
            </a:r>
          </a:p>
          <a:p>
            <a:pPr algn="just"/>
            <a:r>
              <a:rPr lang="tr-TR" dirty="0"/>
              <a:t>Raylı Sistemler Teknolojisi alanı, raylı sistem araçlarını servise hazırlama ve sürücü adayının sahip olması gereken raylı sistemler </a:t>
            </a:r>
            <a:r>
              <a:rPr lang="tr-TR" dirty="0" err="1"/>
              <a:t>kataner</a:t>
            </a:r>
            <a:r>
              <a:rPr lang="tr-TR" dirty="0"/>
              <a:t>, sinyal ve haberleşme sistemlerinin kontrolü, bakımı ve onarımı işlemlerini yapma, raylı sistemler ile yapılan taşımalar sırasında taşıma, tren ve trafiği planlama, işletme sistemini kullanma, raylı sistem trafiğini işletebilme ve yolcu- lojistik hizmetlerini yapma, raylı sistem yollarının teşkili ile kontrol, bakım ve onarımını yapma, raylı sistemlerdeki mekanik, elektrik-elektronik ve bilgisayar teknolojilerinin birlikte kullanıldığı araç bakım ve onarımlarını yapma yeterliklerini kazandırmaya yönelik eğitim ve öğretim verilen alandır.</a:t>
            </a:r>
          </a:p>
          <a:p>
            <a:endParaRPr lang="tr-TR" dirty="0"/>
          </a:p>
        </p:txBody>
      </p:sp>
      <p:pic>
        <p:nvPicPr>
          <p:cNvPr id="2050" name="Picture 2" descr="41- RAYLI SÄ°STEMLER TEKNOLOJÄ°SÄ° A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139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300" y="2564904"/>
            <a:ext cx="8524180" cy="4293096"/>
          </a:xfrm>
        </p:spPr>
        <p:txBody>
          <a:bodyPr>
            <a:normAutofit/>
          </a:bodyPr>
          <a:lstStyle/>
          <a:p>
            <a:r>
              <a:rPr lang="tr-TR" sz="2400" b="1" dirty="0"/>
              <a:t>PLASTİK TEKNOLOJİSİ ALANI</a:t>
            </a:r>
          </a:p>
          <a:p>
            <a:pPr algn="just"/>
            <a:r>
              <a:rPr lang="tr-TR" sz="2000" dirty="0"/>
              <a:t>Plastik Teknolojisi alanı, plastik üretim teknolojileri ve üretim süreci, plastik kalıp teknolojileri ve kalıp üretimi ile ilgili yeterlikleri kazandırmaya yönelik eğitim ve öğretim verilen alandır.</a:t>
            </a:r>
          </a:p>
          <a:p>
            <a:pPr algn="just"/>
            <a:r>
              <a:rPr lang="tr-TR" sz="2000" dirty="0"/>
              <a:t>Plastikler hafif, dayanıklı ve kolay şekil verilebilir olmaları sebebiyle vazgeçilmez malzemeler olarak sanayide kullanılmaktadır. Şekillendirme kolaylığı, elektrik izolasyon özelliği ve alev almayacak şekilde elde edilebilme özelliği, plastikleri günlük yaşantıda vazgeçilmez kılmaktadır</a:t>
            </a:r>
            <a:r>
              <a:rPr lang="tr-TR" sz="2000" dirty="0" smtClean="0"/>
              <a:t>.</a:t>
            </a:r>
            <a:r>
              <a:rPr lang="tr-TR" sz="2000" dirty="0"/>
              <a:t> Türk plastik endüstrisinin ihracatının giderek artmasında avantaj sağlamaktadır. Türk plastik ürünleri dünyada 124 ülkeye ihraç edilmektedir. Plastiklerin, her türlü dayanıklı tüketim malzemesi, otomotiv parçaları, ambalaj malzemesi, borular, mobilyalar, tekstil ürünleri, ayakkabı, orijinal donanım parçaları vb. çok geniş bir kullanım alanı bulunmaktadır.</a:t>
            </a:r>
          </a:p>
          <a:p>
            <a:endParaRPr lang="tr-TR" dirty="0"/>
          </a:p>
        </p:txBody>
      </p:sp>
      <p:pic>
        <p:nvPicPr>
          <p:cNvPr id="7170" name="Picture 2" descr="39- PLASTÄ°K TEKNOLOJÄ°SÄ° A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8640"/>
            <a:ext cx="8736905" cy="237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32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299" y="3284984"/>
            <a:ext cx="8452171" cy="3573016"/>
          </a:xfrm>
        </p:spPr>
        <p:txBody>
          <a:bodyPr>
            <a:normAutofit lnSpcReduction="10000"/>
          </a:bodyPr>
          <a:lstStyle/>
          <a:p>
            <a:r>
              <a:rPr lang="tr-TR" sz="2800" b="1" dirty="0"/>
              <a:t>METAL TEKNOLOJİSİ ALANI</a:t>
            </a:r>
          </a:p>
          <a:p>
            <a:pPr algn="just"/>
            <a:r>
              <a:rPr lang="tr-TR" sz="2800" dirty="0"/>
              <a:t>Metal Teknolojisi alanı; metal ve metal alaşımlarının sıcak ve soğuk olarak şekillendirildiği, ısıl işlemlerin uygulandığı, kaynak uygulamalarının yapıldığı, mekanik ve otomatik yöntemlerle kesme, bükme, delme ve birleştirmelerin yapıldığı, metal ve plastik doğrama işleri, metal süsleme uygulamaları ve çelik konstrüksiyon işlerinin yapıldığı bir alandır.</a:t>
            </a:r>
          </a:p>
          <a:p>
            <a:pPr algn="just"/>
            <a:endParaRPr lang="tr-TR" dirty="0"/>
          </a:p>
        </p:txBody>
      </p:sp>
      <p:pic>
        <p:nvPicPr>
          <p:cNvPr id="14338" name="Picture 2" descr="31- METAL TEKNOLOJÄ°SÄ° A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88640"/>
            <a:ext cx="8664897" cy="309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702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299" y="3284984"/>
            <a:ext cx="8380165" cy="3384376"/>
          </a:xfrm>
        </p:spPr>
        <p:txBody>
          <a:bodyPr>
            <a:normAutofit fontScale="92500" lnSpcReduction="20000"/>
          </a:bodyPr>
          <a:lstStyle/>
          <a:p>
            <a:r>
              <a:rPr lang="tr-TR" b="1" dirty="0"/>
              <a:t>MATBAA TEKNOLOJİSİ ALANI</a:t>
            </a:r>
          </a:p>
          <a:p>
            <a:r>
              <a:rPr lang="tr-TR" sz="3000" dirty="0"/>
              <a:t>Baskı öncesi için orijinalleri tarama, montaj, bilgisayardan film veya kalıp çıkışlarını alma, film veya kalıpları baskıya hazır </a:t>
            </a:r>
            <a:r>
              <a:rPr lang="tr-TR" sz="3000" dirty="0" smtClean="0"/>
              <a:t>hale </a:t>
            </a:r>
            <a:r>
              <a:rPr lang="tr-TR" sz="3000" dirty="0"/>
              <a:t>getirme, baskı için gereken baskı kalıplarını makineye bağlama, baskı ayarlarını yapma, baskı yapma, baskı sürecini kontrol etme, makinenin periyodik bakımını yapma yeterliklerini kazandırmaya yönelik eğitim ve öğretim verilen alandır.</a:t>
            </a:r>
          </a:p>
          <a:p>
            <a:endParaRPr lang="tr-TR" dirty="0"/>
          </a:p>
        </p:txBody>
      </p:sp>
      <p:pic>
        <p:nvPicPr>
          <p:cNvPr id="15362" name="Picture 2" descr="30- MATBAA TEKNOLOJÄ°SÄ° A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299" y="188639"/>
            <a:ext cx="8380165" cy="309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872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068960"/>
            <a:ext cx="8496944" cy="3789040"/>
          </a:xfrm>
        </p:spPr>
        <p:txBody>
          <a:bodyPr>
            <a:normAutofit fontScale="77500" lnSpcReduction="20000"/>
          </a:bodyPr>
          <a:lstStyle/>
          <a:p>
            <a:r>
              <a:rPr lang="tr-TR" sz="3400" b="1" dirty="0"/>
              <a:t>MAKİNE TEKNOLOJİSİ ALANI</a:t>
            </a:r>
          </a:p>
          <a:p>
            <a:pPr algn="just"/>
            <a:r>
              <a:rPr lang="tr-TR" dirty="0"/>
              <a:t>Makine Teknolojisi alanı; klasik ve bilgisayar kontrollü üretim </a:t>
            </a:r>
            <a:r>
              <a:rPr lang="tr-TR" dirty="0" smtClean="0"/>
              <a:t>tezgahlarında </a:t>
            </a:r>
            <a:r>
              <a:rPr lang="tr-TR" dirty="0"/>
              <a:t>makine imalatı işlemlerini yapma, kalıplama teknikleri, sac metal kalıpları, hacim kalıpları ve iş kalıpları imalatı yapma, iki ve üç boyutlu makine ve mekanizmaları çizimlerini yapma, makinelerin temel bakım ve onarımını yapma, mermer kesme ve işleme </a:t>
            </a:r>
            <a:r>
              <a:rPr lang="tr-TR" dirty="0" smtClean="0"/>
              <a:t>tezgahlarında </a:t>
            </a:r>
            <a:r>
              <a:rPr lang="tr-TR" dirty="0"/>
              <a:t>imalat işlemlerini yapma, endüstriyel döküm ve kalıplama tekniğine uygun üretime yönelik modelleme ve prototiplerini yapma yeterlikleri kazandırmaya yönelik eğitim ve öğretim verilen alandır.</a:t>
            </a:r>
          </a:p>
          <a:p>
            <a:endParaRPr lang="tr-TR" dirty="0"/>
          </a:p>
        </p:txBody>
      </p:sp>
      <p:pic>
        <p:nvPicPr>
          <p:cNvPr id="16386" name="Picture 2" descr="29-MAKÄ°NE TEKNOLOJÄ°SÄ° A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6632"/>
            <a:ext cx="8808913"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300" y="3573016"/>
            <a:ext cx="8596188" cy="3284984"/>
          </a:xfrm>
        </p:spPr>
        <p:txBody>
          <a:bodyPr/>
          <a:lstStyle/>
          <a:p>
            <a:pPr algn="just"/>
            <a:r>
              <a:rPr lang="tr-TR" b="1" dirty="0"/>
              <a:t>Kimya </a:t>
            </a:r>
            <a:r>
              <a:rPr lang="tr-TR" b="1" dirty="0" smtClean="0"/>
              <a:t>Teknolojisi Alanı</a:t>
            </a:r>
          </a:p>
          <a:p>
            <a:pPr algn="just"/>
            <a:r>
              <a:rPr lang="tr-TR" sz="2800" dirty="0" smtClean="0"/>
              <a:t>Kimya Teknolojisi </a:t>
            </a:r>
            <a:r>
              <a:rPr lang="tr-TR" sz="2800" dirty="0"/>
              <a:t>alanı altında yer alan Kimya Laboratuvarı, Boya Üretimi ve Uygulama, Lastik Üretimi, Petrol – Rafineri, Petrol – Petrokimya, Deri İşleme ve Proses dallarının yeterliklerini kazandırmaya yönelik eğitim ve öğretim verilen alandır.</a:t>
            </a:r>
          </a:p>
        </p:txBody>
      </p:sp>
      <p:pic>
        <p:nvPicPr>
          <p:cNvPr id="17410" name="Picture 2" descr="25-KÄ°MYA TEKNOLOJÄ°SÄ° A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592889"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437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300" y="2996952"/>
            <a:ext cx="8164140" cy="3600400"/>
          </a:xfrm>
        </p:spPr>
        <p:txBody>
          <a:bodyPr>
            <a:normAutofit fontScale="85000" lnSpcReduction="20000"/>
          </a:bodyPr>
          <a:lstStyle/>
          <a:p>
            <a:r>
              <a:rPr lang="tr-TR" b="1" dirty="0" smtClean="0"/>
              <a:t>İNŞAAT </a:t>
            </a:r>
            <a:r>
              <a:rPr lang="tr-TR" b="1" dirty="0"/>
              <a:t>TEKNOLOJİSİ ALANI</a:t>
            </a:r>
          </a:p>
          <a:p>
            <a:pPr algn="just"/>
            <a:r>
              <a:rPr lang="tr-TR" dirty="0"/>
              <a:t>İnşaat Teknolojisi A</a:t>
            </a:r>
            <a:r>
              <a:rPr lang="tr-TR" dirty="0" smtClean="0"/>
              <a:t>lanı, Ahşap </a:t>
            </a:r>
            <a:r>
              <a:rPr lang="tr-TR" dirty="0"/>
              <a:t>Yapı Sistemleri, Betonarme Yapı Sistemleri, Beton- Çimento ve Zemin Teknolojisi, Cephe Sistemleri ve PVC Doğrama, Çatı Sistemleri, Çelik Yapı Teknik Ressamlığı, İç Mekân Teknik Ressamlığı, Mimari Yapı Teknik Ressamlığı, Restorasyon, Statik Yapı Teknik Ressamlığı, Yapı İç Mekân Dekorasyonu, Yapı Yalıtımı, Yapı Yüzey Kaplama dallarının yeterliklerini kazandırmaya yönelik eğitim ve öğretim verilen alandır.</a:t>
            </a:r>
          </a:p>
          <a:p>
            <a:endParaRPr lang="tr-TR" dirty="0"/>
          </a:p>
        </p:txBody>
      </p:sp>
      <p:pic>
        <p:nvPicPr>
          <p:cNvPr id="18434" name="Picture 2" descr="23- Ä°NÅAAT TEKNOLOJÄ°SÄ° A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2" y="116632"/>
            <a:ext cx="8520881"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66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12700"/>
            <a:ext cx="9144000" cy="6845300"/>
          </a:xfrm>
          <a:prstGeom prst="rect">
            <a:avLst/>
          </a:prstGeom>
        </p:spPr>
      </p:pic>
      <p:sp>
        <p:nvSpPr>
          <p:cNvPr id="7" name="TextBox 2"/>
          <p:cNvSpPr txBox="1"/>
          <p:nvPr/>
        </p:nvSpPr>
        <p:spPr>
          <a:xfrm>
            <a:off x="3492500" y="241300"/>
            <a:ext cx="5651500" cy="584200"/>
          </a:xfrm>
          <a:prstGeom prst="rect">
            <a:avLst/>
          </a:prstGeom>
          <a:noFill/>
        </p:spPr>
        <p:txBody>
          <a:bodyPr vert="horz" wrap="none" lIns="0" tIns="0" rIns="0" bIns="0" rtlCol="0">
            <a:spAutoFit/>
          </a:bodyPr>
          <a:lstStyle/>
          <a:p>
            <a:pPr>
              <a:lnSpc>
                <a:spcPts val="3680"/>
              </a:lnSpc>
            </a:pPr>
            <a:r>
              <a:rPr lang="en-CA" sz="3204" b="1" smtClean="0">
                <a:solidFill>
                  <a:srgbClr val="FFFFFF"/>
                </a:solidFill>
                <a:latin typeface="Arial Bold"/>
                <a:cs typeface="Arial Bold"/>
              </a:rPr>
              <a:t>Okullarımız</a:t>
            </a:r>
          </a:p>
          <a:p>
            <a:pPr>
              <a:lnSpc>
                <a:spcPts val="3680"/>
              </a:lnSpc>
            </a:pPr>
            <a:endParaRPr lang="en-CA" sz="3194">
              <a:solidFill>
                <a:srgbClr val="000000"/>
              </a:solidFill>
            </a:endParaRPr>
          </a:p>
        </p:txBody>
      </p:sp>
      <p:sp>
        <p:nvSpPr>
          <p:cNvPr id="3" name="TextBox 3"/>
          <p:cNvSpPr txBox="1"/>
          <p:nvPr/>
        </p:nvSpPr>
        <p:spPr>
          <a:xfrm>
            <a:off x="381000" y="3543300"/>
            <a:ext cx="8763000" cy="1130300"/>
          </a:xfrm>
          <a:prstGeom prst="rect">
            <a:avLst/>
          </a:prstGeom>
          <a:noFill/>
        </p:spPr>
        <p:txBody>
          <a:bodyPr vert="horz" wrap="none" lIns="0" tIns="0" rIns="0" bIns="0" rtlCol="0">
            <a:spAutoFit/>
          </a:bodyPr>
          <a:lstStyle/>
          <a:p>
            <a:pPr indent="39624">
              <a:lnSpc>
                <a:spcPts val="3800"/>
              </a:lnSpc>
            </a:pPr>
            <a:r>
              <a:rPr lang="en-CA" sz="3202" b="1" dirty="0" smtClean="0">
                <a:solidFill>
                  <a:srgbClr val="375F92"/>
                </a:solidFill>
                <a:latin typeface="Arial Bold"/>
                <a:cs typeface="Arial Bold"/>
              </a:rPr>
              <a:t>MESLEKİ VE TEKNİK ANADOLU LİSELERİ,</a:t>
            </a:r>
            <a:r>
              <a:rPr lang="en-CA" sz="3192" dirty="0" smtClean="0">
                <a:solidFill>
                  <a:srgbClr val="000000"/>
                </a:solidFill>
                <a:latin typeface="Times New Roman"/>
              </a:rPr>
              <a:t/>
            </a:r>
            <a:br>
              <a:rPr lang="en-CA" sz="3192" dirty="0" smtClean="0">
                <a:solidFill>
                  <a:srgbClr val="000000"/>
                </a:solidFill>
                <a:latin typeface="Times New Roman"/>
              </a:rPr>
            </a:br>
            <a:r>
              <a:rPr lang="en-CA" sz="3202" b="1" dirty="0" smtClean="0">
                <a:solidFill>
                  <a:srgbClr val="375F92"/>
                </a:solidFill>
                <a:latin typeface="Arial Bold"/>
                <a:cs typeface="Arial Bold"/>
              </a:rPr>
              <a:t>MESLEKİ VE TEKNİK EĞİTİM MERKEZLERİ</a:t>
            </a:r>
          </a:p>
          <a:p>
            <a:pPr>
              <a:lnSpc>
                <a:spcPts val="3800"/>
              </a:lnSpc>
            </a:pPr>
            <a:endParaRPr lang="en-CA" sz="3192" dirty="0">
              <a:solidFill>
                <a:srgbClr val="000000"/>
              </a:solidFill>
            </a:endParaRPr>
          </a:p>
        </p:txBody>
      </p:sp>
      <p:sp>
        <p:nvSpPr>
          <p:cNvPr id="4" name="TextBox 4"/>
          <p:cNvSpPr txBox="1"/>
          <p:nvPr/>
        </p:nvSpPr>
        <p:spPr>
          <a:xfrm>
            <a:off x="4241800" y="4533900"/>
            <a:ext cx="4902200" cy="584200"/>
          </a:xfrm>
          <a:prstGeom prst="rect">
            <a:avLst/>
          </a:prstGeom>
          <a:noFill/>
        </p:spPr>
        <p:txBody>
          <a:bodyPr vert="horz" wrap="none" lIns="0" tIns="0" rIns="0" bIns="0" rtlCol="0">
            <a:spAutoFit/>
          </a:bodyPr>
          <a:lstStyle/>
          <a:p>
            <a:pPr>
              <a:lnSpc>
                <a:spcPts val="3680"/>
              </a:lnSpc>
            </a:pPr>
            <a:r>
              <a:rPr lang="en-CA" sz="3204" b="1" smtClean="0">
                <a:solidFill>
                  <a:srgbClr val="375F92"/>
                </a:solidFill>
                <a:latin typeface="Arial Bold"/>
                <a:cs typeface="Arial Bold"/>
              </a:rPr>
              <a:t>İLE</a:t>
            </a:r>
          </a:p>
          <a:p>
            <a:pPr>
              <a:lnSpc>
                <a:spcPts val="3680"/>
              </a:lnSpc>
            </a:pPr>
            <a:endParaRPr lang="en-CA" sz="3194">
              <a:solidFill>
                <a:srgbClr val="000000"/>
              </a:solidFill>
            </a:endParaRPr>
          </a:p>
        </p:txBody>
      </p:sp>
      <p:sp>
        <p:nvSpPr>
          <p:cNvPr id="5" name="TextBox 5"/>
          <p:cNvSpPr txBox="1"/>
          <p:nvPr/>
        </p:nvSpPr>
        <p:spPr>
          <a:xfrm>
            <a:off x="190500" y="5016500"/>
            <a:ext cx="8953500" cy="584200"/>
          </a:xfrm>
          <a:prstGeom prst="rect">
            <a:avLst/>
          </a:prstGeom>
          <a:noFill/>
        </p:spPr>
        <p:txBody>
          <a:bodyPr vert="horz" wrap="none" lIns="0" tIns="0" rIns="0" bIns="0" rtlCol="0">
            <a:spAutoFit/>
          </a:bodyPr>
          <a:lstStyle/>
          <a:p>
            <a:pPr>
              <a:lnSpc>
                <a:spcPts val="3680"/>
              </a:lnSpc>
            </a:pPr>
            <a:r>
              <a:rPr lang="en-CA" sz="3204" b="1" dirty="0" smtClean="0">
                <a:solidFill>
                  <a:srgbClr val="375F92"/>
                </a:solidFill>
                <a:latin typeface="Arial Bold"/>
                <a:cs typeface="Arial Bold"/>
              </a:rPr>
              <a:t>ÇOK PROGRAMLI ANADOLU LİSELERİNDEN</a:t>
            </a:r>
          </a:p>
          <a:p>
            <a:pPr>
              <a:lnSpc>
                <a:spcPts val="3680"/>
              </a:lnSpc>
            </a:pPr>
            <a:endParaRPr lang="en-CA" sz="3194" dirty="0">
              <a:solidFill>
                <a:srgbClr val="000000"/>
              </a:solidFill>
            </a:endParaRPr>
          </a:p>
        </p:txBody>
      </p:sp>
      <p:sp>
        <p:nvSpPr>
          <p:cNvPr id="6" name="TextBox 6"/>
          <p:cNvSpPr txBox="1"/>
          <p:nvPr/>
        </p:nvSpPr>
        <p:spPr>
          <a:xfrm>
            <a:off x="2921000" y="5499100"/>
            <a:ext cx="6223000" cy="584200"/>
          </a:xfrm>
          <a:prstGeom prst="rect">
            <a:avLst/>
          </a:prstGeom>
          <a:noFill/>
        </p:spPr>
        <p:txBody>
          <a:bodyPr vert="horz" wrap="none" lIns="0" tIns="0" rIns="0" bIns="0" rtlCol="0">
            <a:spAutoFit/>
          </a:bodyPr>
          <a:lstStyle/>
          <a:p>
            <a:pPr>
              <a:lnSpc>
                <a:spcPts val="3680"/>
              </a:lnSpc>
            </a:pPr>
            <a:r>
              <a:rPr lang="en-CA" sz="3202" b="1" smtClean="0">
                <a:solidFill>
                  <a:srgbClr val="375F92"/>
                </a:solidFill>
                <a:latin typeface="Arial Bold"/>
                <a:cs typeface="Arial Bold"/>
              </a:rPr>
              <a:t>OLUŞMAKTADIR</a:t>
            </a:r>
          </a:p>
          <a:p>
            <a:pPr>
              <a:lnSpc>
                <a:spcPts val="3680"/>
              </a:lnSpc>
            </a:pPr>
            <a:endParaRPr lang="en-CA" sz="3192">
              <a:solidFill>
                <a:srgbClr val="000000"/>
              </a:solidFill>
            </a:endParaRPr>
          </a:p>
        </p:txBody>
      </p:sp>
      <p:pic>
        <p:nvPicPr>
          <p:cNvPr id="8" name="Picture 2"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0"/>
            <a:ext cx="1440160" cy="1340769"/>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300" y="3356992"/>
            <a:ext cx="8596188" cy="3501008"/>
          </a:xfrm>
        </p:spPr>
        <p:txBody>
          <a:bodyPr>
            <a:normAutofit fontScale="47500" lnSpcReduction="20000"/>
          </a:bodyPr>
          <a:lstStyle/>
          <a:p>
            <a:r>
              <a:rPr lang="tr-TR" sz="3600" b="1" dirty="0"/>
              <a:t>ENDÜSTRİYEL OTOMASYON TEKNOLOJİLERİ ALANI</a:t>
            </a:r>
          </a:p>
          <a:p>
            <a:pPr algn="just"/>
            <a:r>
              <a:rPr lang="tr-TR" sz="3800" dirty="0"/>
              <a:t>Endüstride otomatik üretim yapan makinelerin bakımı, onarımı, programlanması ve temel olarak imalatı, otomasyon sistemlerinin ağ yapılarını kullanarak üretimin ölçümü, izlenmesi ve denetlenmesi için donanım ve yazılım işlemlerini yapma yeterliklerini kazandırmaya yönelik eğitim ve öğretim verilen alandır.</a:t>
            </a:r>
          </a:p>
          <a:p>
            <a:pPr algn="just"/>
            <a:r>
              <a:rPr lang="tr-TR" sz="3800" dirty="0"/>
              <a:t>Endüstriyel otomasyon; robot teknolojisinin her alanında yaygın şekilde kullanılmaktadır</a:t>
            </a:r>
            <a:r>
              <a:rPr lang="tr-TR" sz="3800" dirty="0" smtClean="0"/>
              <a:t>.  Günümüzde </a:t>
            </a:r>
            <a:r>
              <a:rPr lang="tr-TR" sz="3800" dirty="0"/>
              <a:t>teknolojinin bir gereği hatta zorunluluğu olmuştur. Ürün tasarımı, sistem dinamiği ve akıllı kontrol, üretim süreçlerinin gözlenmesi, modellenmesi ve kontrolü, kuvvet elektroniği, </a:t>
            </a:r>
            <a:r>
              <a:rPr lang="tr-TR" sz="3800" dirty="0" err="1"/>
              <a:t>mikrosistem</a:t>
            </a:r>
            <a:r>
              <a:rPr lang="tr-TR" sz="3800" dirty="0"/>
              <a:t> tasarımı ve uygulamaları, endüstriyel kontrol tasarımı, algılayıcılar ve robot sistemleri, görüntü işleme, sistemler arası iletişim ağları, yapay </a:t>
            </a:r>
            <a:r>
              <a:rPr lang="tr-TR" sz="3800" dirty="0" smtClean="0"/>
              <a:t>zeka </a:t>
            </a:r>
            <a:r>
              <a:rPr lang="tr-TR" sz="3800" dirty="0"/>
              <a:t>ve sanal gerçeklik gibi konuları içermesi nedeni ile savunma sanayii, otomotiv ve tekstil sektörleri için önemli meslek dallarının başında gelir.</a:t>
            </a:r>
          </a:p>
          <a:p>
            <a:pPr algn="just"/>
            <a:endParaRPr lang="tr-TR" dirty="0"/>
          </a:p>
        </p:txBody>
      </p:sp>
      <p:pic>
        <p:nvPicPr>
          <p:cNvPr id="19458" name="Picture 2" descr="12-ENDÃSTRÄ°YEL OTOMASYON TEKNOLOJÄ°LERÄ° A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60648"/>
            <a:ext cx="8808913"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264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300" y="2924944"/>
            <a:ext cx="8380164" cy="5628996"/>
          </a:xfrm>
        </p:spPr>
        <p:txBody>
          <a:bodyPr/>
          <a:lstStyle/>
          <a:p>
            <a:r>
              <a:rPr lang="tr-TR" b="1" dirty="0"/>
              <a:t>ELEKTRİK-ELEKTRONİK TEKNOLOJİSİ ALANI</a:t>
            </a:r>
          </a:p>
          <a:p>
            <a:r>
              <a:rPr lang="tr-TR" dirty="0"/>
              <a:t>Elektrik-Elektronik Teknolojisi alanı, altında yer alan dallarının yeterliklerini kazandırmaya yönelik eğitim ve öğretim verilen alandır.</a:t>
            </a:r>
          </a:p>
          <a:p>
            <a:r>
              <a:rPr lang="tr-TR" dirty="0"/>
              <a:t>Elektrik-Elektronik Teknolojisi alanı bugün diğer tüm alanları geliştiren, temel ve üretken bir sanayiye dönüşmüş durumdadır.</a:t>
            </a:r>
          </a:p>
          <a:p>
            <a:endParaRPr lang="tr-TR" dirty="0"/>
          </a:p>
        </p:txBody>
      </p:sp>
      <p:pic>
        <p:nvPicPr>
          <p:cNvPr id="20482" name="Picture 2" descr="11-ELEKTRÄ°K-ELEKTRONÄ°K TEKNOLOJÄ°SÄ° A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88640"/>
            <a:ext cx="8808913"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748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300" y="3140968"/>
            <a:ext cx="8596188" cy="3717032"/>
          </a:xfrm>
        </p:spPr>
        <p:txBody>
          <a:bodyPr>
            <a:normAutofit fontScale="85000" lnSpcReduction="20000"/>
          </a:bodyPr>
          <a:lstStyle/>
          <a:p>
            <a:r>
              <a:rPr lang="tr-TR" dirty="0" smtClean="0"/>
              <a:t> </a:t>
            </a:r>
            <a:r>
              <a:rPr lang="tr-TR" b="1" dirty="0" smtClean="0"/>
              <a:t>BİLİŞİM </a:t>
            </a:r>
            <a:r>
              <a:rPr lang="tr-TR" b="1" dirty="0"/>
              <a:t>TEKNOLOJİLERİ ALANI</a:t>
            </a:r>
          </a:p>
          <a:p>
            <a:pPr algn="just"/>
            <a:r>
              <a:rPr lang="tr-TR" dirty="0"/>
              <a:t>Bilişim Teknolojileri alanı, bilgisayar sistemlerinin yazılım ve donanım kurulumu yanında alanın altında yer alan Ağ İşletmenliği, Bilgisayar Teknik Servisi, </a:t>
            </a:r>
            <a:r>
              <a:rPr lang="tr-TR" dirty="0" smtClean="0"/>
              <a:t>Veri tabanı </a:t>
            </a:r>
            <a:r>
              <a:rPr lang="tr-TR" dirty="0"/>
              <a:t>Programcılığı ve Web Programcılığı dallarının yeterliklerini kazandırmaya yönelik eğitim ve öğretim verilen alandır.</a:t>
            </a:r>
            <a:br>
              <a:rPr lang="tr-TR" dirty="0"/>
            </a:br>
            <a:r>
              <a:rPr lang="tr-TR" dirty="0"/>
              <a:t>Teknoloji hızla ilerledikçe Bilişim Teknolojileri alanına olan ihtiyaç daha da artmaya başlamıştır. Bu sebepten Bilişim Teknolojileri alanında bilgi sahibi </a:t>
            </a:r>
            <a:r>
              <a:rPr lang="tr-TR" dirty="0" smtClean="0"/>
              <a:t>olan bireylere </a:t>
            </a:r>
            <a:r>
              <a:rPr lang="tr-TR" dirty="0"/>
              <a:t>ihtiyaç duyulmaktadır.</a:t>
            </a:r>
          </a:p>
          <a:p>
            <a:endParaRPr lang="tr-TR" dirty="0"/>
          </a:p>
        </p:txBody>
      </p:sp>
      <p:pic>
        <p:nvPicPr>
          <p:cNvPr id="21506" name="Picture 2" descr="4-BÄ°LÄ°ÅÄ°M TEKNOLOJÄ°LERÄ° A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835292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844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300" y="3501008"/>
            <a:ext cx="8596188" cy="3356992"/>
          </a:xfrm>
        </p:spPr>
        <p:txBody>
          <a:bodyPr>
            <a:normAutofit/>
          </a:bodyPr>
          <a:lstStyle/>
          <a:p>
            <a:r>
              <a:rPr lang="tr-TR" b="1" dirty="0"/>
              <a:t>MOTORLU ARAÇLAR TEKNOLOJİSİ</a:t>
            </a:r>
          </a:p>
          <a:p>
            <a:pPr algn="just"/>
            <a:r>
              <a:rPr lang="tr-TR" sz="2000" dirty="0"/>
              <a:t>Motorlu Araçlar Teknolojisi alanı; otomotiv üzerinde mekanik, elektrik ve elektronik </a:t>
            </a:r>
            <a:r>
              <a:rPr lang="tr-TR" sz="2000" dirty="0" err="1"/>
              <a:t>aksamların</a:t>
            </a:r>
            <a:r>
              <a:rPr lang="tr-TR" sz="2000" dirty="0"/>
              <a:t> bakım ve onarımlarını yapma, otomotiv gövde bölümlerinin onarımlarını yapma, gövde yüzeyleri üzerinde boya ve boya sonrası işlemleri yapma, iş makineleri bakım ve onarımı yeterliklerini kazandırmaya yönelik eğitim ve öğretim verilen alandır.</a:t>
            </a:r>
          </a:p>
          <a:p>
            <a:pPr algn="just"/>
            <a:r>
              <a:rPr lang="tr-TR" sz="2000" dirty="0"/>
              <a:t>Motorlu araçlar sektörü, küresel düzeyde hızla değişen pazar ve rekabet koşullarının bir sonucu olarak sürekli ve hızlı bir gelişim içindedir. Bu özellikleri nedeniyle stratejik bir sektör olarak ülkelerin yakın ilgisini çekmektedir</a:t>
            </a:r>
          </a:p>
          <a:p>
            <a:endParaRPr lang="tr-TR" dirty="0"/>
          </a:p>
        </p:txBody>
      </p:sp>
      <p:pic>
        <p:nvPicPr>
          <p:cNvPr id="23554" name="Picture 2" descr="35- MOTORLU ARAÃLAR TEKNOLOJÄ°SÄ° ALAN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88639"/>
            <a:ext cx="8808914" cy="331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608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300" y="3645024"/>
            <a:ext cx="8380164" cy="2952328"/>
          </a:xfrm>
        </p:spPr>
        <p:txBody>
          <a:bodyPr>
            <a:normAutofit fontScale="62500" lnSpcReduction="20000"/>
          </a:bodyPr>
          <a:lstStyle/>
          <a:p>
            <a:r>
              <a:rPr lang="tr-TR" sz="3800" b="1" dirty="0"/>
              <a:t>MOBİLYA VE İÇ </a:t>
            </a:r>
            <a:r>
              <a:rPr lang="tr-TR" sz="3800" b="1" dirty="0" smtClean="0"/>
              <a:t>MEKAN </a:t>
            </a:r>
            <a:r>
              <a:rPr lang="tr-TR" sz="3800" b="1" dirty="0"/>
              <a:t>TASARIMI ALANI</a:t>
            </a:r>
          </a:p>
          <a:p>
            <a:pPr algn="just"/>
            <a:r>
              <a:rPr lang="tr-TR" dirty="0"/>
              <a:t>Mobilya ve İç </a:t>
            </a:r>
            <a:r>
              <a:rPr lang="tr-TR" dirty="0" smtClean="0"/>
              <a:t>Mekan </a:t>
            </a:r>
            <a:r>
              <a:rPr lang="tr-TR" dirty="0"/>
              <a:t>Tasarımı alanı; iç </a:t>
            </a:r>
            <a:r>
              <a:rPr lang="tr-TR" dirty="0" smtClean="0"/>
              <a:t>mekan </a:t>
            </a:r>
            <a:r>
              <a:rPr lang="tr-TR" dirty="0"/>
              <a:t>yerleşimlerini planlama ve bilgisayarla çizme, iç </a:t>
            </a:r>
            <a:r>
              <a:rPr lang="tr-TR" dirty="0" smtClean="0"/>
              <a:t>mekan </a:t>
            </a:r>
            <a:r>
              <a:rPr lang="tr-TR" dirty="0"/>
              <a:t>ve mobilya elemanlarının üretimini yapma, mobilya süslemelerinden oyma, tornalama ve kakma yapma, mobilya iskeleti ve döşemesi yapma, ahşap doğrama üretimi yapma yeterlikleri kazandırmaya yönelik eğitim ve öğretimin verildiği alandır.</a:t>
            </a:r>
          </a:p>
          <a:p>
            <a:pPr algn="just"/>
            <a:r>
              <a:rPr lang="tr-TR" dirty="0"/>
              <a:t>Ahşap işlevsel değerleri ile </a:t>
            </a:r>
            <a:r>
              <a:rPr lang="tr-TR" dirty="0" smtClean="0"/>
              <a:t>mekanların </a:t>
            </a:r>
            <a:r>
              <a:rPr lang="tr-TR" dirty="0"/>
              <a:t>(estetik değeriyle de yaşadığımız ve çalıştığımız </a:t>
            </a:r>
            <a:r>
              <a:rPr lang="tr-TR" dirty="0" smtClean="0"/>
              <a:t>mekanların)kullanışlı</a:t>
            </a:r>
            <a:r>
              <a:rPr lang="tr-TR" dirty="0"/>
              <a:t>, sıcak, sevimli ve renkli bir ortam </a:t>
            </a:r>
            <a:r>
              <a:rPr lang="tr-TR" dirty="0" smtClean="0"/>
              <a:t>haline </a:t>
            </a:r>
            <a:r>
              <a:rPr lang="tr-TR" dirty="0"/>
              <a:t>gelmesini sağlar. Bu alan, sanatı ve tekniği birleştirerek ürünü ortaya çıkarır. Söz konusu ürünler ortaya çıkarılırken ahşap ve ahşap ürünlerinin yanı sıra boya, vernik, cam, plastik, çelik ve metal gibi gereçler de kullanılmaktadır.</a:t>
            </a:r>
          </a:p>
          <a:p>
            <a:pPr algn="just"/>
            <a:endParaRPr lang="tr-TR" dirty="0"/>
          </a:p>
        </p:txBody>
      </p:sp>
      <p:pic>
        <p:nvPicPr>
          <p:cNvPr id="24578" name="Picture 2" descr="34- MOBÄ°LYA VE Ä°Ã MEKÃN TASARIMI A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260647"/>
            <a:ext cx="8380164" cy="324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792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300" y="3212976"/>
            <a:ext cx="8236148" cy="3384376"/>
          </a:xfrm>
        </p:spPr>
        <p:txBody>
          <a:bodyPr>
            <a:normAutofit fontScale="92500" lnSpcReduction="20000"/>
          </a:bodyPr>
          <a:lstStyle/>
          <a:p>
            <a:r>
              <a:rPr lang="tr-TR" dirty="0" smtClean="0"/>
              <a:t> </a:t>
            </a:r>
            <a:r>
              <a:rPr lang="tr-TR" b="1" dirty="0"/>
              <a:t>HARİTA-TAPU-KADASTRO ALANI</a:t>
            </a:r>
          </a:p>
          <a:p>
            <a:pPr algn="just"/>
            <a:r>
              <a:rPr lang="tr-TR" dirty="0" smtClean="0"/>
              <a:t>Harita</a:t>
            </a:r>
            <a:r>
              <a:rPr lang="tr-TR" dirty="0"/>
              <a:t>, yeryüzünün ve onun yakın çevresinin belirli özelliklerini </a:t>
            </a:r>
            <a:r>
              <a:rPr lang="tr-TR" dirty="0" err="1"/>
              <a:t>modellendiren</a:t>
            </a:r>
            <a:r>
              <a:rPr lang="tr-TR" dirty="0"/>
              <a:t> bir bilgi sistemidir. Kadastro, taşınmaz malların hukuki ve fenni anlamda tespiti işlemidir. Tapu sicili, taşınmaz mal ve üzerindeki hakların durumunu göstermek üzere devletin sorumluluğu altında tescil ve açıklık ilkelerine göre tutulmaktadır.</a:t>
            </a:r>
          </a:p>
          <a:p>
            <a:endParaRPr lang="tr-TR" dirty="0"/>
          </a:p>
        </p:txBody>
      </p:sp>
      <p:pic>
        <p:nvPicPr>
          <p:cNvPr id="25602" name="Picture 2" descr="22. HARÄ°TA-TAPU-KADASTRO A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6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657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300" y="3356992"/>
            <a:ext cx="8164140" cy="3240360"/>
          </a:xfrm>
        </p:spPr>
        <p:txBody>
          <a:bodyPr>
            <a:normAutofit fontScale="62500" lnSpcReduction="20000"/>
          </a:bodyPr>
          <a:lstStyle/>
          <a:p>
            <a:r>
              <a:rPr lang="tr-TR" b="1" dirty="0" smtClean="0"/>
              <a:t> BİYOMEDİKAL </a:t>
            </a:r>
            <a:r>
              <a:rPr lang="tr-TR" b="1" dirty="0"/>
              <a:t>CİHAZ TEKNOLOJİLERİ</a:t>
            </a:r>
          </a:p>
          <a:p>
            <a:pPr algn="just"/>
            <a:r>
              <a:rPr lang="tr-TR" dirty="0"/>
              <a:t>Biyomedikal Cihaz Teknolojileri alanı, altında yer alan Tıbbi Görüntüleme Sistemleri, Tıbbi Laboratuvar ve Hasta Dışı Uygulama Cihazları, Yaşam Destek ve Tedavi Cihazları, Fizyolojik Sinyal İzleme Teşhis ve Kayıt Cihazları dallarının yeterliklerini kazandırmaya yönelik eğitim ve öğretim verilen alandır.</a:t>
            </a:r>
          </a:p>
          <a:p>
            <a:pPr algn="just"/>
            <a:r>
              <a:rPr lang="tr-TR" dirty="0"/>
              <a:t>Tıp alanındaki hızlı gelişmelere paralel olarak biyomedikal cihaz teknolojilerinin gelişmesi, bu alanı dünyada çok önemli noktalara getirmiştir. Tıp alanında gelişmelerle teşhis ve tedavide cihazların kullanımı ve gerekliliği artmış, doğal olarak da bu durum, cihazların kullanımlarının dünya çapında yaygınlaştırılması taleplerini de artırmıştır</a:t>
            </a:r>
          </a:p>
          <a:p>
            <a:endParaRPr lang="tr-TR" dirty="0"/>
          </a:p>
        </p:txBody>
      </p:sp>
      <p:pic>
        <p:nvPicPr>
          <p:cNvPr id="26626" name="Picture 2" descr="5-BÄ°YOMEDÄ°KAL CÄ°HAZ TEKNOLOJÄ°LER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668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300" y="3212976"/>
            <a:ext cx="8020124" cy="3528392"/>
          </a:xfrm>
        </p:spPr>
        <p:txBody>
          <a:bodyPr>
            <a:normAutofit lnSpcReduction="10000"/>
          </a:bodyPr>
          <a:lstStyle/>
          <a:p>
            <a:r>
              <a:rPr lang="tr-TR" b="1" dirty="0"/>
              <a:t>METALÜRJİ TEKNOLOJİSİ</a:t>
            </a:r>
          </a:p>
          <a:p>
            <a:pPr algn="just"/>
            <a:r>
              <a:rPr lang="tr-TR" sz="2800" dirty="0"/>
              <a:t>Metalürji Teknolojisi alanı; kalıp ve maça yapımı, metal ergitme ve döküm yapma, iş temizleme, temel kalıp maça yapımı, metal ergitme ve dökümü, kok üretimi, ham demir üretimi, çelik üretimi, kalite kontrol ve ısıl işlem yapma yeterliklerini kazandırmaya yönelik eğitim ve öğretim verilen alandır.</a:t>
            </a:r>
          </a:p>
          <a:p>
            <a:endParaRPr lang="tr-TR" dirty="0"/>
          </a:p>
        </p:txBody>
      </p:sp>
      <p:pic>
        <p:nvPicPr>
          <p:cNvPr id="27650" name="Picture 2" descr="32- METALÃRJÄ° TEKNOLOJÄ°S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7981329"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081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299" y="3068960"/>
            <a:ext cx="8380163" cy="3456384"/>
          </a:xfrm>
        </p:spPr>
        <p:txBody>
          <a:bodyPr>
            <a:normAutofit fontScale="70000" lnSpcReduction="20000"/>
          </a:bodyPr>
          <a:lstStyle/>
          <a:p>
            <a:r>
              <a:rPr lang="tr-TR" b="1" dirty="0"/>
              <a:t>GEMİ YAPIMI ALANI</a:t>
            </a:r>
          </a:p>
          <a:p>
            <a:pPr algn="just"/>
            <a:r>
              <a:rPr lang="tr-TR" dirty="0"/>
              <a:t>Gemi Yapımı alanı; gemi inşa, yat inşa, gemi donatım yeterlikleri kazandırmaya yönelik eğitim ve öğretim verilen alandır.</a:t>
            </a:r>
          </a:p>
          <a:p>
            <a:pPr algn="just"/>
            <a:r>
              <a:rPr lang="tr-TR" dirty="0"/>
              <a:t>Gemi yapımı sanayisi, farklı sanayi ürünlerinin birleşimini içeren bir imalat sanayisi olma özelliğini taşımaktadır. Birçok yan sanayi ile bağlantılı olmasından dolayı onu sürükleyen, teknolojinin gelişimini destekleyen, iş imkânı sağlayan; demir çelik sanayisi, elektrik-elektronik sanayisi, boya sanayisi, lastik-plastik sanayisi ve makine imalat sanayisine, ülkenin savunma ihtiyaçlarına katkıda bulunan önemli bir sektördür. Bu yönü ile bir sanayi kolu olarak hem deniz ticaretine hem de sanayiye önem veren ülkeler tarafından benimsenen, desteklenen bir sanayi kolunu oluşturmaktadır.</a:t>
            </a:r>
          </a:p>
          <a:p>
            <a:endParaRPr lang="tr-TR" dirty="0"/>
          </a:p>
        </p:txBody>
      </p:sp>
      <p:pic>
        <p:nvPicPr>
          <p:cNvPr id="28674" name="Picture 2" descr="14-GEMÄ° YAPIMI A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16633"/>
            <a:ext cx="888092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49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300" y="3501008"/>
            <a:ext cx="8164140" cy="3672408"/>
          </a:xfrm>
        </p:spPr>
        <p:txBody>
          <a:bodyPr>
            <a:normAutofit fontScale="62500" lnSpcReduction="20000"/>
          </a:bodyPr>
          <a:lstStyle/>
          <a:p>
            <a:r>
              <a:rPr lang="tr-TR" b="1" dirty="0" smtClean="0"/>
              <a:t>AYAKKABI </a:t>
            </a:r>
            <a:r>
              <a:rPr lang="tr-TR" b="1" dirty="0"/>
              <a:t>VE SARACİYE TEKNOLOJİSİ</a:t>
            </a:r>
          </a:p>
          <a:p>
            <a:r>
              <a:rPr lang="tr-TR" dirty="0"/>
              <a:t>Ayakkabı ve </a:t>
            </a:r>
            <a:r>
              <a:rPr lang="tr-TR" dirty="0" err="1"/>
              <a:t>Saraciye</a:t>
            </a:r>
            <a:r>
              <a:rPr lang="tr-TR" dirty="0"/>
              <a:t> Teknolojisi alanı altında yer alan Ayakkabı Modelistliği, Ayakkabı Üretimi, </a:t>
            </a:r>
            <a:r>
              <a:rPr lang="tr-TR" dirty="0" err="1"/>
              <a:t>Saraciye</a:t>
            </a:r>
            <a:r>
              <a:rPr lang="tr-TR" dirty="0"/>
              <a:t> Modelistliği ve </a:t>
            </a:r>
            <a:r>
              <a:rPr lang="tr-TR" dirty="0" err="1"/>
              <a:t>Saraciye</a:t>
            </a:r>
            <a:r>
              <a:rPr lang="tr-TR" dirty="0"/>
              <a:t> Üretimi dallarının yeterliklerini kazandırmaya yönelik eğitim ve öğretim verilen alandır.</a:t>
            </a:r>
          </a:p>
          <a:p>
            <a:r>
              <a:rPr lang="tr-TR" dirty="0"/>
              <a:t>Ayakkabıcılık; deri, tekstil, metal ve plastik gibi birçok alanlarla ilişkilidir. Ayakkabıcılıkta; ayakkabı, bot, terlik vb. üretilirken </a:t>
            </a:r>
            <a:r>
              <a:rPr lang="tr-TR" dirty="0" err="1"/>
              <a:t>saraciyede</a:t>
            </a:r>
            <a:r>
              <a:rPr lang="tr-TR" dirty="0"/>
              <a:t> çeşitli türde çanta, cüzdan, kemer, avcılık ve spor malzemeleri, dosyalık, kalemlik, bloknot ve ajanda gibi büro malzemeleri de üretilmektedir. Ülkemizde bu alanda pek çok kişiye istihdam imkânı sağlanmaktadır. Sektör, bugün mevcut kapasitesi ile ülkemiz ihtiyacını tamamıyla karşılayabilecek ve ihracat yapabilecek düzeydedir.</a:t>
            </a:r>
          </a:p>
          <a:p>
            <a:endParaRPr lang="tr-TR" dirty="0"/>
          </a:p>
        </p:txBody>
      </p:sp>
      <p:pic>
        <p:nvPicPr>
          <p:cNvPr id="29698" name="Picture 2" descr="3-AYAKKABI VE SARACÄ°YE TEKNOLOJÄ°S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0"/>
            <a:ext cx="8664898" cy="33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071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11" name="TextBox 2"/>
          <p:cNvSpPr txBox="1"/>
          <p:nvPr/>
        </p:nvSpPr>
        <p:spPr>
          <a:xfrm>
            <a:off x="2959100" y="241300"/>
            <a:ext cx="6184900" cy="584200"/>
          </a:xfrm>
          <a:prstGeom prst="rect">
            <a:avLst/>
          </a:prstGeom>
          <a:noFill/>
        </p:spPr>
        <p:txBody>
          <a:bodyPr vert="horz" wrap="none" lIns="0" tIns="0" rIns="0" bIns="0" rtlCol="0">
            <a:spAutoFit/>
          </a:bodyPr>
          <a:lstStyle/>
          <a:p>
            <a:pPr>
              <a:lnSpc>
                <a:spcPts val="3680"/>
              </a:lnSpc>
            </a:pPr>
            <a:r>
              <a:rPr lang="en-CA" sz="3204" b="1" smtClean="0">
                <a:solidFill>
                  <a:srgbClr val="FFFFFF"/>
                </a:solidFill>
                <a:latin typeface="Arial Bold"/>
                <a:cs typeface="Arial Bold"/>
              </a:rPr>
              <a:t>Meslek Çeşitliliği</a:t>
            </a:r>
          </a:p>
          <a:p>
            <a:pPr>
              <a:lnSpc>
                <a:spcPts val="3680"/>
              </a:lnSpc>
            </a:pPr>
            <a:endParaRPr lang="en-CA" sz="3194">
              <a:solidFill>
                <a:srgbClr val="000000"/>
              </a:solidFill>
            </a:endParaRPr>
          </a:p>
        </p:txBody>
      </p:sp>
      <p:sp>
        <p:nvSpPr>
          <p:cNvPr id="3" name="TextBox 3"/>
          <p:cNvSpPr txBox="1"/>
          <p:nvPr/>
        </p:nvSpPr>
        <p:spPr>
          <a:xfrm>
            <a:off x="3200400" y="1028700"/>
            <a:ext cx="5943600" cy="457200"/>
          </a:xfrm>
          <a:prstGeom prst="rect">
            <a:avLst/>
          </a:prstGeom>
          <a:noFill/>
        </p:spPr>
        <p:txBody>
          <a:bodyPr vert="horz" wrap="none" lIns="0" tIns="0" rIns="0" bIns="0" rtlCol="0">
            <a:spAutoFit/>
          </a:bodyPr>
          <a:lstStyle/>
          <a:p>
            <a:pPr>
              <a:lnSpc>
                <a:spcPts val="2760"/>
              </a:lnSpc>
            </a:pPr>
            <a:r>
              <a:rPr lang="en-CA" sz="2412" b="1" smtClean="0">
                <a:solidFill>
                  <a:srgbClr val="375F92"/>
                </a:solidFill>
                <a:latin typeface="Times New Roman Bold"/>
                <a:cs typeface="Times New Roman Bold"/>
              </a:rPr>
              <a:t>OKULLARIMIZDA</a:t>
            </a:r>
          </a:p>
          <a:p>
            <a:pPr>
              <a:lnSpc>
                <a:spcPts val="2760"/>
              </a:lnSpc>
            </a:pPr>
            <a:endParaRPr lang="en-CA" sz="2402">
              <a:solidFill>
                <a:srgbClr val="000000"/>
              </a:solidFill>
            </a:endParaRPr>
          </a:p>
        </p:txBody>
      </p:sp>
      <p:sp>
        <p:nvSpPr>
          <p:cNvPr id="4" name="TextBox 4"/>
          <p:cNvSpPr txBox="1"/>
          <p:nvPr/>
        </p:nvSpPr>
        <p:spPr>
          <a:xfrm>
            <a:off x="3911600" y="1625600"/>
            <a:ext cx="5232400" cy="1130300"/>
          </a:xfrm>
          <a:prstGeom prst="rect">
            <a:avLst/>
          </a:prstGeom>
          <a:noFill/>
        </p:spPr>
        <p:txBody>
          <a:bodyPr vert="horz" wrap="none" lIns="0" tIns="0" rIns="0" bIns="0" rtlCol="0">
            <a:spAutoFit/>
          </a:bodyPr>
          <a:lstStyle/>
          <a:p>
            <a:pPr>
              <a:lnSpc>
                <a:spcPts val="10120"/>
              </a:lnSpc>
            </a:pPr>
            <a:r>
              <a:rPr lang="en-CA" sz="8822" b="1" smtClean="0">
                <a:solidFill>
                  <a:srgbClr val="375F92"/>
                </a:solidFill>
                <a:latin typeface="Arial Bold"/>
                <a:cs typeface="Arial Bold"/>
              </a:rPr>
              <a:t>52</a:t>
            </a:r>
          </a:p>
          <a:p>
            <a:pPr>
              <a:lnSpc>
                <a:spcPts val="10120"/>
              </a:lnSpc>
            </a:pPr>
            <a:endParaRPr lang="en-CA" sz="8812">
              <a:solidFill>
                <a:srgbClr val="000000"/>
              </a:solidFill>
            </a:endParaRPr>
          </a:p>
        </p:txBody>
      </p:sp>
      <p:sp>
        <p:nvSpPr>
          <p:cNvPr id="5" name="TextBox 5"/>
          <p:cNvSpPr txBox="1"/>
          <p:nvPr/>
        </p:nvSpPr>
        <p:spPr>
          <a:xfrm>
            <a:off x="4178300" y="2946400"/>
            <a:ext cx="4965700" cy="355600"/>
          </a:xfrm>
          <a:prstGeom prst="rect">
            <a:avLst/>
          </a:prstGeom>
          <a:noFill/>
        </p:spPr>
        <p:txBody>
          <a:bodyPr vert="horz" wrap="none" lIns="0" tIns="0" rIns="0" bIns="0" rtlCol="0">
            <a:spAutoFit/>
          </a:bodyPr>
          <a:lstStyle/>
          <a:p>
            <a:pPr>
              <a:lnSpc>
                <a:spcPts val="2300"/>
              </a:lnSpc>
            </a:pPr>
            <a:r>
              <a:rPr lang="en-CA" sz="2002" b="1" smtClean="0">
                <a:solidFill>
                  <a:srgbClr val="375F92"/>
                </a:solidFill>
                <a:latin typeface="Arial Bold"/>
                <a:cs typeface="Arial Bold"/>
              </a:rPr>
              <a:t>ALAN</a:t>
            </a:r>
          </a:p>
          <a:p>
            <a:pPr>
              <a:lnSpc>
                <a:spcPts val="2300"/>
              </a:lnSpc>
            </a:pPr>
            <a:endParaRPr lang="en-CA" sz="1992">
              <a:solidFill>
                <a:srgbClr val="000000"/>
              </a:solidFill>
            </a:endParaRPr>
          </a:p>
        </p:txBody>
      </p:sp>
      <p:sp>
        <p:nvSpPr>
          <p:cNvPr id="6" name="TextBox 6"/>
          <p:cNvSpPr txBox="1"/>
          <p:nvPr/>
        </p:nvSpPr>
        <p:spPr>
          <a:xfrm>
            <a:off x="3594100" y="3886200"/>
            <a:ext cx="5549900" cy="1130300"/>
          </a:xfrm>
          <a:prstGeom prst="rect">
            <a:avLst/>
          </a:prstGeom>
          <a:noFill/>
        </p:spPr>
        <p:txBody>
          <a:bodyPr vert="horz" wrap="none" lIns="0" tIns="0" rIns="0" bIns="0" rtlCol="0">
            <a:spAutoFit/>
          </a:bodyPr>
          <a:lstStyle/>
          <a:p>
            <a:pPr>
              <a:lnSpc>
                <a:spcPts val="10120"/>
              </a:lnSpc>
            </a:pPr>
            <a:r>
              <a:rPr lang="en-CA" sz="8822" b="1" smtClean="0">
                <a:solidFill>
                  <a:srgbClr val="375F92"/>
                </a:solidFill>
                <a:latin typeface="Arial Bold"/>
                <a:cs typeface="Arial Bold"/>
              </a:rPr>
              <a:t>204</a:t>
            </a:r>
          </a:p>
          <a:p>
            <a:pPr>
              <a:lnSpc>
                <a:spcPts val="10120"/>
              </a:lnSpc>
            </a:pPr>
            <a:endParaRPr lang="en-CA" sz="8812">
              <a:solidFill>
                <a:srgbClr val="000000"/>
              </a:solidFill>
            </a:endParaRPr>
          </a:p>
        </p:txBody>
      </p:sp>
      <p:sp>
        <p:nvSpPr>
          <p:cNvPr id="7" name="TextBox 7"/>
          <p:cNvSpPr txBox="1"/>
          <p:nvPr/>
        </p:nvSpPr>
        <p:spPr>
          <a:xfrm>
            <a:off x="4064000" y="5207000"/>
            <a:ext cx="5080000" cy="355600"/>
          </a:xfrm>
          <a:prstGeom prst="rect">
            <a:avLst/>
          </a:prstGeom>
          <a:noFill/>
        </p:spPr>
        <p:txBody>
          <a:bodyPr vert="horz" wrap="none" lIns="0" tIns="0" rIns="0" bIns="0" rtlCol="0">
            <a:spAutoFit/>
          </a:bodyPr>
          <a:lstStyle/>
          <a:p>
            <a:pPr>
              <a:lnSpc>
                <a:spcPts val="2300"/>
              </a:lnSpc>
            </a:pPr>
            <a:r>
              <a:rPr lang="en-CA" sz="2004" b="1" smtClean="0">
                <a:solidFill>
                  <a:srgbClr val="375F92"/>
                </a:solidFill>
                <a:latin typeface="Arial Bold"/>
                <a:cs typeface="Arial Bold"/>
              </a:rPr>
              <a:t>DAL’DA</a:t>
            </a:r>
          </a:p>
          <a:p>
            <a:pPr>
              <a:lnSpc>
                <a:spcPts val="2300"/>
              </a:lnSpc>
            </a:pPr>
            <a:endParaRPr lang="en-CA" sz="1994">
              <a:solidFill>
                <a:srgbClr val="000000"/>
              </a:solidFill>
            </a:endParaRPr>
          </a:p>
        </p:txBody>
      </p:sp>
      <p:sp>
        <p:nvSpPr>
          <p:cNvPr id="8" name="TextBox 8"/>
          <p:cNvSpPr txBox="1"/>
          <p:nvPr/>
        </p:nvSpPr>
        <p:spPr>
          <a:xfrm>
            <a:off x="1714500" y="5727700"/>
            <a:ext cx="7429500" cy="584200"/>
          </a:xfrm>
          <a:prstGeom prst="rect">
            <a:avLst/>
          </a:prstGeom>
          <a:noFill/>
        </p:spPr>
        <p:txBody>
          <a:bodyPr vert="horz" wrap="none" lIns="0" tIns="0" rIns="0" bIns="0" rtlCol="0">
            <a:spAutoFit/>
          </a:bodyPr>
          <a:lstStyle/>
          <a:p>
            <a:pPr>
              <a:lnSpc>
                <a:spcPts val="3680"/>
              </a:lnSpc>
            </a:pPr>
            <a:r>
              <a:rPr lang="en-CA" sz="3204" b="1" smtClean="0">
                <a:solidFill>
                  <a:srgbClr val="375F92"/>
                </a:solidFill>
                <a:latin typeface="Arial Bold"/>
                <a:cs typeface="Arial Bold"/>
              </a:rPr>
              <a:t>MESLEKİ VE TEKNİK EĞİTİM</a:t>
            </a:r>
          </a:p>
          <a:p>
            <a:pPr>
              <a:lnSpc>
                <a:spcPts val="3680"/>
              </a:lnSpc>
            </a:pPr>
            <a:endParaRPr lang="en-CA" sz="3194">
              <a:solidFill>
                <a:srgbClr val="000000"/>
              </a:solidFill>
            </a:endParaRPr>
          </a:p>
        </p:txBody>
      </p:sp>
      <p:sp>
        <p:nvSpPr>
          <p:cNvPr id="9" name="TextBox 9"/>
          <p:cNvSpPr txBox="1"/>
          <p:nvPr/>
        </p:nvSpPr>
        <p:spPr>
          <a:xfrm>
            <a:off x="2857500" y="6197600"/>
            <a:ext cx="3594100" cy="596900"/>
          </a:xfrm>
          <a:prstGeom prst="rect">
            <a:avLst/>
          </a:prstGeom>
          <a:noFill/>
        </p:spPr>
        <p:txBody>
          <a:bodyPr vert="horz" wrap="none" lIns="0" tIns="0" rIns="0" bIns="0" rtlCol="0">
            <a:spAutoFit/>
          </a:bodyPr>
          <a:lstStyle/>
          <a:p>
            <a:pPr>
              <a:lnSpc>
                <a:spcPts val="3700"/>
              </a:lnSpc>
            </a:pPr>
            <a:r>
              <a:rPr lang="en-CA" sz="3204" b="1" smtClean="0">
                <a:solidFill>
                  <a:srgbClr val="375F92"/>
                </a:solidFill>
                <a:latin typeface="Arial Bold"/>
                <a:cs typeface="Arial Bold"/>
              </a:rPr>
              <a:t>VERİLMEKTEDİR</a:t>
            </a:r>
          </a:p>
          <a:p>
            <a:pPr>
              <a:lnSpc>
                <a:spcPts val="3700"/>
              </a:lnSpc>
            </a:pPr>
            <a:endParaRPr lang="en-CA" sz="3204" b="1" smtClean="0">
              <a:solidFill>
                <a:srgbClr val="375F92"/>
              </a:solidFill>
              <a:latin typeface="Arial Bold"/>
              <a:cs typeface="Arial Bold"/>
            </a:endParaRPr>
          </a:p>
        </p:txBody>
      </p:sp>
      <p:sp>
        <p:nvSpPr>
          <p:cNvPr id="10" name="TextBox 10"/>
          <p:cNvSpPr txBox="1"/>
          <p:nvPr/>
        </p:nvSpPr>
        <p:spPr>
          <a:xfrm>
            <a:off x="8521700" y="6438900"/>
            <a:ext cx="304800" cy="228600"/>
          </a:xfrm>
          <a:prstGeom prst="rect">
            <a:avLst/>
          </a:prstGeom>
          <a:noFill/>
        </p:spPr>
        <p:txBody>
          <a:bodyPr vert="horz" wrap="none" lIns="0" tIns="0" rIns="0" bIns="0" rtlCol="0">
            <a:spAutoFit/>
          </a:bodyPr>
          <a:lstStyle/>
          <a:p>
            <a:pPr>
              <a:lnSpc>
                <a:spcPts val="1380"/>
              </a:lnSpc>
            </a:pPr>
            <a:r>
              <a:rPr lang="en-CA" sz="1200" smtClean="0">
                <a:solidFill>
                  <a:srgbClr val="9A9A9A"/>
                </a:solidFill>
                <a:latin typeface="Calibri"/>
                <a:cs typeface="Calibri"/>
              </a:rPr>
              <a:t>7</a:t>
            </a:r>
          </a:p>
          <a:p>
            <a:pPr>
              <a:lnSpc>
                <a:spcPts val="1380"/>
              </a:lnSpc>
            </a:pPr>
            <a:endParaRPr lang="en-CA" sz="1200" smtClean="0">
              <a:solidFill>
                <a:srgbClr val="9A9A9A"/>
              </a:solidFill>
              <a:latin typeface="Calibri"/>
              <a:cs typeface="Calibri"/>
            </a:endParaRPr>
          </a:p>
        </p:txBody>
      </p:sp>
      <p:pic>
        <p:nvPicPr>
          <p:cNvPr id="12" name="Picture 2"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1358900" cy="1196751"/>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300" y="3429000"/>
            <a:ext cx="8380164" cy="3240360"/>
          </a:xfrm>
        </p:spPr>
        <p:txBody>
          <a:bodyPr>
            <a:normAutofit fontScale="85000" lnSpcReduction="20000"/>
          </a:bodyPr>
          <a:lstStyle/>
          <a:p>
            <a:r>
              <a:rPr lang="tr-TR" dirty="0" smtClean="0"/>
              <a:t> </a:t>
            </a:r>
            <a:r>
              <a:rPr lang="tr-TR" b="1" dirty="0"/>
              <a:t>BAHÇECİLİK</a:t>
            </a:r>
          </a:p>
          <a:p>
            <a:r>
              <a:rPr lang="tr-TR" dirty="0"/>
              <a:t>A. ALANIN MEVCUT DURUMU VE GELECEĞİ</a:t>
            </a:r>
          </a:p>
          <a:p>
            <a:pPr algn="just"/>
            <a:r>
              <a:rPr lang="tr-TR" dirty="0"/>
              <a:t>Bahçecilik alanı; bireylere temel bilimleri içeren bilgi ve becerilerin verildiği, seralarda ve açık alanda farklı üretim yöntemleri kullanılarak meyve, sebze ve süs bitkilerinde </a:t>
            </a:r>
            <a:r>
              <a:rPr lang="tr-TR" dirty="0" err="1"/>
              <a:t>ﬁde</a:t>
            </a:r>
            <a:r>
              <a:rPr lang="tr-TR" dirty="0"/>
              <a:t>/fidan üretiminin yapıldığı, üretilen </a:t>
            </a:r>
            <a:r>
              <a:rPr lang="tr-TR" dirty="0" err="1"/>
              <a:t>ﬁde</a:t>
            </a:r>
            <a:r>
              <a:rPr lang="tr-TR" dirty="0"/>
              <a:t>/fidanın yetiştiricilik, kültürel bakım ve hasadının yapıldığı, peyzaj projelerinin okunup uygulandığı, değişik çiçek düzenlemelerinin yapıldığı alandır.</a:t>
            </a:r>
          </a:p>
          <a:p>
            <a:endParaRPr lang="tr-TR" dirty="0"/>
          </a:p>
        </p:txBody>
      </p:sp>
      <p:pic>
        <p:nvPicPr>
          <p:cNvPr id="30722" name="Picture 2" descr="5. BAHÃECÄ°LÄ°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0"/>
            <a:ext cx="8736905"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273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Ömer\Desktop\boşşş.png"/>
          <p:cNvPicPr>
            <a:picLocks noChangeAspect="1" noChangeArrowheads="1"/>
          </p:cNvPicPr>
          <p:nvPr/>
        </p:nvPicPr>
        <p:blipFill>
          <a:blip r:embed="rId2"/>
          <a:srcRect/>
          <a:stretch>
            <a:fillRect/>
          </a:stretch>
        </p:blipFill>
        <p:spPr bwMode="auto">
          <a:xfrm>
            <a:off x="0" y="25"/>
            <a:ext cx="9152927" cy="6857999"/>
          </a:xfrm>
          <a:prstGeom prst="rect">
            <a:avLst/>
          </a:prstGeom>
          <a:noFill/>
        </p:spPr>
      </p:pic>
      <p:sp>
        <p:nvSpPr>
          <p:cNvPr id="3" name="2 İçerik Yer Tutucusu"/>
          <p:cNvSpPr>
            <a:spLocks noGrp="1"/>
          </p:cNvSpPr>
          <p:nvPr>
            <p:ph idx="1"/>
          </p:nvPr>
        </p:nvSpPr>
        <p:spPr>
          <a:xfrm>
            <a:off x="357158" y="1214422"/>
            <a:ext cx="8501122" cy="6319585"/>
          </a:xfrm>
        </p:spPr>
        <p:txBody>
          <a:bodyPr>
            <a:normAutofit/>
          </a:bodyPr>
          <a:lstStyle/>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p:txBody>
      </p:sp>
      <p:sp>
        <p:nvSpPr>
          <p:cNvPr id="5" name="1 Başlık"/>
          <p:cNvSpPr txBox="1">
            <a:spLocks/>
          </p:cNvSpPr>
          <p:nvPr/>
        </p:nvSpPr>
        <p:spPr>
          <a:xfrm>
            <a:off x="1142976" y="-285776"/>
            <a:ext cx="6629400" cy="159596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2000" b="1" dirty="0" smtClean="0">
                <a:solidFill>
                  <a:schemeClr val="bg1"/>
                </a:solidFill>
                <a:latin typeface="+mj-lt"/>
                <a:ea typeface="+mj-ea"/>
                <a:cs typeface="+mj-cs"/>
              </a:rPr>
              <a:t>MESLEK LİSESİNDEN MEZUN OLAN ÜNLÜLER</a:t>
            </a:r>
            <a:endParaRPr kumimoji="0" lang="tr-TR" sz="2000" b="1" i="0" u="none" strike="noStrike" kern="1200" cap="none" spc="0" normalizeH="0" baseline="0" noProof="0" dirty="0" smtClean="0">
              <a:ln>
                <a:noFill/>
              </a:ln>
              <a:solidFill>
                <a:schemeClr val="bg1"/>
              </a:solidFill>
              <a:effectLst/>
              <a:uLnTx/>
              <a:uFillTx/>
              <a:latin typeface="+mj-lt"/>
              <a:ea typeface="+mj-ea"/>
              <a:cs typeface="+mj-cs"/>
            </a:endParaRPr>
          </a:p>
        </p:txBody>
      </p:sp>
      <p:graphicFrame>
        <p:nvGraphicFramePr>
          <p:cNvPr id="7" name="6 Tablo"/>
          <p:cNvGraphicFramePr>
            <a:graphicFrameLocks noGrp="1"/>
          </p:cNvGraphicFramePr>
          <p:nvPr/>
        </p:nvGraphicFramePr>
        <p:xfrm>
          <a:off x="0" y="928670"/>
          <a:ext cx="9144000" cy="5929330"/>
        </p:xfrm>
        <a:graphic>
          <a:graphicData uri="http://schemas.openxmlformats.org/drawingml/2006/table">
            <a:tbl>
              <a:tblPr firstRow="1" bandRow="1">
                <a:tableStyleId>{2D5ABB26-0587-4C30-8999-92F81FD0307C}</a:tableStyleId>
              </a:tblPr>
              <a:tblGrid>
                <a:gridCol w="3857620">
                  <a:extLst>
                    <a:ext uri="{9D8B030D-6E8A-4147-A177-3AD203B41FA5}">
                      <a16:colId xmlns:a16="http://schemas.microsoft.com/office/drawing/2014/main" val="20000"/>
                    </a:ext>
                  </a:extLst>
                </a:gridCol>
                <a:gridCol w="5286380">
                  <a:extLst>
                    <a:ext uri="{9D8B030D-6E8A-4147-A177-3AD203B41FA5}">
                      <a16:colId xmlns:a16="http://schemas.microsoft.com/office/drawing/2014/main" val="20001"/>
                    </a:ext>
                  </a:extLst>
                </a:gridCol>
              </a:tblGrid>
              <a:tr h="2657975">
                <a:tc>
                  <a:txBody>
                    <a:bodyPr/>
                    <a:lstStyle/>
                    <a:p>
                      <a:endParaRPr lang="tr-TR" dirty="0"/>
                    </a:p>
                  </a:txBody>
                  <a:tcPr/>
                </a:tc>
                <a:tc>
                  <a:txBody>
                    <a:bodyPr/>
                    <a:lstStyle/>
                    <a:p>
                      <a:pPr>
                        <a:buFont typeface="Wingdings" pitchFamily="2" charset="2"/>
                        <a:buChar char="Ø"/>
                      </a:pPr>
                      <a:r>
                        <a:rPr lang="tr-TR" sz="1800" b="1" dirty="0" smtClean="0"/>
                        <a:t>CEM YILMAZ </a:t>
                      </a:r>
                    </a:p>
                    <a:p>
                      <a:pPr>
                        <a:buFont typeface="Wingdings" pitchFamily="2" charset="2"/>
                        <a:buChar char="Ø"/>
                      </a:pPr>
                      <a:r>
                        <a:rPr lang="tr-TR" sz="1800" dirty="0" smtClean="0"/>
                        <a:t>Beşiktaş Etiler Otelcilik ve Turizm Meslek Lisesi</a:t>
                      </a:r>
                    </a:p>
                    <a:p>
                      <a:pPr>
                        <a:buFont typeface="Wingdings" pitchFamily="2" charset="2"/>
                        <a:buChar char="Ø"/>
                      </a:pPr>
                      <a:r>
                        <a:rPr lang="tr-TR" sz="1800" dirty="0" smtClean="0"/>
                        <a:t>Servis Bölümü</a:t>
                      </a:r>
                    </a:p>
                    <a:p>
                      <a:endParaRPr lang="tr-TR" dirty="0"/>
                    </a:p>
                  </a:txBody>
                  <a:tcPr/>
                </a:tc>
                <a:extLst>
                  <a:ext uri="{0D108BD9-81ED-4DB2-BD59-A6C34878D82A}">
                    <a16:rowId xmlns:a16="http://schemas.microsoft.com/office/drawing/2014/main" val="10000"/>
                  </a:ext>
                </a:extLst>
              </a:tr>
              <a:tr h="3271355">
                <a:tc>
                  <a:txBody>
                    <a:bodyPr/>
                    <a:lstStyle/>
                    <a:p>
                      <a:endParaRPr lang="tr-TR" dirty="0"/>
                    </a:p>
                  </a:txBody>
                  <a:tcPr/>
                </a:tc>
                <a:tc>
                  <a:txBody>
                    <a:bodyPr/>
                    <a:lstStyle/>
                    <a:p>
                      <a:pPr>
                        <a:buFont typeface="Wingdings" pitchFamily="2" charset="2"/>
                        <a:buChar char="Ø"/>
                      </a:pPr>
                      <a:r>
                        <a:rPr lang="tr-TR" sz="1800" b="1" dirty="0" smtClean="0"/>
                        <a:t>YAVUZ SEÇKİN</a:t>
                      </a:r>
                    </a:p>
                    <a:p>
                      <a:pPr>
                        <a:buFont typeface="Wingdings" pitchFamily="2" charset="2"/>
                        <a:buChar char="Ø"/>
                      </a:pPr>
                      <a:r>
                        <a:rPr lang="tr-TR" sz="1800" dirty="0" smtClean="0"/>
                        <a:t>Şişli Ana.Tek.</a:t>
                      </a:r>
                      <a:r>
                        <a:rPr lang="tr-TR" sz="1800" dirty="0" err="1" smtClean="0"/>
                        <a:t>Lis</a:t>
                      </a:r>
                      <a:r>
                        <a:rPr lang="tr-TR" sz="1800" dirty="0" smtClean="0"/>
                        <a:t>.,Tek.</a:t>
                      </a:r>
                      <a:r>
                        <a:rPr lang="tr-TR" sz="1800" dirty="0" err="1" smtClean="0"/>
                        <a:t>Lis</a:t>
                      </a:r>
                      <a:r>
                        <a:rPr lang="tr-TR" sz="1800" dirty="0" smtClean="0"/>
                        <a:t>.,</a:t>
                      </a:r>
                      <a:r>
                        <a:rPr lang="tr-TR" sz="1800" dirty="0" err="1" smtClean="0"/>
                        <a:t>End</a:t>
                      </a:r>
                      <a:r>
                        <a:rPr lang="tr-TR" sz="1800" dirty="0" smtClean="0"/>
                        <a:t>.</a:t>
                      </a:r>
                      <a:r>
                        <a:rPr lang="tr-TR" sz="1800" dirty="0" err="1" smtClean="0"/>
                        <a:t>Mes</a:t>
                      </a:r>
                      <a:r>
                        <a:rPr lang="tr-TR" sz="1800" dirty="0" smtClean="0"/>
                        <a:t>.</a:t>
                      </a:r>
                      <a:r>
                        <a:rPr lang="tr-TR" sz="1800" dirty="0" err="1" smtClean="0"/>
                        <a:t>Lis</a:t>
                      </a:r>
                      <a:r>
                        <a:rPr lang="tr-TR" sz="1800" dirty="0" smtClean="0"/>
                        <a:t>.,İMEM ve YTEM</a:t>
                      </a:r>
                    </a:p>
                    <a:p>
                      <a:pPr>
                        <a:buFont typeface="Wingdings" pitchFamily="2" charset="2"/>
                        <a:buChar char="Ø"/>
                      </a:pPr>
                      <a:r>
                        <a:rPr lang="tr-TR" sz="1800" dirty="0" smtClean="0"/>
                        <a:t>Motor Bölümü</a:t>
                      </a:r>
                    </a:p>
                    <a:p>
                      <a:endParaRPr lang="tr-TR" dirty="0"/>
                    </a:p>
                  </a:txBody>
                  <a:tcPr/>
                </a:tc>
                <a:extLst>
                  <a:ext uri="{0D108BD9-81ED-4DB2-BD59-A6C34878D82A}">
                    <a16:rowId xmlns:a16="http://schemas.microsoft.com/office/drawing/2014/main" val="10001"/>
                  </a:ext>
                </a:extLst>
              </a:tr>
            </a:tbl>
          </a:graphicData>
        </a:graphic>
      </p:graphicFrame>
      <p:pic>
        <p:nvPicPr>
          <p:cNvPr id="8" name="Picture 2" descr="C:\Users\Ömer\Desktop\Yeni klasör\cemyilm.jpg"/>
          <p:cNvPicPr>
            <a:picLocks noChangeAspect="1" noChangeArrowheads="1"/>
          </p:cNvPicPr>
          <p:nvPr/>
        </p:nvPicPr>
        <p:blipFill>
          <a:blip r:embed="rId3"/>
          <a:srcRect/>
          <a:stretch>
            <a:fillRect/>
          </a:stretch>
        </p:blipFill>
        <p:spPr bwMode="auto">
          <a:xfrm>
            <a:off x="1357290" y="1000108"/>
            <a:ext cx="1785950" cy="2398880"/>
          </a:xfrm>
          <a:prstGeom prst="rect">
            <a:avLst/>
          </a:prstGeom>
          <a:noFill/>
        </p:spPr>
      </p:pic>
      <p:pic>
        <p:nvPicPr>
          <p:cNvPr id="5123" name="Picture 3" descr="C:\Users\Ömer\Desktop\Yeni klasör\yavuzsec.jpg"/>
          <p:cNvPicPr>
            <a:picLocks noChangeAspect="1" noChangeArrowheads="1"/>
          </p:cNvPicPr>
          <p:nvPr/>
        </p:nvPicPr>
        <p:blipFill>
          <a:blip r:embed="rId4"/>
          <a:srcRect/>
          <a:stretch>
            <a:fillRect/>
          </a:stretch>
        </p:blipFill>
        <p:spPr bwMode="auto">
          <a:xfrm>
            <a:off x="1357290" y="3786190"/>
            <a:ext cx="1808294" cy="2428892"/>
          </a:xfrm>
          <a:prstGeom prst="rect">
            <a:avLst/>
          </a:prstGeom>
          <a:noFill/>
        </p:spPr>
      </p:pic>
      <p:pic>
        <p:nvPicPr>
          <p:cNvPr id="9" name="Picture 2" descr="Logo"/>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0"/>
            <a:ext cx="1440160" cy="1340769"/>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Ömer\Desktop\boşşş.png"/>
          <p:cNvPicPr>
            <a:picLocks noChangeAspect="1" noChangeArrowheads="1"/>
          </p:cNvPicPr>
          <p:nvPr/>
        </p:nvPicPr>
        <p:blipFill>
          <a:blip r:embed="rId2"/>
          <a:srcRect/>
          <a:stretch>
            <a:fillRect/>
          </a:stretch>
        </p:blipFill>
        <p:spPr bwMode="auto">
          <a:xfrm>
            <a:off x="0" y="25"/>
            <a:ext cx="9152927" cy="6857999"/>
          </a:xfrm>
          <a:prstGeom prst="rect">
            <a:avLst/>
          </a:prstGeom>
          <a:noFill/>
        </p:spPr>
      </p:pic>
      <p:sp>
        <p:nvSpPr>
          <p:cNvPr id="3" name="2 İçerik Yer Tutucusu"/>
          <p:cNvSpPr>
            <a:spLocks noGrp="1"/>
          </p:cNvSpPr>
          <p:nvPr>
            <p:ph idx="1"/>
          </p:nvPr>
        </p:nvSpPr>
        <p:spPr>
          <a:xfrm>
            <a:off x="357158" y="1214422"/>
            <a:ext cx="8501122" cy="6319585"/>
          </a:xfrm>
        </p:spPr>
        <p:txBody>
          <a:bodyPr>
            <a:normAutofit/>
          </a:bodyPr>
          <a:lstStyle/>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p:txBody>
      </p:sp>
      <p:sp>
        <p:nvSpPr>
          <p:cNvPr id="5" name="1 Başlık"/>
          <p:cNvSpPr txBox="1">
            <a:spLocks/>
          </p:cNvSpPr>
          <p:nvPr/>
        </p:nvSpPr>
        <p:spPr>
          <a:xfrm>
            <a:off x="1142976" y="-285776"/>
            <a:ext cx="6629400" cy="159596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2000" b="1" dirty="0" smtClean="0">
                <a:solidFill>
                  <a:schemeClr val="bg1"/>
                </a:solidFill>
                <a:latin typeface="+mj-lt"/>
                <a:ea typeface="+mj-ea"/>
                <a:cs typeface="+mj-cs"/>
              </a:rPr>
              <a:t>MESLEK LİSESİNDEN MEZUN OLAN ÜNLÜLER</a:t>
            </a:r>
            <a:endParaRPr kumimoji="0" lang="tr-TR" sz="2000" b="1" i="0" u="none" strike="noStrike" kern="1200" cap="none" spc="0" normalizeH="0" baseline="0" noProof="0" dirty="0" smtClean="0">
              <a:ln>
                <a:noFill/>
              </a:ln>
              <a:solidFill>
                <a:schemeClr val="bg1"/>
              </a:solidFill>
              <a:effectLst/>
              <a:uLnTx/>
              <a:uFillTx/>
              <a:latin typeface="+mj-lt"/>
              <a:ea typeface="+mj-ea"/>
              <a:cs typeface="+mj-cs"/>
            </a:endParaRPr>
          </a:p>
        </p:txBody>
      </p:sp>
      <p:graphicFrame>
        <p:nvGraphicFramePr>
          <p:cNvPr id="7" name="6 Tablo"/>
          <p:cNvGraphicFramePr>
            <a:graphicFrameLocks noGrp="1"/>
          </p:cNvGraphicFramePr>
          <p:nvPr>
            <p:extLst>
              <p:ext uri="{D42A27DB-BD31-4B8C-83A1-F6EECF244321}">
                <p14:modId xmlns:p14="http://schemas.microsoft.com/office/powerpoint/2010/main" val="2477218404"/>
              </p:ext>
            </p:extLst>
          </p:nvPr>
        </p:nvGraphicFramePr>
        <p:xfrm>
          <a:off x="0" y="928670"/>
          <a:ext cx="9144000" cy="5929330"/>
        </p:xfrm>
        <a:graphic>
          <a:graphicData uri="http://schemas.openxmlformats.org/drawingml/2006/table">
            <a:tbl>
              <a:tblPr firstRow="1" bandRow="1">
                <a:tableStyleId>{2D5ABB26-0587-4C30-8999-92F81FD0307C}</a:tableStyleId>
              </a:tblPr>
              <a:tblGrid>
                <a:gridCol w="3857620">
                  <a:extLst>
                    <a:ext uri="{9D8B030D-6E8A-4147-A177-3AD203B41FA5}">
                      <a16:colId xmlns:a16="http://schemas.microsoft.com/office/drawing/2014/main" val="20000"/>
                    </a:ext>
                  </a:extLst>
                </a:gridCol>
                <a:gridCol w="5286380">
                  <a:extLst>
                    <a:ext uri="{9D8B030D-6E8A-4147-A177-3AD203B41FA5}">
                      <a16:colId xmlns:a16="http://schemas.microsoft.com/office/drawing/2014/main" val="20001"/>
                    </a:ext>
                  </a:extLst>
                </a:gridCol>
              </a:tblGrid>
              <a:tr h="2657975">
                <a:tc>
                  <a:txBody>
                    <a:bodyPr/>
                    <a:lstStyle/>
                    <a:p>
                      <a:endParaRPr lang="tr-TR" dirty="0"/>
                    </a:p>
                  </a:txBody>
                  <a:tcPr/>
                </a:tc>
                <a:tc>
                  <a:txBody>
                    <a:bodyPr/>
                    <a:lstStyle/>
                    <a:p>
                      <a:pPr>
                        <a:buFont typeface="Wingdings" pitchFamily="2" charset="2"/>
                        <a:buChar char="Ø"/>
                      </a:pPr>
                      <a:r>
                        <a:rPr lang="tr-TR" sz="1800" b="1" dirty="0" smtClean="0"/>
                        <a:t>ŞEVVAL SAM</a:t>
                      </a:r>
                    </a:p>
                    <a:p>
                      <a:pPr>
                        <a:buFont typeface="Wingdings" pitchFamily="2" charset="2"/>
                        <a:buChar char="Ø"/>
                      </a:pPr>
                      <a:r>
                        <a:rPr lang="tr-TR" sz="1800" dirty="0" smtClean="0"/>
                        <a:t>İstanbul Yapı Meslek Lisesi </a:t>
                      </a:r>
                    </a:p>
                    <a:p>
                      <a:pPr>
                        <a:buFont typeface="Wingdings" pitchFamily="2" charset="2"/>
                        <a:buChar char="Ø"/>
                      </a:pPr>
                      <a:r>
                        <a:rPr lang="tr-TR" sz="1800" dirty="0" smtClean="0"/>
                        <a:t>Restorasyon Bölümü</a:t>
                      </a:r>
                    </a:p>
                    <a:p>
                      <a:endParaRPr lang="tr-TR" dirty="0"/>
                    </a:p>
                  </a:txBody>
                  <a:tcPr/>
                </a:tc>
                <a:extLst>
                  <a:ext uri="{0D108BD9-81ED-4DB2-BD59-A6C34878D82A}">
                    <a16:rowId xmlns:a16="http://schemas.microsoft.com/office/drawing/2014/main" val="10000"/>
                  </a:ext>
                </a:extLst>
              </a:tr>
              <a:tr h="3271355">
                <a:tc>
                  <a:txBody>
                    <a:bodyPr/>
                    <a:lstStyle/>
                    <a:p>
                      <a:endParaRPr lang="tr-TR" dirty="0"/>
                    </a:p>
                  </a:txBody>
                  <a:tcPr/>
                </a:tc>
                <a:tc>
                  <a:txBody>
                    <a:bodyPr/>
                    <a:lstStyle/>
                    <a:p>
                      <a:pPr>
                        <a:buFont typeface="Wingdings" pitchFamily="2" charset="2"/>
                        <a:buChar char="Ø"/>
                      </a:pPr>
                      <a:r>
                        <a:rPr lang="tr-TR" sz="1800" b="1" dirty="0" smtClean="0"/>
                        <a:t>BAŞBAKAN BİNALİ YILDIRIM</a:t>
                      </a:r>
                    </a:p>
                    <a:p>
                      <a:pPr>
                        <a:buFont typeface="Wingdings" pitchFamily="2" charset="2"/>
                        <a:buChar char="Ø"/>
                      </a:pPr>
                      <a:r>
                        <a:rPr lang="tr-TR" sz="1800" dirty="0" smtClean="0"/>
                        <a:t>Kasımpaşa Çok Programlı Lisesi</a:t>
                      </a:r>
                    </a:p>
                  </a:txBody>
                  <a:tcPr/>
                </a:tc>
                <a:extLst>
                  <a:ext uri="{0D108BD9-81ED-4DB2-BD59-A6C34878D82A}">
                    <a16:rowId xmlns:a16="http://schemas.microsoft.com/office/drawing/2014/main" val="10001"/>
                  </a:ext>
                </a:extLst>
              </a:tr>
            </a:tbl>
          </a:graphicData>
        </a:graphic>
      </p:graphicFrame>
      <p:pic>
        <p:nvPicPr>
          <p:cNvPr id="6146" name="Picture 2" descr="C:\Users\Ömer\Desktop\Yeni klasör\sevval.jpg"/>
          <p:cNvPicPr>
            <a:picLocks noChangeAspect="1" noChangeArrowheads="1"/>
          </p:cNvPicPr>
          <p:nvPr/>
        </p:nvPicPr>
        <p:blipFill>
          <a:blip r:embed="rId3"/>
          <a:srcRect/>
          <a:stretch>
            <a:fillRect/>
          </a:stretch>
        </p:blipFill>
        <p:spPr bwMode="auto">
          <a:xfrm>
            <a:off x="1357290" y="1000108"/>
            <a:ext cx="1785950" cy="2428892"/>
          </a:xfrm>
          <a:prstGeom prst="rect">
            <a:avLst/>
          </a:prstGeom>
          <a:noFill/>
        </p:spPr>
      </p:pic>
      <p:pic>
        <p:nvPicPr>
          <p:cNvPr id="6147" name="Picture 3" descr="C:\Users\Ömer\Desktop\Yeni klasör\binaliyil.jpg"/>
          <p:cNvPicPr>
            <a:picLocks noChangeAspect="1" noChangeArrowheads="1"/>
          </p:cNvPicPr>
          <p:nvPr/>
        </p:nvPicPr>
        <p:blipFill>
          <a:blip r:embed="rId4"/>
          <a:srcRect/>
          <a:stretch>
            <a:fillRect/>
          </a:stretch>
        </p:blipFill>
        <p:spPr bwMode="auto">
          <a:xfrm>
            <a:off x="1357290" y="3786190"/>
            <a:ext cx="1785950" cy="2398879"/>
          </a:xfrm>
          <a:prstGeom prst="rect">
            <a:avLst/>
          </a:prstGeom>
          <a:noFill/>
        </p:spPr>
      </p:pic>
      <p:pic>
        <p:nvPicPr>
          <p:cNvPr id="8" name="Picture 2" descr="Logo"/>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0"/>
            <a:ext cx="1440160" cy="1340769"/>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Ömer\Desktop\boşşş.png"/>
          <p:cNvPicPr>
            <a:picLocks noChangeAspect="1" noChangeArrowheads="1"/>
          </p:cNvPicPr>
          <p:nvPr/>
        </p:nvPicPr>
        <p:blipFill>
          <a:blip r:embed="rId2"/>
          <a:srcRect/>
          <a:stretch>
            <a:fillRect/>
          </a:stretch>
        </p:blipFill>
        <p:spPr bwMode="auto">
          <a:xfrm>
            <a:off x="0" y="25"/>
            <a:ext cx="9152927" cy="6857999"/>
          </a:xfrm>
          <a:prstGeom prst="rect">
            <a:avLst/>
          </a:prstGeom>
          <a:noFill/>
        </p:spPr>
      </p:pic>
      <p:sp>
        <p:nvSpPr>
          <p:cNvPr id="3" name="2 İçerik Yer Tutucusu"/>
          <p:cNvSpPr>
            <a:spLocks noGrp="1"/>
          </p:cNvSpPr>
          <p:nvPr>
            <p:ph idx="1"/>
          </p:nvPr>
        </p:nvSpPr>
        <p:spPr>
          <a:xfrm>
            <a:off x="357158" y="1214422"/>
            <a:ext cx="8501122" cy="6319585"/>
          </a:xfrm>
        </p:spPr>
        <p:txBody>
          <a:bodyPr>
            <a:normAutofit/>
          </a:bodyPr>
          <a:lstStyle/>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a:p>
            <a:pPr>
              <a:buFont typeface="Wingdings" pitchFamily="2" charset="2"/>
              <a:buChar char="Ø"/>
            </a:pPr>
            <a:endParaRPr lang="tr-TR" sz="1400" dirty="0" smtClean="0"/>
          </a:p>
        </p:txBody>
      </p:sp>
      <p:sp>
        <p:nvSpPr>
          <p:cNvPr id="5" name="1 Başlık"/>
          <p:cNvSpPr txBox="1">
            <a:spLocks/>
          </p:cNvSpPr>
          <p:nvPr/>
        </p:nvSpPr>
        <p:spPr>
          <a:xfrm>
            <a:off x="1142976" y="-285776"/>
            <a:ext cx="6629400" cy="159596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2000" b="1" dirty="0" smtClean="0">
                <a:solidFill>
                  <a:schemeClr val="bg1"/>
                </a:solidFill>
                <a:latin typeface="+mj-lt"/>
                <a:ea typeface="+mj-ea"/>
                <a:cs typeface="+mj-cs"/>
              </a:rPr>
              <a:t>MESLEK LİSESİNDEN MEZUN OLAN ÜNLÜLER</a:t>
            </a:r>
            <a:endParaRPr kumimoji="0" lang="tr-TR" sz="2000" b="1" i="0" u="none" strike="noStrike" kern="1200" cap="none" spc="0" normalizeH="0" baseline="0" noProof="0" dirty="0" smtClean="0">
              <a:ln>
                <a:noFill/>
              </a:ln>
              <a:solidFill>
                <a:schemeClr val="bg1"/>
              </a:solidFill>
              <a:effectLst/>
              <a:uLnTx/>
              <a:uFillTx/>
              <a:latin typeface="+mj-lt"/>
              <a:ea typeface="+mj-ea"/>
              <a:cs typeface="+mj-cs"/>
            </a:endParaRPr>
          </a:p>
        </p:txBody>
      </p:sp>
      <p:graphicFrame>
        <p:nvGraphicFramePr>
          <p:cNvPr id="7" name="6 Tablo"/>
          <p:cNvGraphicFramePr>
            <a:graphicFrameLocks noGrp="1"/>
          </p:cNvGraphicFramePr>
          <p:nvPr/>
        </p:nvGraphicFramePr>
        <p:xfrm>
          <a:off x="0" y="928670"/>
          <a:ext cx="9144000" cy="5929330"/>
        </p:xfrm>
        <a:graphic>
          <a:graphicData uri="http://schemas.openxmlformats.org/drawingml/2006/table">
            <a:tbl>
              <a:tblPr firstRow="1" bandRow="1">
                <a:tableStyleId>{2D5ABB26-0587-4C30-8999-92F81FD0307C}</a:tableStyleId>
              </a:tblPr>
              <a:tblGrid>
                <a:gridCol w="3857620">
                  <a:extLst>
                    <a:ext uri="{9D8B030D-6E8A-4147-A177-3AD203B41FA5}">
                      <a16:colId xmlns:a16="http://schemas.microsoft.com/office/drawing/2014/main" val="20000"/>
                    </a:ext>
                  </a:extLst>
                </a:gridCol>
                <a:gridCol w="5286380">
                  <a:extLst>
                    <a:ext uri="{9D8B030D-6E8A-4147-A177-3AD203B41FA5}">
                      <a16:colId xmlns:a16="http://schemas.microsoft.com/office/drawing/2014/main" val="20001"/>
                    </a:ext>
                  </a:extLst>
                </a:gridCol>
              </a:tblGrid>
              <a:tr h="2657975">
                <a:tc>
                  <a:txBody>
                    <a:bodyPr/>
                    <a:lstStyle/>
                    <a:p>
                      <a:endParaRPr lang="tr-TR" dirty="0"/>
                    </a:p>
                  </a:txBody>
                  <a:tcPr/>
                </a:tc>
                <a:tc>
                  <a:txBody>
                    <a:bodyPr/>
                    <a:lstStyle/>
                    <a:p>
                      <a:pPr>
                        <a:buFont typeface="Wingdings" pitchFamily="2" charset="2"/>
                        <a:buChar char="Ø"/>
                      </a:pPr>
                      <a:r>
                        <a:rPr lang="tr-TR" sz="1800" b="1" dirty="0" smtClean="0"/>
                        <a:t>SERDAR ORTAÇ</a:t>
                      </a:r>
                    </a:p>
                    <a:p>
                      <a:pPr>
                        <a:buFont typeface="Wingdings" pitchFamily="2" charset="2"/>
                        <a:buChar char="Ø"/>
                      </a:pPr>
                      <a:r>
                        <a:rPr lang="tr-TR" sz="1800" dirty="0" smtClean="0"/>
                        <a:t>Haydarpaşa ATL.,AML.,TL ve EML</a:t>
                      </a:r>
                    </a:p>
                    <a:p>
                      <a:pPr>
                        <a:buFont typeface="Wingdings" pitchFamily="2" charset="2"/>
                        <a:buChar char="Ø"/>
                      </a:pPr>
                      <a:r>
                        <a:rPr lang="tr-TR" sz="1800" dirty="0" smtClean="0"/>
                        <a:t>Torna-Tesviye Bölümü</a:t>
                      </a:r>
                      <a:endParaRPr lang="tr-TR" dirty="0"/>
                    </a:p>
                  </a:txBody>
                  <a:tcPr/>
                </a:tc>
                <a:extLst>
                  <a:ext uri="{0D108BD9-81ED-4DB2-BD59-A6C34878D82A}">
                    <a16:rowId xmlns:a16="http://schemas.microsoft.com/office/drawing/2014/main" val="10000"/>
                  </a:ext>
                </a:extLst>
              </a:tr>
              <a:tr h="3271355">
                <a:tc>
                  <a:txBody>
                    <a:bodyPr/>
                    <a:lstStyle/>
                    <a:p>
                      <a:endParaRPr lang="tr-TR" dirty="0"/>
                    </a:p>
                  </a:txBody>
                  <a:tcPr/>
                </a:tc>
                <a:tc>
                  <a:txBody>
                    <a:bodyPr/>
                    <a:lstStyle/>
                    <a:p>
                      <a:pPr>
                        <a:buFont typeface="Wingdings" pitchFamily="2" charset="2"/>
                        <a:buChar char="Ø"/>
                      </a:pPr>
                      <a:r>
                        <a:rPr lang="tr-TR" sz="1800" b="1" dirty="0" smtClean="0"/>
                        <a:t>AYŞEGÜL ALDİNÇ</a:t>
                      </a:r>
                    </a:p>
                    <a:p>
                      <a:pPr>
                        <a:buFont typeface="Wingdings" pitchFamily="2" charset="2"/>
                        <a:buChar char="Ø"/>
                      </a:pPr>
                      <a:r>
                        <a:rPr lang="tr-TR" sz="1800" dirty="0" smtClean="0"/>
                        <a:t>Sultanahmet A.T.L. A.M.L. T.L. ve E.M.L.</a:t>
                      </a:r>
                    </a:p>
                    <a:p>
                      <a:pPr>
                        <a:buFont typeface="Wingdings" pitchFamily="2" charset="2"/>
                        <a:buChar char="Ø"/>
                      </a:pPr>
                      <a:r>
                        <a:rPr lang="tr-TR" sz="1800" dirty="0" smtClean="0"/>
                        <a:t>Makine Ressamlığı Bölümü</a:t>
                      </a:r>
                      <a:endParaRPr lang="tr-TR" dirty="0"/>
                    </a:p>
                  </a:txBody>
                  <a:tcPr/>
                </a:tc>
                <a:extLst>
                  <a:ext uri="{0D108BD9-81ED-4DB2-BD59-A6C34878D82A}">
                    <a16:rowId xmlns:a16="http://schemas.microsoft.com/office/drawing/2014/main" val="10001"/>
                  </a:ext>
                </a:extLst>
              </a:tr>
            </a:tbl>
          </a:graphicData>
        </a:graphic>
      </p:graphicFrame>
      <p:pic>
        <p:nvPicPr>
          <p:cNvPr id="7170" name="Picture 2" descr="C:\Users\Ömer\Desktop\Yeni klasör\serdaro.jpg"/>
          <p:cNvPicPr>
            <a:picLocks noChangeAspect="1" noChangeArrowheads="1"/>
          </p:cNvPicPr>
          <p:nvPr/>
        </p:nvPicPr>
        <p:blipFill>
          <a:blip r:embed="rId3"/>
          <a:srcRect/>
          <a:stretch>
            <a:fillRect/>
          </a:stretch>
        </p:blipFill>
        <p:spPr bwMode="auto">
          <a:xfrm>
            <a:off x="1357290" y="1000108"/>
            <a:ext cx="1755109" cy="2428892"/>
          </a:xfrm>
          <a:prstGeom prst="rect">
            <a:avLst/>
          </a:prstGeom>
          <a:noFill/>
        </p:spPr>
      </p:pic>
      <p:pic>
        <p:nvPicPr>
          <p:cNvPr id="7171" name="Picture 3" descr="C:\Users\Ömer\Desktop\Yeni klasör\asyegulal.jpg"/>
          <p:cNvPicPr>
            <a:picLocks noChangeAspect="1" noChangeArrowheads="1"/>
          </p:cNvPicPr>
          <p:nvPr/>
        </p:nvPicPr>
        <p:blipFill>
          <a:blip r:embed="rId4"/>
          <a:srcRect/>
          <a:stretch>
            <a:fillRect/>
          </a:stretch>
        </p:blipFill>
        <p:spPr bwMode="auto">
          <a:xfrm>
            <a:off x="1357290" y="3786190"/>
            <a:ext cx="1804203" cy="2423397"/>
          </a:xfrm>
          <a:prstGeom prst="rect">
            <a:avLst/>
          </a:prstGeom>
          <a:noFill/>
        </p:spPr>
      </p:pic>
      <p:pic>
        <p:nvPicPr>
          <p:cNvPr id="8" name="Picture 2" descr="Logo"/>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0"/>
            <a:ext cx="1440160" cy="1340769"/>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6" name="TextBox 2"/>
          <p:cNvSpPr txBox="1"/>
          <p:nvPr/>
        </p:nvSpPr>
        <p:spPr>
          <a:xfrm>
            <a:off x="1714500" y="215900"/>
            <a:ext cx="5627951" cy="948978"/>
          </a:xfrm>
          <a:prstGeom prst="rect">
            <a:avLst/>
          </a:prstGeom>
          <a:noFill/>
        </p:spPr>
        <p:txBody>
          <a:bodyPr vert="horz" wrap="none" lIns="0" tIns="0" rIns="0" bIns="0" rtlCol="0">
            <a:spAutoFit/>
          </a:bodyPr>
          <a:lstStyle/>
          <a:p>
            <a:pPr>
              <a:lnSpc>
                <a:spcPts val="3680"/>
              </a:lnSpc>
            </a:pPr>
            <a:r>
              <a:rPr lang="tr-TR" sz="3202" b="1" dirty="0" smtClean="0">
                <a:solidFill>
                  <a:srgbClr val="FFFFFF"/>
                </a:solidFill>
                <a:latin typeface="Arial Bold"/>
                <a:cs typeface="Arial Bold"/>
              </a:rPr>
              <a:t>Ü</a:t>
            </a:r>
            <a:r>
              <a:rPr lang="en-CA" sz="3202" b="1" dirty="0" err="1" smtClean="0">
                <a:solidFill>
                  <a:srgbClr val="FFFFFF"/>
                </a:solidFill>
                <a:latin typeface="Arial Bold"/>
                <a:cs typeface="Arial Bold"/>
              </a:rPr>
              <a:t>lkemizin</a:t>
            </a:r>
            <a:r>
              <a:rPr lang="en-CA" sz="3202" b="1" dirty="0" smtClean="0">
                <a:solidFill>
                  <a:srgbClr val="FFFFFF"/>
                </a:solidFill>
                <a:latin typeface="Arial Bold"/>
                <a:cs typeface="Arial Bold"/>
              </a:rPr>
              <a:t> </a:t>
            </a:r>
            <a:r>
              <a:rPr lang="en-CA" sz="3202" b="1" dirty="0" err="1" smtClean="0">
                <a:solidFill>
                  <a:srgbClr val="FFFFFF"/>
                </a:solidFill>
                <a:latin typeface="Arial Bold"/>
                <a:cs typeface="Arial Bold"/>
              </a:rPr>
              <a:t>Sizlere</a:t>
            </a:r>
            <a:r>
              <a:rPr lang="en-CA" sz="3202" b="1" dirty="0" smtClean="0">
                <a:solidFill>
                  <a:srgbClr val="FFFFFF"/>
                </a:solidFill>
                <a:latin typeface="Arial Bold"/>
                <a:cs typeface="Arial Bold"/>
              </a:rPr>
              <a:t> </a:t>
            </a:r>
            <a:r>
              <a:rPr lang="en-CA" sz="3202" b="1" dirty="0" err="1" smtClean="0">
                <a:solidFill>
                  <a:srgbClr val="FFFFFF"/>
                </a:solidFill>
                <a:latin typeface="Arial Bold"/>
                <a:cs typeface="Arial Bold"/>
              </a:rPr>
              <a:t>İhtiyacı</a:t>
            </a:r>
            <a:r>
              <a:rPr lang="en-CA" sz="3202" b="1" dirty="0" smtClean="0">
                <a:solidFill>
                  <a:srgbClr val="FFFFFF"/>
                </a:solidFill>
                <a:latin typeface="Arial Bold"/>
                <a:cs typeface="Arial Bold"/>
              </a:rPr>
              <a:t> </a:t>
            </a:r>
            <a:r>
              <a:rPr lang="en-CA" sz="3202" b="1" dirty="0" err="1" smtClean="0">
                <a:solidFill>
                  <a:srgbClr val="FFFFFF"/>
                </a:solidFill>
                <a:latin typeface="Arial Bold"/>
                <a:cs typeface="Arial Bold"/>
              </a:rPr>
              <a:t>Var</a:t>
            </a:r>
            <a:endParaRPr lang="en-CA" sz="3202" b="1" dirty="0" smtClean="0">
              <a:solidFill>
                <a:srgbClr val="FFFFFF"/>
              </a:solidFill>
              <a:latin typeface="Arial Bold"/>
              <a:cs typeface="Arial Bold"/>
            </a:endParaRPr>
          </a:p>
          <a:p>
            <a:pPr>
              <a:lnSpc>
                <a:spcPts val="3680"/>
              </a:lnSpc>
            </a:pPr>
            <a:endParaRPr lang="en-CA" sz="3192" dirty="0">
              <a:solidFill>
                <a:srgbClr val="000000"/>
              </a:solidFill>
            </a:endParaRPr>
          </a:p>
        </p:txBody>
      </p:sp>
      <p:sp>
        <p:nvSpPr>
          <p:cNvPr id="3" name="TextBox 3"/>
          <p:cNvSpPr txBox="1"/>
          <p:nvPr/>
        </p:nvSpPr>
        <p:spPr>
          <a:xfrm>
            <a:off x="3378200" y="4927600"/>
            <a:ext cx="5765800" cy="685800"/>
          </a:xfrm>
          <a:prstGeom prst="rect">
            <a:avLst/>
          </a:prstGeom>
          <a:noFill/>
        </p:spPr>
        <p:txBody>
          <a:bodyPr vert="horz" wrap="none" lIns="0" tIns="0" rIns="0" bIns="0" rtlCol="0">
            <a:spAutoFit/>
          </a:bodyPr>
          <a:lstStyle/>
          <a:p>
            <a:pPr>
              <a:lnSpc>
                <a:spcPts val="4140"/>
              </a:lnSpc>
            </a:pPr>
            <a:r>
              <a:rPr lang="en-CA" sz="3610" b="1" smtClean="0">
                <a:solidFill>
                  <a:srgbClr val="1F487C"/>
                </a:solidFill>
                <a:latin typeface="Arial Bold"/>
                <a:cs typeface="Arial Bold"/>
              </a:rPr>
              <a:t>GENÇLER!</a:t>
            </a:r>
          </a:p>
          <a:p>
            <a:pPr>
              <a:lnSpc>
                <a:spcPts val="4140"/>
              </a:lnSpc>
            </a:pPr>
            <a:endParaRPr lang="en-CA" sz="3600">
              <a:solidFill>
                <a:srgbClr val="000000"/>
              </a:solidFill>
            </a:endParaRPr>
          </a:p>
        </p:txBody>
      </p:sp>
      <p:sp>
        <p:nvSpPr>
          <p:cNvPr id="4" name="TextBox 4"/>
          <p:cNvSpPr txBox="1"/>
          <p:nvPr/>
        </p:nvSpPr>
        <p:spPr>
          <a:xfrm>
            <a:off x="469900" y="5448300"/>
            <a:ext cx="8674100" cy="1270000"/>
          </a:xfrm>
          <a:prstGeom prst="rect">
            <a:avLst/>
          </a:prstGeom>
          <a:noFill/>
        </p:spPr>
        <p:txBody>
          <a:bodyPr vert="horz" wrap="none" lIns="0" tIns="0" rIns="0" bIns="0" rtlCol="0">
            <a:spAutoFit/>
          </a:bodyPr>
          <a:lstStyle/>
          <a:p>
            <a:pPr>
              <a:lnSpc>
                <a:spcPts val="4300"/>
              </a:lnSpc>
            </a:pPr>
            <a:r>
              <a:rPr lang="en-CA" sz="3612" b="1" smtClean="0">
                <a:solidFill>
                  <a:srgbClr val="1F487C"/>
                </a:solidFill>
                <a:latin typeface="Arial Bold"/>
                <a:cs typeface="Arial Bold"/>
              </a:rPr>
              <a:t>SİZLERİ MESLEKİ VE TEKNİK EĞİTİM</a:t>
            </a:r>
            <a:r>
              <a:rPr lang="en-CA" sz="3602" smtClean="0">
                <a:solidFill>
                  <a:srgbClr val="000000"/>
                </a:solidFill>
                <a:latin typeface="Times New Roman"/>
              </a:rPr>
              <a:t/>
            </a:r>
            <a:br>
              <a:rPr lang="en-CA" sz="3602" smtClean="0">
                <a:solidFill>
                  <a:srgbClr val="000000"/>
                </a:solidFill>
                <a:latin typeface="Times New Roman"/>
              </a:rPr>
            </a:br>
            <a:r>
              <a:rPr lang="en-CA" sz="3612" b="1" smtClean="0">
                <a:solidFill>
                  <a:srgbClr val="1F487C"/>
                </a:solidFill>
                <a:latin typeface="Arial Bold"/>
                <a:cs typeface="Arial Bold"/>
              </a:rPr>
              <a:t>AİLESİNE KATILMAYA BEKLİYORUZ</a:t>
            </a:r>
          </a:p>
          <a:p>
            <a:pPr>
              <a:lnSpc>
                <a:spcPts val="4300"/>
              </a:lnSpc>
            </a:pPr>
            <a:endParaRPr lang="en-CA" sz="3602">
              <a:solidFill>
                <a:srgbClr val="000000"/>
              </a:solidFill>
            </a:endParaRPr>
          </a:p>
        </p:txBody>
      </p:sp>
      <p:sp>
        <p:nvSpPr>
          <p:cNvPr id="5" name="TextBox 5"/>
          <p:cNvSpPr txBox="1"/>
          <p:nvPr/>
        </p:nvSpPr>
        <p:spPr>
          <a:xfrm>
            <a:off x="8445500" y="6477000"/>
            <a:ext cx="698500" cy="228600"/>
          </a:xfrm>
          <a:prstGeom prst="rect">
            <a:avLst/>
          </a:prstGeom>
          <a:noFill/>
        </p:spPr>
        <p:txBody>
          <a:bodyPr vert="horz" wrap="none" lIns="0" tIns="0" rIns="0" bIns="0" rtlCol="0">
            <a:spAutoFit/>
          </a:bodyPr>
          <a:lstStyle/>
          <a:p>
            <a:pPr>
              <a:lnSpc>
                <a:spcPts val="1020"/>
              </a:lnSpc>
            </a:pPr>
            <a:r>
              <a:rPr lang="en-CA" sz="1200" smtClean="0">
                <a:solidFill>
                  <a:srgbClr val="9A9A9A"/>
                </a:solidFill>
                <a:latin typeface="Calibri"/>
                <a:cs typeface="Calibri"/>
              </a:rPr>
              <a:t>31</a:t>
            </a:r>
          </a:p>
          <a:p>
            <a:pPr>
              <a:lnSpc>
                <a:spcPts val="1020"/>
              </a:lnSpc>
            </a:pPr>
            <a:endParaRPr lang="en-CA" sz="1200">
              <a:solidFill>
                <a:srgbClr val="000000"/>
              </a:solidFill>
            </a:endParaRPr>
          </a:p>
        </p:txBody>
      </p:sp>
      <p:pic>
        <p:nvPicPr>
          <p:cNvPr id="7" name="Picture 2"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0"/>
            <a:ext cx="1440160" cy="1340769"/>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6" name="TextBox 2"/>
          <p:cNvSpPr txBox="1"/>
          <p:nvPr/>
        </p:nvSpPr>
        <p:spPr>
          <a:xfrm>
            <a:off x="2705100" y="241300"/>
            <a:ext cx="6438900" cy="584200"/>
          </a:xfrm>
          <a:prstGeom prst="rect">
            <a:avLst/>
          </a:prstGeom>
          <a:noFill/>
        </p:spPr>
        <p:txBody>
          <a:bodyPr vert="horz" wrap="none" lIns="0" tIns="0" rIns="0" bIns="0" rtlCol="0">
            <a:spAutoFit/>
          </a:bodyPr>
          <a:lstStyle/>
          <a:p>
            <a:pPr>
              <a:lnSpc>
                <a:spcPts val="3680"/>
              </a:lnSpc>
            </a:pPr>
            <a:r>
              <a:rPr lang="en-CA" sz="3204" b="1" smtClean="0">
                <a:solidFill>
                  <a:srgbClr val="FFFFFF"/>
                </a:solidFill>
                <a:latin typeface="Arial Bold"/>
                <a:cs typeface="Arial Bold"/>
              </a:rPr>
              <a:t>Vereceğiniz Kararın</a:t>
            </a:r>
          </a:p>
          <a:p>
            <a:pPr>
              <a:lnSpc>
                <a:spcPts val="3680"/>
              </a:lnSpc>
            </a:pPr>
            <a:endParaRPr lang="en-CA" sz="3194">
              <a:solidFill>
                <a:srgbClr val="000000"/>
              </a:solidFill>
            </a:endParaRPr>
          </a:p>
        </p:txBody>
      </p:sp>
      <p:sp>
        <p:nvSpPr>
          <p:cNvPr id="3" name="TextBox 3"/>
          <p:cNvSpPr txBox="1"/>
          <p:nvPr/>
        </p:nvSpPr>
        <p:spPr>
          <a:xfrm>
            <a:off x="368300" y="5067300"/>
            <a:ext cx="8530349" cy="948978"/>
          </a:xfrm>
          <a:prstGeom prst="rect">
            <a:avLst/>
          </a:prstGeom>
          <a:noFill/>
        </p:spPr>
        <p:txBody>
          <a:bodyPr vert="horz" wrap="none" lIns="0" tIns="0" rIns="0" bIns="0" rtlCol="0">
            <a:spAutoFit/>
          </a:bodyPr>
          <a:lstStyle/>
          <a:p>
            <a:pPr>
              <a:lnSpc>
                <a:spcPts val="3680"/>
              </a:lnSpc>
            </a:pPr>
            <a:r>
              <a:rPr lang="en-CA" sz="3202" b="1" dirty="0" smtClean="0">
                <a:solidFill>
                  <a:srgbClr val="1F487C"/>
                </a:solidFill>
                <a:latin typeface="Arial Bold"/>
                <a:cs typeface="Arial Bold"/>
              </a:rPr>
              <a:t>SİZİN, AİLENİZİN </a:t>
            </a:r>
            <a:r>
              <a:rPr lang="en-CA" sz="3202" b="1" dirty="0" err="1" smtClean="0">
                <a:solidFill>
                  <a:srgbClr val="1F487C"/>
                </a:solidFill>
                <a:latin typeface="Arial Bold"/>
                <a:cs typeface="Arial Bold"/>
              </a:rPr>
              <a:t>ve</a:t>
            </a:r>
            <a:r>
              <a:rPr lang="en-CA" sz="3202" b="1" dirty="0" smtClean="0">
                <a:solidFill>
                  <a:srgbClr val="1F487C"/>
                </a:solidFill>
                <a:latin typeface="Arial Bold"/>
                <a:cs typeface="Arial Bold"/>
              </a:rPr>
              <a:t>  </a:t>
            </a:r>
            <a:r>
              <a:rPr lang="tr-TR" sz="3202" b="1" dirty="0">
                <a:solidFill>
                  <a:srgbClr val="1F487C"/>
                </a:solidFill>
                <a:latin typeface="Arial Bold"/>
                <a:cs typeface="Arial Bold"/>
              </a:rPr>
              <a:t>Ü</a:t>
            </a:r>
            <a:r>
              <a:rPr lang="en-CA" sz="3202" b="1" dirty="0" smtClean="0">
                <a:solidFill>
                  <a:srgbClr val="1F487C"/>
                </a:solidFill>
                <a:latin typeface="Arial Bold"/>
                <a:cs typeface="Arial Bold"/>
              </a:rPr>
              <a:t>LKEMİZİN GELECEĞİ</a:t>
            </a:r>
          </a:p>
          <a:p>
            <a:pPr>
              <a:lnSpc>
                <a:spcPts val="3680"/>
              </a:lnSpc>
            </a:pPr>
            <a:endParaRPr lang="en-CA" sz="3192" dirty="0">
              <a:solidFill>
                <a:srgbClr val="000000"/>
              </a:solidFill>
            </a:endParaRPr>
          </a:p>
        </p:txBody>
      </p:sp>
      <p:sp>
        <p:nvSpPr>
          <p:cNvPr id="4" name="TextBox 4"/>
          <p:cNvSpPr txBox="1"/>
          <p:nvPr/>
        </p:nvSpPr>
        <p:spPr>
          <a:xfrm>
            <a:off x="1358900" y="5549900"/>
            <a:ext cx="7785100" cy="584200"/>
          </a:xfrm>
          <a:prstGeom prst="rect">
            <a:avLst/>
          </a:prstGeom>
          <a:noFill/>
        </p:spPr>
        <p:txBody>
          <a:bodyPr vert="horz" wrap="none" lIns="0" tIns="0" rIns="0" bIns="0" rtlCol="0">
            <a:spAutoFit/>
          </a:bodyPr>
          <a:lstStyle/>
          <a:p>
            <a:pPr>
              <a:lnSpc>
                <a:spcPts val="3680"/>
              </a:lnSpc>
            </a:pPr>
            <a:r>
              <a:rPr lang="en-CA" sz="3204" b="1" smtClean="0">
                <a:solidFill>
                  <a:srgbClr val="1F487C"/>
                </a:solidFill>
                <a:latin typeface="Arial Bold"/>
                <a:cs typeface="Arial Bold"/>
              </a:rPr>
              <a:t>İÇİN HAYIRLI OLMASI DİLEĞİYLE</a:t>
            </a:r>
          </a:p>
          <a:p>
            <a:pPr>
              <a:lnSpc>
                <a:spcPts val="3680"/>
              </a:lnSpc>
            </a:pPr>
            <a:endParaRPr lang="en-CA" sz="3194">
              <a:solidFill>
                <a:srgbClr val="000000"/>
              </a:solidFill>
            </a:endParaRPr>
          </a:p>
        </p:txBody>
      </p:sp>
      <p:sp>
        <p:nvSpPr>
          <p:cNvPr id="5" name="TextBox 5"/>
          <p:cNvSpPr txBox="1"/>
          <p:nvPr/>
        </p:nvSpPr>
        <p:spPr>
          <a:xfrm>
            <a:off x="8445500" y="6438900"/>
            <a:ext cx="698500" cy="228600"/>
          </a:xfrm>
          <a:prstGeom prst="rect">
            <a:avLst/>
          </a:prstGeom>
          <a:noFill/>
        </p:spPr>
        <p:txBody>
          <a:bodyPr vert="horz" wrap="none" lIns="0" tIns="0" rIns="0" bIns="0" rtlCol="0">
            <a:spAutoFit/>
          </a:bodyPr>
          <a:lstStyle/>
          <a:p>
            <a:pPr>
              <a:lnSpc>
                <a:spcPts val="1380"/>
              </a:lnSpc>
            </a:pPr>
            <a:r>
              <a:rPr lang="en-CA" sz="1200" smtClean="0">
                <a:solidFill>
                  <a:srgbClr val="9A9A9A"/>
                </a:solidFill>
                <a:latin typeface="Calibri"/>
                <a:cs typeface="Calibri"/>
              </a:rPr>
              <a:t>32</a:t>
            </a:r>
          </a:p>
          <a:p>
            <a:pPr>
              <a:lnSpc>
                <a:spcPts val="1380"/>
              </a:lnSpc>
            </a:pPr>
            <a:endParaRPr lang="en-CA" sz="1200">
              <a:solidFill>
                <a:srgbClr val="000000"/>
              </a:solidFill>
            </a:endParaRPr>
          </a:p>
        </p:txBody>
      </p:sp>
      <p:pic>
        <p:nvPicPr>
          <p:cNvPr id="7" name="Picture 2"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0"/>
            <a:ext cx="1440160" cy="1340769"/>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7" name="TextBox 2"/>
          <p:cNvSpPr txBox="1"/>
          <p:nvPr/>
        </p:nvSpPr>
        <p:spPr>
          <a:xfrm>
            <a:off x="1841500" y="266700"/>
            <a:ext cx="7302500" cy="457200"/>
          </a:xfrm>
          <a:prstGeom prst="rect">
            <a:avLst/>
          </a:prstGeom>
          <a:noFill/>
        </p:spPr>
        <p:txBody>
          <a:bodyPr vert="horz" wrap="none" lIns="0" tIns="0" rIns="0" bIns="0" rtlCol="0">
            <a:spAutoFit/>
          </a:bodyPr>
          <a:lstStyle/>
          <a:p>
            <a:pPr>
              <a:lnSpc>
                <a:spcPts val="2760"/>
              </a:lnSpc>
            </a:pPr>
            <a:r>
              <a:rPr lang="en-CA" sz="2410" b="1" smtClean="0">
                <a:solidFill>
                  <a:srgbClr val="FFFFFF"/>
                </a:solidFill>
                <a:latin typeface="Arial Bold"/>
                <a:cs typeface="Arial Bold"/>
              </a:rPr>
              <a:t>Mesleki ve Teknik Anadolu Liselerinde</a:t>
            </a:r>
          </a:p>
          <a:p>
            <a:pPr>
              <a:lnSpc>
                <a:spcPts val="2760"/>
              </a:lnSpc>
            </a:pPr>
            <a:endParaRPr lang="en-CA" sz="2400">
              <a:solidFill>
                <a:srgbClr val="000000"/>
              </a:solidFill>
            </a:endParaRPr>
          </a:p>
        </p:txBody>
      </p:sp>
      <p:sp>
        <p:nvSpPr>
          <p:cNvPr id="3" name="TextBox 3"/>
          <p:cNvSpPr txBox="1"/>
          <p:nvPr/>
        </p:nvSpPr>
        <p:spPr>
          <a:xfrm>
            <a:off x="2463800" y="1028700"/>
            <a:ext cx="4273478" cy="820738"/>
          </a:xfrm>
          <a:prstGeom prst="rect">
            <a:avLst/>
          </a:prstGeom>
          <a:noFill/>
        </p:spPr>
        <p:txBody>
          <a:bodyPr vert="horz" wrap="none" lIns="0" tIns="0" rIns="0" bIns="0" rtlCol="0">
            <a:spAutoFit/>
          </a:bodyPr>
          <a:lstStyle/>
          <a:p>
            <a:pPr>
              <a:lnSpc>
                <a:spcPts val="3220"/>
              </a:lnSpc>
            </a:pPr>
            <a:r>
              <a:rPr lang="en-CA" sz="2820" b="1" dirty="0" smtClean="0">
                <a:solidFill>
                  <a:srgbClr val="375F92"/>
                </a:solidFill>
                <a:latin typeface="Arial Bold"/>
                <a:cs typeface="Arial Bold"/>
              </a:rPr>
              <a:t>EĞİTİM S</a:t>
            </a:r>
            <a:r>
              <a:rPr lang="tr-TR" sz="2820" b="1" dirty="0" smtClean="0">
                <a:solidFill>
                  <a:srgbClr val="375F92"/>
                </a:solidFill>
                <a:latin typeface="Arial Bold"/>
                <a:cs typeface="Arial Bold"/>
              </a:rPr>
              <a:t>Ü</a:t>
            </a:r>
            <a:r>
              <a:rPr lang="en-CA" sz="2820" b="1" dirty="0" smtClean="0">
                <a:solidFill>
                  <a:srgbClr val="375F92"/>
                </a:solidFill>
                <a:latin typeface="Arial Bold"/>
                <a:cs typeface="Arial Bold"/>
              </a:rPr>
              <a:t>RESİ 4 YILDIR</a:t>
            </a:r>
          </a:p>
          <a:p>
            <a:pPr>
              <a:lnSpc>
                <a:spcPts val="3220"/>
              </a:lnSpc>
            </a:pPr>
            <a:endParaRPr lang="en-CA" sz="2810" dirty="0">
              <a:solidFill>
                <a:srgbClr val="000000"/>
              </a:solidFill>
            </a:endParaRPr>
          </a:p>
        </p:txBody>
      </p:sp>
      <p:sp>
        <p:nvSpPr>
          <p:cNvPr id="4" name="TextBox 4"/>
          <p:cNvSpPr txBox="1"/>
          <p:nvPr/>
        </p:nvSpPr>
        <p:spPr>
          <a:xfrm>
            <a:off x="1143000" y="4699000"/>
            <a:ext cx="8001000" cy="457200"/>
          </a:xfrm>
          <a:prstGeom prst="rect">
            <a:avLst/>
          </a:prstGeom>
          <a:noFill/>
        </p:spPr>
        <p:txBody>
          <a:bodyPr vert="horz" wrap="none" lIns="0" tIns="0" rIns="0" bIns="0" rtlCol="0">
            <a:spAutoFit/>
          </a:bodyPr>
          <a:lstStyle/>
          <a:p>
            <a:pPr>
              <a:lnSpc>
                <a:spcPts val="2760"/>
              </a:lnSpc>
            </a:pPr>
            <a:r>
              <a:rPr lang="en-CA" sz="2410" b="1" smtClean="0">
                <a:solidFill>
                  <a:srgbClr val="375F92"/>
                </a:solidFill>
                <a:latin typeface="Arial Bold"/>
                <a:cs typeface="Arial Bold"/>
              </a:rPr>
              <a:t>MESLEKİ VE TEKNİK ANADOLU LİSELERİNİN</a:t>
            </a:r>
          </a:p>
          <a:p>
            <a:pPr>
              <a:lnSpc>
                <a:spcPts val="2760"/>
              </a:lnSpc>
            </a:pPr>
            <a:endParaRPr lang="en-CA" sz="2400">
              <a:solidFill>
                <a:srgbClr val="000000"/>
              </a:solidFill>
            </a:endParaRPr>
          </a:p>
        </p:txBody>
      </p:sp>
      <p:sp>
        <p:nvSpPr>
          <p:cNvPr id="5" name="TextBox 5"/>
          <p:cNvSpPr txBox="1"/>
          <p:nvPr/>
        </p:nvSpPr>
        <p:spPr>
          <a:xfrm>
            <a:off x="1689100" y="5067300"/>
            <a:ext cx="4736618" cy="718145"/>
          </a:xfrm>
          <a:prstGeom prst="rect">
            <a:avLst/>
          </a:prstGeom>
          <a:noFill/>
        </p:spPr>
        <p:txBody>
          <a:bodyPr vert="horz" wrap="none" lIns="0" tIns="0" rIns="0" bIns="0" rtlCol="0">
            <a:spAutoFit/>
          </a:bodyPr>
          <a:lstStyle/>
          <a:p>
            <a:pPr>
              <a:lnSpc>
                <a:spcPts val="2760"/>
              </a:lnSpc>
            </a:pPr>
            <a:r>
              <a:rPr lang="en-CA" sz="2412" b="1" dirty="0" smtClean="0">
                <a:solidFill>
                  <a:srgbClr val="375F92"/>
                </a:solidFill>
                <a:latin typeface="Arial Bold"/>
                <a:cs typeface="Arial Bold"/>
              </a:rPr>
              <a:t>9</a:t>
            </a:r>
            <a:r>
              <a:rPr lang="tr-TR" sz="2412" b="1" dirty="0" smtClean="0">
                <a:solidFill>
                  <a:srgbClr val="375F92"/>
                </a:solidFill>
                <a:latin typeface="Arial Bold"/>
                <a:cs typeface="Arial Bold"/>
              </a:rPr>
              <a:t>.</a:t>
            </a:r>
            <a:r>
              <a:rPr lang="en-CA" sz="2412" b="1" dirty="0" smtClean="0">
                <a:solidFill>
                  <a:srgbClr val="375F92"/>
                </a:solidFill>
                <a:latin typeface="Arial Bold"/>
                <a:cs typeface="Arial Bold"/>
              </a:rPr>
              <a:t> SINIFINDA DİĞER LİSELERLE</a:t>
            </a:r>
          </a:p>
          <a:p>
            <a:pPr>
              <a:lnSpc>
                <a:spcPts val="2760"/>
              </a:lnSpc>
            </a:pPr>
            <a:endParaRPr lang="en-CA" sz="2402" dirty="0">
              <a:solidFill>
                <a:srgbClr val="000000"/>
              </a:solidFill>
            </a:endParaRPr>
          </a:p>
        </p:txBody>
      </p:sp>
      <p:sp>
        <p:nvSpPr>
          <p:cNvPr id="6" name="TextBox 6"/>
          <p:cNvSpPr txBox="1"/>
          <p:nvPr/>
        </p:nvSpPr>
        <p:spPr>
          <a:xfrm>
            <a:off x="1244600" y="5422900"/>
            <a:ext cx="7899400" cy="838200"/>
          </a:xfrm>
          <a:prstGeom prst="rect">
            <a:avLst/>
          </a:prstGeom>
          <a:noFill/>
        </p:spPr>
        <p:txBody>
          <a:bodyPr vert="horz" wrap="none" lIns="0" tIns="0" rIns="0" bIns="0" rtlCol="0">
            <a:spAutoFit/>
          </a:bodyPr>
          <a:lstStyle/>
          <a:p>
            <a:pPr>
              <a:lnSpc>
                <a:spcPts val="2800"/>
              </a:lnSpc>
              <a:tabLst>
                <a:tab pos="622300" algn="l"/>
              </a:tabLst>
            </a:pPr>
            <a:r>
              <a:rPr lang="en-CA" sz="2410" b="1" smtClean="0">
                <a:solidFill>
                  <a:srgbClr val="375F92"/>
                </a:solidFill>
                <a:latin typeface="Arial Bold"/>
                <a:cs typeface="Arial Bold"/>
              </a:rPr>
              <a:t>(Fen, Sosyal Bilimler, Anadolu Liseleri,…,vb)</a:t>
            </a:r>
            <a:r>
              <a:rPr lang="en-CA" sz="2400" smtClean="0">
                <a:solidFill>
                  <a:srgbClr val="000000"/>
                </a:solidFill>
                <a:latin typeface="Times New Roman"/>
              </a:rPr>
              <a:t/>
            </a:r>
            <a:br>
              <a:rPr lang="en-CA" sz="2400" smtClean="0">
                <a:solidFill>
                  <a:srgbClr val="000000"/>
                </a:solidFill>
                <a:latin typeface="Times New Roman"/>
              </a:rPr>
            </a:br>
            <a:r>
              <a:rPr lang="en-CA" sz="2410" b="1" smtClean="0">
                <a:solidFill>
                  <a:srgbClr val="375F92"/>
                </a:solidFill>
                <a:latin typeface="Arial Bold"/>
                <a:cs typeface="Arial Bold"/>
              </a:rPr>
              <a:t>	AYNI DERSLER OKUTULMAKTADIR</a:t>
            </a:r>
          </a:p>
          <a:p>
            <a:pPr>
              <a:lnSpc>
                <a:spcPts val="2800"/>
              </a:lnSpc>
            </a:pPr>
            <a:endParaRPr lang="en-CA" sz="2400">
              <a:solidFill>
                <a:srgbClr val="000000"/>
              </a:solidFill>
            </a:endParaRPr>
          </a:p>
        </p:txBody>
      </p:sp>
      <p:pic>
        <p:nvPicPr>
          <p:cNvPr id="8" name="Picture 2"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1"/>
            <a:ext cx="1512168" cy="1196751"/>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11" name="TextBox 2"/>
          <p:cNvSpPr txBox="1"/>
          <p:nvPr/>
        </p:nvSpPr>
        <p:spPr>
          <a:xfrm>
            <a:off x="1333500" y="241300"/>
            <a:ext cx="7810500" cy="469900"/>
          </a:xfrm>
          <a:prstGeom prst="rect">
            <a:avLst/>
          </a:prstGeom>
          <a:noFill/>
        </p:spPr>
        <p:txBody>
          <a:bodyPr vert="horz" wrap="none" lIns="0" tIns="0" rIns="0" bIns="0" rtlCol="0">
            <a:spAutoFit/>
          </a:bodyPr>
          <a:lstStyle/>
          <a:p>
            <a:pPr>
              <a:lnSpc>
                <a:spcPts val="2990"/>
              </a:lnSpc>
            </a:pPr>
            <a:r>
              <a:rPr lang="en-CA" sz="2604" b="1" smtClean="0">
                <a:solidFill>
                  <a:srgbClr val="FFFFFF"/>
                </a:solidFill>
                <a:latin typeface="Arial Bold"/>
                <a:cs typeface="Arial Bold"/>
              </a:rPr>
              <a:t>Anadolu Teknik ve Anadolu Meslek Programları</a:t>
            </a:r>
          </a:p>
          <a:p>
            <a:pPr>
              <a:lnSpc>
                <a:spcPts val="2990"/>
              </a:lnSpc>
            </a:pPr>
            <a:endParaRPr lang="en-CA" sz="2594">
              <a:solidFill>
                <a:srgbClr val="000000"/>
              </a:solidFill>
            </a:endParaRPr>
          </a:p>
        </p:txBody>
      </p:sp>
      <p:sp>
        <p:nvSpPr>
          <p:cNvPr id="3" name="TextBox 3"/>
          <p:cNvSpPr txBox="1"/>
          <p:nvPr/>
        </p:nvSpPr>
        <p:spPr>
          <a:xfrm>
            <a:off x="2133600" y="952500"/>
            <a:ext cx="7010400" cy="355600"/>
          </a:xfrm>
          <a:prstGeom prst="rect">
            <a:avLst/>
          </a:prstGeom>
          <a:noFill/>
        </p:spPr>
        <p:txBody>
          <a:bodyPr vert="horz" wrap="none" lIns="0" tIns="0" rIns="0" bIns="0" rtlCol="0">
            <a:spAutoFit/>
          </a:bodyPr>
          <a:lstStyle/>
          <a:p>
            <a:pPr>
              <a:lnSpc>
                <a:spcPts val="2300"/>
              </a:lnSpc>
            </a:pPr>
            <a:r>
              <a:rPr lang="en-CA" sz="2002" b="1" smtClean="0">
                <a:solidFill>
                  <a:srgbClr val="1F487C"/>
                </a:solidFill>
                <a:latin typeface="Arial Bold"/>
                <a:cs typeface="Arial Bold"/>
              </a:rPr>
              <a:t>9 UNCU SINIF SONUNDA ÖĞRENCİLER;</a:t>
            </a:r>
          </a:p>
          <a:p>
            <a:pPr>
              <a:lnSpc>
                <a:spcPts val="2300"/>
              </a:lnSpc>
            </a:pPr>
            <a:endParaRPr lang="en-CA" sz="1992">
              <a:solidFill>
                <a:srgbClr val="000000"/>
              </a:solidFill>
            </a:endParaRPr>
          </a:p>
        </p:txBody>
      </p:sp>
      <p:sp>
        <p:nvSpPr>
          <p:cNvPr id="4" name="TextBox 4"/>
          <p:cNvSpPr txBox="1"/>
          <p:nvPr/>
        </p:nvSpPr>
        <p:spPr>
          <a:xfrm>
            <a:off x="1384300" y="3429000"/>
            <a:ext cx="2755900" cy="368300"/>
          </a:xfrm>
          <a:prstGeom prst="rect">
            <a:avLst/>
          </a:prstGeom>
          <a:noFill/>
        </p:spPr>
        <p:txBody>
          <a:bodyPr vert="horz" wrap="none" lIns="0" tIns="0" rIns="0" bIns="0" rtlCol="0">
            <a:spAutoFit/>
          </a:bodyPr>
          <a:lstStyle/>
          <a:p>
            <a:pPr>
              <a:lnSpc>
                <a:spcPts val="2300"/>
              </a:lnSpc>
            </a:pPr>
            <a:r>
              <a:rPr lang="en-CA" sz="2002" b="1" smtClean="0">
                <a:solidFill>
                  <a:srgbClr val="FF0000"/>
                </a:solidFill>
                <a:latin typeface="Arial Bold"/>
                <a:cs typeface="Arial Bold"/>
              </a:rPr>
              <a:t>ANADOLU MESLEK</a:t>
            </a:r>
          </a:p>
          <a:p>
            <a:pPr>
              <a:lnSpc>
                <a:spcPts val="2300"/>
              </a:lnSpc>
            </a:pPr>
            <a:endParaRPr lang="en-CA" sz="2002" b="1" smtClean="0">
              <a:solidFill>
                <a:srgbClr val="FF0000"/>
              </a:solidFill>
              <a:latin typeface="Arial Bold"/>
              <a:cs typeface="Arial Bold"/>
            </a:endParaRPr>
          </a:p>
        </p:txBody>
      </p:sp>
      <p:sp>
        <p:nvSpPr>
          <p:cNvPr id="5" name="TextBox 5"/>
          <p:cNvSpPr txBox="1"/>
          <p:nvPr/>
        </p:nvSpPr>
        <p:spPr>
          <a:xfrm>
            <a:off x="5283200" y="3429000"/>
            <a:ext cx="2654300" cy="368300"/>
          </a:xfrm>
          <a:prstGeom prst="rect">
            <a:avLst/>
          </a:prstGeom>
          <a:noFill/>
        </p:spPr>
        <p:txBody>
          <a:bodyPr vert="horz" wrap="none" lIns="0" tIns="0" rIns="0" bIns="0" rtlCol="0">
            <a:spAutoFit/>
          </a:bodyPr>
          <a:lstStyle/>
          <a:p>
            <a:pPr>
              <a:lnSpc>
                <a:spcPts val="2300"/>
              </a:lnSpc>
            </a:pPr>
            <a:r>
              <a:rPr lang="en-CA" sz="2002" b="1" smtClean="0">
                <a:solidFill>
                  <a:srgbClr val="FF0000"/>
                </a:solidFill>
                <a:latin typeface="Arial Bold"/>
                <a:cs typeface="Arial Bold"/>
              </a:rPr>
              <a:t>ANADOLU TEKNİK</a:t>
            </a:r>
          </a:p>
          <a:p>
            <a:pPr>
              <a:lnSpc>
                <a:spcPts val="2300"/>
              </a:lnSpc>
            </a:pPr>
            <a:endParaRPr lang="en-CA" sz="2002" b="1" smtClean="0">
              <a:solidFill>
                <a:srgbClr val="FF0000"/>
              </a:solidFill>
              <a:latin typeface="Arial Bold"/>
              <a:cs typeface="Arial Bold"/>
            </a:endParaRPr>
          </a:p>
        </p:txBody>
      </p:sp>
      <p:sp>
        <p:nvSpPr>
          <p:cNvPr id="6" name="TextBox 6"/>
          <p:cNvSpPr txBox="1"/>
          <p:nvPr/>
        </p:nvSpPr>
        <p:spPr>
          <a:xfrm>
            <a:off x="1155700" y="4114800"/>
            <a:ext cx="7988300" cy="355600"/>
          </a:xfrm>
          <a:prstGeom prst="rect">
            <a:avLst/>
          </a:prstGeom>
          <a:noFill/>
        </p:spPr>
        <p:txBody>
          <a:bodyPr vert="horz" wrap="none" lIns="0" tIns="0" rIns="0" bIns="0" rtlCol="0">
            <a:spAutoFit/>
          </a:bodyPr>
          <a:lstStyle/>
          <a:p>
            <a:pPr>
              <a:lnSpc>
                <a:spcPts val="2300"/>
              </a:lnSpc>
            </a:pPr>
            <a:r>
              <a:rPr lang="en-CA" sz="2004" b="1" smtClean="0">
                <a:solidFill>
                  <a:srgbClr val="1F487C"/>
                </a:solidFill>
                <a:latin typeface="Arial Bold"/>
                <a:cs typeface="Arial Bold"/>
              </a:rPr>
              <a:t>PROGRAMLARINDA YER ALAN ALANLARA AYRILIRLAR</a:t>
            </a:r>
          </a:p>
          <a:p>
            <a:pPr>
              <a:lnSpc>
                <a:spcPts val="2300"/>
              </a:lnSpc>
            </a:pPr>
            <a:endParaRPr lang="en-CA" sz="1994">
              <a:solidFill>
                <a:srgbClr val="000000"/>
              </a:solidFill>
            </a:endParaRPr>
          </a:p>
        </p:txBody>
      </p:sp>
      <p:sp>
        <p:nvSpPr>
          <p:cNvPr id="7" name="TextBox 7"/>
          <p:cNvSpPr txBox="1"/>
          <p:nvPr/>
        </p:nvSpPr>
        <p:spPr>
          <a:xfrm>
            <a:off x="939800" y="4838700"/>
            <a:ext cx="8204200" cy="1003300"/>
          </a:xfrm>
          <a:prstGeom prst="rect">
            <a:avLst/>
          </a:prstGeom>
          <a:noFill/>
        </p:spPr>
        <p:txBody>
          <a:bodyPr vert="horz" wrap="none" lIns="0" tIns="0" rIns="0" bIns="0" rtlCol="0">
            <a:spAutoFit/>
          </a:bodyPr>
          <a:lstStyle/>
          <a:p>
            <a:pPr indent="118872">
              <a:lnSpc>
                <a:spcPts val="2400"/>
              </a:lnSpc>
            </a:pPr>
            <a:r>
              <a:rPr lang="en-CA" sz="2002" b="1" smtClean="0">
                <a:solidFill>
                  <a:srgbClr val="1F487C"/>
                </a:solidFill>
                <a:latin typeface="Arial Bold"/>
                <a:cs typeface="Arial Bold"/>
              </a:rPr>
              <a:t>ANADOLU MESLEK PROGRAMINDA, BİR MESLEĞE YÖNELİK</a:t>
            </a:r>
            <a:r>
              <a:rPr lang="en-CA" sz="1992" smtClean="0">
                <a:solidFill>
                  <a:srgbClr val="000000"/>
                </a:solidFill>
                <a:latin typeface="Times New Roman"/>
              </a:rPr>
              <a:t/>
            </a:r>
            <a:br>
              <a:rPr lang="en-CA" sz="1992" smtClean="0">
                <a:solidFill>
                  <a:srgbClr val="000000"/>
                </a:solidFill>
                <a:latin typeface="Times New Roman"/>
              </a:rPr>
            </a:br>
            <a:r>
              <a:rPr lang="en-CA" sz="2002" b="1" smtClean="0">
                <a:solidFill>
                  <a:srgbClr val="1F487C"/>
                </a:solidFill>
                <a:latin typeface="Arial Bold"/>
                <a:cs typeface="Arial Bold"/>
              </a:rPr>
              <a:t>BİLGİ VE BECERİLERİN YANINDA GENEL BİLGİ DERSLERİ DE</a:t>
            </a:r>
            <a:r>
              <a:rPr lang="en-CA" sz="1992" smtClean="0">
                <a:solidFill>
                  <a:srgbClr val="000000"/>
                </a:solidFill>
                <a:latin typeface="Times New Roman"/>
              </a:rPr>
              <a:t/>
            </a:r>
            <a:br>
              <a:rPr lang="en-CA" sz="1992" smtClean="0">
                <a:solidFill>
                  <a:srgbClr val="000000"/>
                </a:solidFill>
                <a:latin typeface="Times New Roman"/>
              </a:rPr>
            </a:br>
            <a:r>
              <a:rPr lang="en-CA" sz="2002" b="1" smtClean="0">
                <a:solidFill>
                  <a:srgbClr val="1F487C"/>
                </a:solidFill>
                <a:latin typeface="Arial Bold"/>
                <a:cs typeface="Arial Bold"/>
              </a:rPr>
              <a:t>YER ALMAKTADIR.  ANADOLU TEKNİK PROGRAMINDA İSE BİR</a:t>
            </a:r>
          </a:p>
          <a:p>
            <a:pPr>
              <a:lnSpc>
                <a:spcPts val="2400"/>
              </a:lnSpc>
            </a:pPr>
            <a:endParaRPr lang="en-CA" sz="1992">
              <a:solidFill>
                <a:srgbClr val="000000"/>
              </a:solidFill>
            </a:endParaRPr>
          </a:p>
        </p:txBody>
      </p:sp>
      <p:sp>
        <p:nvSpPr>
          <p:cNvPr id="8" name="TextBox 8"/>
          <p:cNvSpPr txBox="1"/>
          <p:nvPr/>
        </p:nvSpPr>
        <p:spPr>
          <a:xfrm>
            <a:off x="1524000" y="5765800"/>
            <a:ext cx="7620000" cy="355600"/>
          </a:xfrm>
          <a:prstGeom prst="rect">
            <a:avLst/>
          </a:prstGeom>
          <a:noFill/>
        </p:spPr>
        <p:txBody>
          <a:bodyPr vert="horz" wrap="none" lIns="0" tIns="0" rIns="0" bIns="0" rtlCol="0">
            <a:spAutoFit/>
          </a:bodyPr>
          <a:lstStyle/>
          <a:p>
            <a:pPr>
              <a:lnSpc>
                <a:spcPts val="2300"/>
              </a:lnSpc>
            </a:pPr>
            <a:r>
              <a:rPr lang="en-CA" sz="2004" b="1" smtClean="0">
                <a:solidFill>
                  <a:srgbClr val="1F487C"/>
                </a:solidFill>
                <a:latin typeface="Arial Bold"/>
                <a:cs typeface="Arial Bold"/>
              </a:rPr>
              <a:t>MESLEĞE YÖNELİK BİLGİ VE BECERİLERİN YANINDA</a:t>
            </a:r>
          </a:p>
          <a:p>
            <a:pPr>
              <a:lnSpc>
                <a:spcPts val="2300"/>
              </a:lnSpc>
            </a:pPr>
            <a:endParaRPr lang="en-CA" sz="1994">
              <a:solidFill>
                <a:srgbClr val="000000"/>
              </a:solidFill>
            </a:endParaRPr>
          </a:p>
        </p:txBody>
      </p:sp>
      <p:sp>
        <p:nvSpPr>
          <p:cNvPr id="9" name="TextBox 9"/>
          <p:cNvSpPr txBox="1"/>
          <p:nvPr/>
        </p:nvSpPr>
        <p:spPr>
          <a:xfrm>
            <a:off x="1371600" y="6070600"/>
            <a:ext cx="7772400" cy="355600"/>
          </a:xfrm>
          <a:prstGeom prst="rect">
            <a:avLst/>
          </a:prstGeom>
          <a:noFill/>
        </p:spPr>
        <p:txBody>
          <a:bodyPr vert="horz" wrap="none" lIns="0" tIns="0" rIns="0" bIns="0" rtlCol="0">
            <a:spAutoFit/>
          </a:bodyPr>
          <a:lstStyle/>
          <a:p>
            <a:pPr>
              <a:lnSpc>
                <a:spcPts val="2300"/>
              </a:lnSpc>
            </a:pPr>
            <a:r>
              <a:rPr lang="en-CA" sz="2002" b="1" smtClean="0">
                <a:solidFill>
                  <a:srgbClr val="1F487C"/>
                </a:solidFill>
                <a:latin typeface="Arial Bold"/>
                <a:cs typeface="Arial Bold"/>
              </a:rPr>
              <a:t>MATEMATİK, FİZİK, KİMYA VE BİYOLOJİ DERSLERİ 4 YIL</a:t>
            </a:r>
          </a:p>
          <a:p>
            <a:pPr>
              <a:lnSpc>
                <a:spcPts val="2300"/>
              </a:lnSpc>
            </a:pPr>
            <a:endParaRPr lang="en-CA" sz="1992">
              <a:solidFill>
                <a:srgbClr val="000000"/>
              </a:solidFill>
            </a:endParaRPr>
          </a:p>
        </p:txBody>
      </p:sp>
      <p:sp>
        <p:nvSpPr>
          <p:cNvPr id="10" name="TextBox 10"/>
          <p:cNvSpPr txBox="1"/>
          <p:nvPr/>
        </p:nvSpPr>
        <p:spPr>
          <a:xfrm>
            <a:off x="1765300" y="6375400"/>
            <a:ext cx="7378700" cy="355600"/>
          </a:xfrm>
          <a:prstGeom prst="rect">
            <a:avLst/>
          </a:prstGeom>
          <a:noFill/>
        </p:spPr>
        <p:txBody>
          <a:bodyPr vert="horz" wrap="none" lIns="0" tIns="0" rIns="0" bIns="0" rtlCol="0">
            <a:spAutoFit/>
          </a:bodyPr>
          <a:lstStyle/>
          <a:p>
            <a:pPr>
              <a:lnSpc>
                <a:spcPts val="2300"/>
              </a:lnSpc>
            </a:pPr>
            <a:r>
              <a:rPr lang="en-CA" sz="2004" b="1" smtClean="0">
                <a:solidFill>
                  <a:srgbClr val="1F487C"/>
                </a:solidFill>
                <a:latin typeface="Arial Bold"/>
                <a:cs typeface="Arial Bold"/>
              </a:rPr>
              <a:t>BOYUNCA AĞIRLIKLI OLARAK YER ALMAKTADIR</a:t>
            </a:r>
          </a:p>
          <a:p>
            <a:pPr>
              <a:lnSpc>
                <a:spcPts val="2300"/>
              </a:lnSpc>
            </a:pPr>
            <a:endParaRPr lang="en-CA" sz="1994">
              <a:solidFill>
                <a:srgbClr val="000000"/>
              </a:solidFill>
            </a:endParaRPr>
          </a:p>
        </p:txBody>
      </p:sp>
      <p:pic>
        <p:nvPicPr>
          <p:cNvPr id="12" name="Picture 2"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0"/>
            <a:ext cx="1440160" cy="1340769"/>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5" name="TextBox 2"/>
          <p:cNvSpPr txBox="1"/>
          <p:nvPr/>
        </p:nvSpPr>
        <p:spPr>
          <a:xfrm>
            <a:off x="2959100" y="241300"/>
            <a:ext cx="6184900" cy="584200"/>
          </a:xfrm>
          <a:prstGeom prst="rect">
            <a:avLst/>
          </a:prstGeom>
          <a:noFill/>
        </p:spPr>
        <p:txBody>
          <a:bodyPr vert="horz" wrap="none" lIns="0" tIns="0" rIns="0" bIns="0" rtlCol="0">
            <a:spAutoFit/>
          </a:bodyPr>
          <a:lstStyle/>
          <a:p>
            <a:pPr>
              <a:lnSpc>
                <a:spcPts val="3680"/>
              </a:lnSpc>
            </a:pPr>
            <a:r>
              <a:rPr lang="en-CA" sz="3204" b="1" smtClean="0">
                <a:solidFill>
                  <a:srgbClr val="FFFFFF"/>
                </a:solidFill>
                <a:latin typeface="Arial Bold"/>
                <a:cs typeface="Arial Bold"/>
              </a:rPr>
              <a:t>Mesleğe İlk Adım</a:t>
            </a:r>
          </a:p>
          <a:p>
            <a:pPr>
              <a:lnSpc>
                <a:spcPts val="3680"/>
              </a:lnSpc>
            </a:pPr>
            <a:endParaRPr lang="en-CA" sz="3194">
              <a:solidFill>
                <a:srgbClr val="000000"/>
              </a:solidFill>
            </a:endParaRPr>
          </a:p>
        </p:txBody>
      </p:sp>
      <p:sp>
        <p:nvSpPr>
          <p:cNvPr id="3" name="TextBox 3"/>
          <p:cNvSpPr txBox="1"/>
          <p:nvPr/>
        </p:nvSpPr>
        <p:spPr>
          <a:xfrm>
            <a:off x="2654300" y="889000"/>
            <a:ext cx="6489700" cy="685800"/>
          </a:xfrm>
          <a:prstGeom prst="rect">
            <a:avLst/>
          </a:prstGeom>
          <a:noFill/>
        </p:spPr>
        <p:txBody>
          <a:bodyPr vert="horz" wrap="none" lIns="0" tIns="0" rIns="0" bIns="0" rtlCol="0">
            <a:spAutoFit/>
          </a:bodyPr>
          <a:lstStyle/>
          <a:p>
            <a:pPr>
              <a:lnSpc>
                <a:spcPts val="4140"/>
              </a:lnSpc>
            </a:pPr>
            <a:r>
              <a:rPr lang="en-CA" sz="3612" b="1" smtClean="0">
                <a:solidFill>
                  <a:srgbClr val="375F92"/>
                </a:solidFill>
                <a:latin typeface="Arial Bold"/>
                <a:cs typeface="Arial Bold"/>
              </a:rPr>
              <a:t>10 UNCU SINIFTA</a:t>
            </a:r>
          </a:p>
          <a:p>
            <a:pPr>
              <a:lnSpc>
                <a:spcPts val="4140"/>
              </a:lnSpc>
            </a:pPr>
            <a:endParaRPr lang="en-CA" sz="3602">
              <a:solidFill>
                <a:srgbClr val="000000"/>
              </a:solidFill>
            </a:endParaRPr>
          </a:p>
        </p:txBody>
      </p:sp>
      <p:sp>
        <p:nvSpPr>
          <p:cNvPr id="4" name="TextBox 4"/>
          <p:cNvSpPr txBox="1"/>
          <p:nvPr/>
        </p:nvSpPr>
        <p:spPr>
          <a:xfrm>
            <a:off x="508000" y="6070600"/>
            <a:ext cx="8636000" cy="685800"/>
          </a:xfrm>
          <a:prstGeom prst="rect">
            <a:avLst/>
          </a:prstGeom>
          <a:noFill/>
        </p:spPr>
        <p:txBody>
          <a:bodyPr vert="horz" wrap="none" lIns="0" tIns="0" rIns="0" bIns="0" rtlCol="0">
            <a:spAutoFit/>
          </a:bodyPr>
          <a:lstStyle/>
          <a:p>
            <a:pPr>
              <a:lnSpc>
                <a:spcPts val="4140"/>
              </a:lnSpc>
            </a:pPr>
            <a:r>
              <a:rPr lang="en-CA" sz="3610" b="1" smtClean="0">
                <a:solidFill>
                  <a:srgbClr val="375F92"/>
                </a:solidFill>
                <a:latin typeface="Arial Bold"/>
                <a:cs typeface="Arial Bold"/>
              </a:rPr>
              <a:t>ALAN EĞİTİMİNE BAŞLANMAKTADIR</a:t>
            </a:r>
          </a:p>
          <a:p>
            <a:pPr>
              <a:lnSpc>
                <a:spcPts val="4140"/>
              </a:lnSpc>
            </a:pPr>
            <a:endParaRPr lang="en-CA" sz="3600">
              <a:solidFill>
                <a:srgbClr val="000000"/>
              </a:solidFill>
            </a:endParaRPr>
          </a:p>
        </p:txBody>
      </p:sp>
      <p:pic>
        <p:nvPicPr>
          <p:cNvPr id="6" name="Picture 2"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0"/>
            <a:ext cx="1440160" cy="1340769"/>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6" name="TextBox 2"/>
          <p:cNvSpPr txBox="1"/>
          <p:nvPr/>
        </p:nvSpPr>
        <p:spPr>
          <a:xfrm>
            <a:off x="3238500" y="241300"/>
            <a:ext cx="5905500" cy="584200"/>
          </a:xfrm>
          <a:prstGeom prst="rect">
            <a:avLst/>
          </a:prstGeom>
          <a:noFill/>
        </p:spPr>
        <p:txBody>
          <a:bodyPr vert="horz" wrap="none" lIns="0" tIns="0" rIns="0" bIns="0" rtlCol="0">
            <a:spAutoFit/>
          </a:bodyPr>
          <a:lstStyle/>
          <a:p>
            <a:pPr>
              <a:lnSpc>
                <a:spcPts val="3680"/>
              </a:lnSpc>
            </a:pPr>
            <a:r>
              <a:rPr lang="en-CA" sz="3204" b="1" smtClean="0">
                <a:solidFill>
                  <a:srgbClr val="FFFFFF"/>
                </a:solidFill>
                <a:latin typeface="Arial Bold"/>
                <a:cs typeface="Arial Bold"/>
              </a:rPr>
              <a:t>Meslekte Uzmanlık</a:t>
            </a:r>
          </a:p>
          <a:p>
            <a:pPr>
              <a:lnSpc>
                <a:spcPts val="3680"/>
              </a:lnSpc>
            </a:pPr>
            <a:endParaRPr lang="en-CA" sz="3194">
              <a:solidFill>
                <a:srgbClr val="000000"/>
              </a:solidFill>
            </a:endParaRPr>
          </a:p>
        </p:txBody>
      </p:sp>
      <p:sp>
        <p:nvSpPr>
          <p:cNvPr id="3" name="TextBox 3"/>
          <p:cNvSpPr txBox="1"/>
          <p:nvPr/>
        </p:nvSpPr>
        <p:spPr>
          <a:xfrm>
            <a:off x="1346200" y="1041400"/>
            <a:ext cx="7797800" cy="762000"/>
          </a:xfrm>
          <a:prstGeom prst="rect">
            <a:avLst/>
          </a:prstGeom>
          <a:noFill/>
        </p:spPr>
        <p:txBody>
          <a:bodyPr vert="horz" wrap="none" lIns="0" tIns="0" rIns="0" bIns="0" rtlCol="0">
            <a:spAutoFit/>
          </a:bodyPr>
          <a:lstStyle/>
          <a:p>
            <a:pPr>
              <a:lnSpc>
                <a:spcPts val="4600"/>
              </a:lnSpc>
            </a:pPr>
            <a:r>
              <a:rPr lang="en-CA" sz="4020" b="1" smtClean="0">
                <a:solidFill>
                  <a:srgbClr val="375F92"/>
                </a:solidFill>
                <a:latin typeface="Arial Bold"/>
                <a:cs typeface="Arial Bold"/>
              </a:rPr>
              <a:t>11 VE 12 NCİ SINIFLARDA</a:t>
            </a:r>
          </a:p>
          <a:p>
            <a:pPr>
              <a:lnSpc>
                <a:spcPts val="4600"/>
              </a:lnSpc>
            </a:pPr>
            <a:endParaRPr lang="en-CA" sz="4010">
              <a:solidFill>
                <a:srgbClr val="000000"/>
              </a:solidFill>
            </a:endParaRPr>
          </a:p>
        </p:txBody>
      </p:sp>
      <p:sp>
        <p:nvSpPr>
          <p:cNvPr id="4" name="TextBox 4"/>
          <p:cNvSpPr txBox="1"/>
          <p:nvPr/>
        </p:nvSpPr>
        <p:spPr>
          <a:xfrm>
            <a:off x="292100" y="5334000"/>
            <a:ext cx="8851900" cy="762000"/>
          </a:xfrm>
          <a:prstGeom prst="rect">
            <a:avLst/>
          </a:prstGeom>
          <a:noFill/>
        </p:spPr>
        <p:txBody>
          <a:bodyPr vert="horz" wrap="none" lIns="0" tIns="0" rIns="0" bIns="0" rtlCol="0">
            <a:spAutoFit/>
          </a:bodyPr>
          <a:lstStyle/>
          <a:p>
            <a:pPr>
              <a:lnSpc>
                <a:spcPts val="4600"/>
              </a:lnSpc>
            </a:pPr>
            <a:r>
              <a:rPr lang="en-CA" sz="4018" b="1" smtClean="0">
                <a:solidFill>
                  <a:srgbClr val="375F92"/>
                </a:solidFill>
                <a:latin typeface="Arial Bold"/>
                <a:cs typeface="Arial Bold"/>
              </a:rPr>
              <a:t>MESLEK ALANINA BAĞLI OLARAK</a:t>
            </a:r>
          </a:p>
          <a:p>
            <a:pPr>
              <a:lnSpc>
                <a:spcPts val="4600"/>
              </a:lnSpc>
            </a:pPr>
            <a:endParaRPr lang="en-CA" sz="4008">
              <a:solidFill>
                <a:srgbClr val="000000"/>
              </a:solidFill>
            </a:endParaRPr>
          </a:p>
        </p:txBody>
      </p:sp>
      <p:sp>
        <p:nvSpPr>
          <p:cNvPr id="5" name="TextBox 5"/>
          <p:cNvSpPr txBox="1"/>
          <p:nvPr/>
        </p:nvSpPr>
        <p:spPr>
          <a:xfrm>
            <a:off x="901700" y="5943600"/>
            <a:ext cx="8242300" cy="762000"/>
          </a:xfrm>
          <a:prstGeom prst="rect">
            <a:avLst/>
          </a:prstGeom>
          <a:noFill/>
        </p:spPr>
        <p:txBody>
          <a:bodyPr vert="horz" wrap="none" lIns="0" tIns="0" rIns="0" bIns="0" rtlCol="0">
            <a:spAutoFit/>
          </a:bodyPr>
          <a:lstStyle/>
          <a:p>
            <a:pPr>
              <a:lnSpc>
                <a:spcPts val="4600"/>
              </a:lnSpc>
            </a:pPr>
            <a:r>
              <a:rPr lang="en-CA" sz="4020" b="1" smtClean="0">
                <a:solidFill>
                  <a:srgbClr val="375F92"/>
                </a:solidFill>
                <a:latin typeface="Arial Bold"/>
                <a:cs typeface="Arial Bold"/>
              </a:rPr>
              <a:t>DAL EĞİTİMİ YAPILMAKTADIR</a:t>
            </a:r>
          </a:p>
          <a:p>
            <a:pPr>
              <a:lnSpc>
                <a:spcPts val="4600"/>
              </a:lnSpc>
            </a:pPr>
            <a:endParaRPr lang="en-CA" sz="4010">
              <a:solidFill>
                <a:srgbClr val="000000"/>
              </a:solidFill>
            </a:endParaRPr>
          </a:p>
        </p:txBody>
      </p:sp>
      <p:pic>
        <p:nvPicPr>
          <p:cNvPr id="7" name="Picture 2"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0"/>
            <a:ext cx="1440160" cy="1340769"/>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6" name="TextBox 2"/>
          <p:cNvSpPr txBox="1"/>
          <p:nvPr/>
        </p:nvSpPr>
        <p:spPr>
          <a:xfrm>
            <a:off x="2057400" y="241300"/>
            <a:ext cx="2935997" cy="820738"/>
          </a:xfrm>
          <a:prstGeom prst="rect">
            <a:avLst/>
          </a:prstGeom>
          <a:noFill/>
        </p:spPr>
        <p:txBody>
          <a:bodyPr vert="horz" wrap="none" lIns="0" tIns="0" rIns="0" bIns="0" rtlCol="0">
            <a:spAutoFit/>
          </a:bodyPr>
          <a:lstStyle/>
          <a:p>
            <a:pPr>
              <a:lnSpc>
                <a:spcPts val="3220"/>
              </a:lnSpc>
            </a:pPr>
            <a:r>
              <a:rPr lang="en-CA" sz="2820" b="1" dirty="0" err="1" smtClean="0">
                <a:solidFill>
                  <a:srgbClr val="FFFFFF"/>
                </a:solidFill>
                <a:latin typeface="Arial Bold"/>
                <a:cs typeface="Arial Bold"/>
              </a:rPr>
              <a:t>Yatılılık</a:t>
            </a:r>
            <a:r>
              <a:rPr lang="en-CA" sz="2820" b="1" dirty="0" smtClean="0">
                <a:solidFill>
                  <a:srgbClr val="FFFFFF"/>
                </a:solidFill>
                <a:latin typeface="Arial Bold"/>
                <a:cs typeface="Arial Bold"/>
              </a:rPr>
              <a:t> </a:t>
            </a:r>
            <a:r>
              <a:rPr lang="en-CA" sz="2820" b="1" dirty="0" err="1" smtClean="0">
                <a:solidFill>
                  <a:srgbClr val="FFFFFF"/>
                </a:solidFill>
                <a:latin typeface="Arial Bold"/>
                <a:cs typeface="Arial Bold"/>
              </a:rPr>
              <a:t>İmkanları</a:t>
            </a:r>
            <a:endParaRPr lang="en-CA" sz="2820" b="1" dirty="0" smtClean="0">
              <a:solidFill>
                <a:srgbClr val="FFFFFF"/>
              </a:solidFill>
              <a:latin typeface="Arial Bold"/>
              <a:cs typeface="Arial Bold"/>
            </a:endParaRPr>
          </a:p>
          <a:p>
            <a:pPr>
              <a:lnSpc>
                <a:spcPts val="3220"/>
              </a:lnSpc>
            </a:pPr>
            <a:endParaRPr lang="en-CA" sz="2810" dirty="0">
              <a:solidFill>
                <a:srgbClr val="000000"/>
              </a:solidFill>
            </a:endParaRPr>
          </a:p>
        </p:txBody>
      </p:sp>
      <p:sp>
        <p:nvSpPr>
          <p:cNvPr id="3" name="TextBox 3"/>
          <p:cNvSpPr txBox="1"/>
          <p:nvPr/>
        </p:nvSpPr>
        <p:spPr>
          <a:xfrm>
            <a:off x="142844" y="4419600"/>
            <a:ext cx="8377293" cy="948978"/>
          </a:xfrm>
          <a:prstGeom prst="rect">
            <a:avLst/>
          </a:prstGeom>
          <a:noFill/>
        </p:spPr>
        <p:txBody>
          <a:bodyPr vert="horz" wrap="none" lIns="0" tIns="0" rIns="0" bIns="0" rtlCol="0">
            <a:spAutoFit/>
          </a:bodyPr>
          <a:lstStyle/>
          <a:p>
            <a:pPr>
              <a:lnSpc>
                <a:spcPts val="3680"/>
              </a:lnSpc>
            </a:pPr>
            <a:r>
              <a:rPr lang="tr-TR" sz="3202" b="1" dirty="0" smtClean="0">
                <a:solidFill>
                  <a:srgbClr val="1F487C"/>
                </a:solidFill>
                <a:latin typeface="Arial Bold"/>
                <a:cs typeface="Arial Bold"/>
              </a:rPr>
              <a:t>  </a:t>
            </a:r>
            <a:r>
              <a:rPr lang="en-CA" sz="3202" b="1" dirty="0" err="1" smtClean="0">
                <a:solidFill>
                  <a:srgbClr val="1F487C"/>
                </a:solidFill>
                <a:latin typeface="Arial Bold"/>
                <a:cs typeface="Arial Bold"/>
              </a:rPr>
              <a:t>Eğitimini</a:t>
            </a:r>
            <a:r>
              <a:rPr lang="en-CA" sz="3202" b="1" dirty="0" smtClean="0">
                <a:solidFill>
                  <a:srgbClr val="1F487C"/>
                </a:solidFill>
                <a:latin typeface="Arial Bold"/>
                <a:cs typeface="Arial Bold"/>
              </a:rPr>
              <a:t> </a:t>
            </a:r>
            <a:r>
              <a:rPr lang="en-CA" sz="3202" b="1" dirty="0" err="1" smtClean="0">
                <a:solidFill>
                  <a:srgbClr val="1F487C"/>
                </a:solidFill>
                <a:latin typeface="Arial Bold"/>
                <a:cs typeface="Arial Bold"/>
              </a:rPr>
              <a:t>almak</a:t>
            </a:r>
            <a:r>
              <a:rPr lang="en-CA" sz="3202" b="1" dirty="0" smtClean="0">
                <a:solidFill>
                  <a:srgbClr val="1F487C"/>
                </a:solidFill>
                <a:latin typeface="Arial Bold"/>
                <a:cs typeface="Arial Bold"/>
              </a:rPr>
              <a:t> </a:t>
            </a:r>
            <a:r>
              <a:rPr lang="en-CA" sz="3202" b="1" dirty="0" err="1" smtClean="0">
                <a:solidFill>
                  <a:srgbClr val="1F487C"/>
                </a:solidFill>
                <a:latin typeface="Arial Bold"/>
                <a:cs typeface="Arial Bold"/>
              </a:rPr>
              <a:t>istediğiniz</a:t>
            </a:r>
            <a:r>
              <a:rPr lang="en-CA" sz="3202" b="1" dirty="0" smtClean="0">
                <a:solidFill>
                  <a:srgbClr val="1F487C"/>
                </a:solidFill>
                <a:latin typeface="Arial Bold"/>
                <a:cs typeface="Arial Bold"/>
              </a:rPr>
              <a:t> </a:t>
            </a:r>
            <a:r>
              <a:rPr lang="en-CA" sz="3202" b="1" dirty="0" err="1" smtClean="0">
                <a:solidFill>
                  <a:srgbClr val="1F487C"/>
                </a:solidFill>
                <a:latin typeface="Arial Bold"/>
                <a:cs typeface="Arial Bold"/>
              </a:rPr>
              <a:t>alanın</a:t>
            </a:r>
            <a:r>
              <a:rPr lang="en-CA" sz="3202" b="1" dirty="0" smtClean="0">
                <a:solidFill>
                  <a:srgbClr val="1F487C"/>
                </a:solidFill>
                <a:latin typeface="Arial Bold"/>
                <a:cs typeface="Arial Bold"/>
              </a:rPr>
              <a:t> </a:t>
            </a:r>
            <a:r>
              <a:rPr lang="en-CA" sz="3202" b="1" dirty="0" err="1" smtClean="0">
                <a:solidFill>
                  <a:srgbClr val="1F487C"/>
                </a:solidFill>
                <a:latin typeface="Arial Bold"/>
                <a:cs typeface="Arial Bold"/>
              </a:rPr>
              <a:t>ilinizde</a:t>
            </a:r>
            <a:endParaRPr lang="en-CA" sz="3202" b="1" dirty="0" smtClean="0">
              <a:solidFill>
                <a:srgbClr val="1F487C"/>
              </a:solidFill>
              <a:latin typeface="Arial Bold"/>
              <a:cs typeface="Arial Bold"/>
            </a:endParaRPr>
          </a:p>
          <a:p>
            <a:pPr>
              <a:lnSpc>
                <a:spcPts val="3680"/>
              </a:lnSpc>
            </a:pPr>
            <a:endParaRPr lang="en-CA" sz="3192" dirty="0">
              <a:solidFill>
                <a:srgbClr val="000000"/>
              </a:solidFill>
            </a:endParaRPr>
          </a:p>
        </p:txBody>
      </p:sp>
      <p:sp>
        <p:nvSpPr>
          <p:cNvPr id="4" name="TextBox 4"/>
          <p:cNvSpPr txBox="1"/>
          <p:nvPr/>
        </p:nvSpPr>
        <p:spPr>
          <a:xfrm>
            <a:off x="142844" y="4889500"/>
            <a:ext cx="8394927" cy="974626"/>
          </a:xfrm>
          <a:prstGeom prst="rect">
            <a:avLst/>
          </a:prstGeom>
          <a:noFill/>
        </p:spPr>
        <p:txBody>
          <a:bodyPr vert="horz" wrap="none" lIns="0" tIns="0" rIns="0" bIns="0" rtlCol="0">
            <a:spAutoFit/>
          </a:bodyPr>
          <a:lstStyle/>
          <a:p>
            <a:pPr>
              <a:lnSpc>
                <a:spcPts val="3800"/>
              </a:lnSpc>
            </a:pPr>
            <a:r>
              <a:rPr lang="tr-TR" sz="3204" b="1" dirty="0" smtClean="0">
                <a:solidFill>
                  <a:srgbClr val="1F487C"/>
                </a:solidFill>
                <a:latin typeface="Arial Bold"/>
                <a:cs typeface="Arial Bold"/>
              </a:rPr>
              <a:t>  </a:t>
            </a:r>
            <a:r>
              <a:rPr lang="en-CA" sz="3204" b="1" dirty="0" err="1" smtClean="0">
                <a:solidFill>
                  <a:srgbClr val="1F487C"/>
                </a:solidFill>
                <a:latin typeface="Arial Bold"/>
                <a:cs typeface="Arial Bold"/>
              </a:rPr>
              <a:t>olmaması</a:t>
            </a:r>
            <a:r>
              <a:rPr lang="en-CA" sz="3204" b="1" dirty="0" smtClean="0">
                <a:solidFill>
                  <a:srgbClr val="1F487C"/>
                </a:solidFill>
                <a:latin typeface="Arial Bold"/>
                <a:cs typeface="Arial Bold"/>
              </a:rPr>
              <a:t> </a:t>
            </a:r>
            <a:r>
              <a:rPr lang="en-CA" sz="3204" b="1" dirty="0" err="1" smtClean="0">
                <a:solidFill>
                  <a:srgbClr val="1F487C"/>
                </a:solidFill>
                <a:latin typeface="Arial Bold"/>
                <a:cs typeface="Arial Bold"/>
              </a:rPr>
              <a:t>durumunda</a:t>
            </a:r>
            <a:r>
              <a:rPr lang="en-CA" sz="3204" b="1" dirty="0" smtClean="0">
                <a:solidFill>
                  <a:srgbClr val="1F487C"/>
                </a:solidFill>
                <a:latin typeface="Arial Bold"/>
                <a:cs typeface="Arial Bold"/>
              </a:rPr>
              <a:t> </a:t>
            </a:r>
            <a:r>
              <a:rPr lang="en-CA" sz="3204" b="1" dirty="0" err="1" smtClean="0">
                <a:solidFill>
                  <a:srgbClr val="1F487C"/>
                </a:solidFill>
                <a:latin typeface="Arial Bold"/>
                <a:cs typeface="Arial Bold"/>
              </a:rPr>
              <a:t>başka</a:t>
            </a:r>
            <a:r>
              <a:rPr lang="en-CA" sz="3204" b="1" dirty="0" smtClean="0">
                <a:solidFill>
                  <a:srgbClr val="1F487C"/>
                </a:solidFill>
                <a:latin typeface="Arial Bold"/>
                <a:cs typeface="Arial Bold"/>
              </a:rPr>
              <a:t> </a:t>
            </a:r>
            <a:r>
              <a:rPr lang="en-CA" sz="3204" b="1" dirty="0" err="1" smtClean="0">
                <a:solidFill>
                  <a:srgbClr val="1F487C"/>
                </a:solidFill>
                <a:latin typeface="Arial Bold"/>
                <a:cs typeface="Arial Bold"/>
              </a:rPr>
              <a:t>illeri</a:t>
            </a:r>
            <a:r>
              <a:rPr lang="en-CA" sz="3204" b="1" dirty="0" smtClean="0">
                <a:solidFill>
                  <a:srgbClr val="1F487C"/>
                </a:solidFill>
                <a:latin typeface="Arial Bold"/>
                <a:cs typeface="Arial Bold"/>
              </a:rPr>
              <a:t> </a:t>
            </a:r>
            <a:r>
              <a:rPr lang="en-CA" sz="3204" b="1" dirty="0" err="1" smtClean="0">
                <a:solidFill>
                  <a:srgbClr val="1F487C"/>
                </a:solidFill>
                <a:latin typeface="Arial Bold"/>
                <a:cs typeface="Arial Bold"/>
              </a:rPr>
              <a:t>seçerek</a:t>
            </a:r>
            <a:r>
              <a:rPr lang="en-CA" sz="3194" dirty="0" smtClean="0">
                <a:solidFill>
                  <a:srgbClr val="000000"/>
                </a:solidFill>
                <a:latin typeface="Times New Roman"/>
              </a:rPr>
              <a:t/>
            </a:r>
            <a:br>
              <a:rPr lang="en-CA" sz="3194" dirty="0" smtClean="0">
                <a:solidFill>
                  <a:srgbClr val="000000"/>
                </a:solidFill>
                <a:latin typeface="Times New Roman"/>
              </a:rPr>
            </a:br>
            <a:r>
              <a:rPr lang="tr-TR" sz="3194" dirty="0" smtClean="0">
                <a:solidFill>
                  <a:srgbClr val="000000"/>
                </a:solidFill>
                <a:latin typeface="Times New Roman"/>
              </a:rPr>
              <a:t>  </a:t>
            </a:r>
            <a:r>
              <a:rPr lang="en-CA" sz="3204" b="1" dirty="0" err="1" smtClean="0">
                <a:solidFill>
                  <a:srgbClr val="1F487C"/>
                </a:solidFill>
                <a:latin typeface="Arial Bold"/>
                <a:cs typeface="Arial Bold"/>
              </a:rPr>
              <a:t>pansiyon</a:t>
            </a:r>
            <a:r>
              <a:rPr lang="en-CA" sz="3204" b="1" dirty="0" smtClean="0">
                <a:solidFill>
                  <a:srgbClr val="1F487C"/>
                </a:solidFill>
                <a:latin typeface="Arial Bold"/>
                <a:cs typeface="Arial Bold"/>
              </a:rPr>
              <a:t> </a:t>
            </a:r>
            <a:r>
              <a:rPr lang="en-CA" sz="3204" b="1" dirty="0" err="1" smtClean="0">
                <a:solidFill>
                  <a:srgbClr val="1F487C"/>
                </a:solidFill>
                <a:latin typeface="Arial Bold"/>
                <a:cs typeface="Arial Bold"/>
              </a:rPr>
              <a:t>imkanından</a:t>
            </a:r>
            <a:r>
              <a:rPr lang="en-CA" sz="3204" b="1" dirty="0" smtClean="0">
                <a:solidFill>
                  <a:srgbClr val="1F487C"/>
                </a:solidFill>
                <a:latin typeface="Arial Bold"/>
                <a:cs typeface="Arial Bold"/>
              </a:rPr>
              <a:t> </a:t>
            </a:r>
            <a:r>
              <a:rPr lang="en-CA" sz="3204" b="1" dirty="0" err="1" smtClean="0">
                <a:solidFill>
                  <a:srgbClr val="1F487C"/>
                </a:solidFill>
                <a:latin typeface="Arial Bold"/>
                <a:cs typeface="Arial Bold"/>
              </a:rPr>
              <a:t>yararlanabilirsiniz</a:t>
            </a:r>
            <a:r>
              <a:rPr lang="tr-TR" sz="3204" b="1" dirty="0" smtClean="0">
                <a:solidFill>
                  <a:srgbClr val="1F487C"/>
                </a:solidFill>
                <a:latin typeface="Arial Bold"/>
                <a:cs typeface="Arial Bold"/>
              </a:rPr>
              <a:t>.</a:t>
            </a:r>
          </a:p>
        </p:txBody>
      </p:sp>
      <p:sp>
        <p:nvSpPr>
          <p:cNvPr id="5" name="TextBox 5"/>
          <p:cNvSpPr txBox="1"/>
          <p:nvPr/>
        </p:nvSpPr>
        <p:spPr>
          <a:xfrm>
            <a:off x="8445500" y="6438900"/>
            <a:ext cx="698500" cy="228600"/>
          </a:xfrm>
          <a:prstGeom prst="rect">
            <a:avLst/>
          </a:prstGeom>
          <a:noFill/>
        </p:spPr>
        <p:txBody>
          <a:bodyPr vert="horz" wrap="none" lIns="0" tIns="0" rIns="0" bIns="0" rtlCol="0">
            <a:spAutoFit/>
          </a:bodyPr>
          <a:lstStyle/>
          <a:p>
            <a:pPr>
              <a:lnSpc>
                <a:spcPts val="1380"/>
              </a:lnSpc>
            </a:pPr>
            <a:r>
              <a:rPr lang="en-CA" sz="1200" smtClean="0">
                <a:solidFill>
                  <a:srgbClr val="9A9A9A"/>
                </a:solidFill>
                <a:latin typeface="Calibri"/>
                <a:cs typeface="Calibri"/>
              </a:rPr>
              <a:t>21</a:t>
            </a:r>
          </a:p>
          <a:p>
            <a:pPr>
              <a:lnSpc>
                <a:spcPts val="1380"/>
              </a:lnSpc>
            </a:pPr>
            <a:endParaRPr lang="en-CA" sz="1200">
              <a:solidFill>
                <a:srgbClr val="000000"/>
              </a:solidFill>
            </a:endParaRPr>
          </a:p>
        </p:txBody>
      </p:sp>
      <p:pic>
        <p:nvPicPr>
          <p:cNvPr id="7" name="Picture 2"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0"/>
            <a:ext cx="1440160" cy="1340769"/>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2042</Words>
  <Application>Microsoft Office PowerPoint</Application>
  <PresentationFormat>Ekran Gösterisi (4:3)</PresentationFormat>
  <Paragraphs>193</Paragraphs>
  <Slides>45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45</vt:i4>
      </vt:variant>
    </vt:vector>
  </HeadingPairs>
  <TitlesOfParts>
    <vt:vector size="52" baseType="lpstr">
      <vt:lpstr>Arial</vt:lpstr>
      <vt:lpstr>Arial Bold</vt:lpstr>
      <vt:lpstr>Calibri</vt:lpstr>
      <vt:lpstr>Times New Roman</vt:lpstr>
      <vt:lpstr>Times New Roman Bold</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ENDÜSTRİ MESLEK LİSELERİ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Investintech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A2E_Engine</dc:creator>
  <cp:lastModifiedBy>ronaldinho424</cp:lastModifiedBy>
  <cp:revision>156</cp:revision>
  <dcterms:created xsi:type="dcterms:W3CDTF">2015-05-07T07:00:17Z</dcterms:created>
  <dcterms:modified xsi:type="dcterms:W3CDTF">2019-04-15T10:18:54Z</dcterms:modified>
</cp:coreProperties>
</file>