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6" r:id="rId1"/>
  </p:sldMasterIdLst>
  <p:notesMasterIdLst>
    <p:notesMasterId r:id="rId56"/>
  </p:notesMasterIdLst>
  <p:sldIdLst>
    <p:sldId id="256" r:id="rId2"/>
    <p:sldId id="319" r:id="rId3"/>
    <p:sldId id="258" r:id="rId4"/>
    <p:sldId id="259" r:id="rId5"/>
    <p:sldId id="261" r:id="rId6"/>
    <p:sldId id="262" r:id="rId7"/>
    <p:sldId id="267" r:id="rId8"/>
    <p:sldId id="268" r:id="rId9"/>
    <p:sldId id="269" r:id="rId10"/>
    <p:sldId id="270" r:id="rId11"/>
    <p:sldId id="271" r:id="rId12"/>
    <p:sldId id="272" r:id="rId13"/>
    <p:sldId id="320" r:id="rId14"/>
    <p:sldId id="317"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8" r:id="rId39"/>
    <p:sldId id="300" r:id="rId40"/>
    <p:sldId id="301" r:id="rId41"/>
    <p:sldId id="302" r:id="rId42"/>
    <p:sldId id="303" r:id="rId43"/>
    <p:sldId id="304" r:id="rId44"/>
    <p:sldId id="305" r:id="rId45"/>
    <p:sldId id="321" r:id="rId46"/>
    <p:sldId id="306" r:id="rId47"/>
    <p:sldId id="307" r:id="rId48"/>
    <p:sldId id="308" r:id="rId49"/>
    <p:sldId id="311" r:id="rId50"/>
    <p:sldId id="312" r:id="rId51"/>
    <p:sldId id="313" r:id="rId52"/>
    <p:sldId id="314" r:id="rId53"/>
    <p:sldId id="315" r:id="rId54"/>
    <p:sldId id="316" r:id="rId55"/>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C48BC1-F757-4D84-A936-47CD08CA0CD5}" type="datetimeFigureOut">
              <a:rPr lang="tr-TR" smtClean="0"/>
              <a:t>31.10.2018</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06604-D84B-483A-BC15-998B901208DD}" type="slidenum">
              <a:rPr lang="tr-TR" smtClean="0"/>
              <a:t>‹#›</a:t>
            </a:fld>
            <a:endParaRPr lang="tr-TR"/>
          </a:p>
        </p:txBody>
      </p:sp>
    </p:spTree>
    <p:extLst>
      <p:ext uri="{BB962C8B-B14F-4D97-AF65-F5344CB8AC3E}">
        <p14:creationId xmlns:p14="http://schemas.microsoft.com/office/powerpoint/2010/main" val="3501791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D306604-D84B-483A-BC15-998B901208DD}" type="slidenum">
              <a:rPr lang="tr-TR" smtClean="0"/>
              <a:t>2</a:t>
            </a:fld>
            <a:endParaRPr lang="tr-TR"/>
          </a:p>
        </p:txBody>
      </p:sp>
    </p:spTree>
    <p:extLst>
      <p:ext uri="{BB962C8B-B14F-4D97-AF65-F5344CB8AC3E}">
        <p14:creationId xmlns:p14="http://schemas.microsoft.com/office/powerpoint/2010/main" val="237864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D306604-D84B-483A-BC15-998B901208DD}" type="slidenum">
              <a:rPr lang="tr-TR" smtClean="0"/>
              <a:t>8</a:t>
            </a:fld>
            <a:endParaRPr lang="tr-TR"/>
          </a:p>
        </p:txBody>
      </p:sp>
    </p:spTree>
    <p:extLst>
      <p:ext uri="{BB962C8B-B14F-4D97-AF65-F5344CB8AC3E}">
        <p14:creationId xmlns:p14="http://schemas.microsoft.com/office/powerpoint/2010/main" val="4190723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D306604-D84B-483A-BC15-998B901208DD}" type="slidenum">
              <a:rPr lang="tr-TR" smtClean="0"/>
              <a:t>24</a:t>
            </a:fld>
            <a:endParaRPr lang="tr-TR"/>
          </a:p>
        </p:txBody>
      </p:sp>
    </p:spTree>
    <p:extLst>
      <p:ext uri="{BB962C8B-B14F-4D97-AF65-F5344CB8AC3E}">
        <p14:creationId xmlns:p14="http://schemas.microsoft.com/office/powerpoint/2010/main" val="2041325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jpeg"/><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pPr>
              <a:defRPr/>
            </a:pPr>
            <a:fld id="{F23AE6A1-4A1F-4F06-B6BE-A72710320C68}" type="datetimeFigureOut">
              <a:rPr lang="tr-TR" smtClean="0"/>
              <a:pPr>
                <a:defRPr/>
              </a:pPr>
              <a:t>31.10.2018</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fld id="{99E20AD3-9753-41CA-8800-B91733F5BDC0}" type="slidenum">
              <a:rPr lang="tr-TR" altLang="tr-TR" smtClean="0"/>
              <a:pPr/>
              <a:t>‹#›</a:t>
            </a:fld>
            <a:endParaRPr lang="tr-TR" altLang="tr-TR"/>
          </a:p>
        </p:txBody>
      </p:sp>
    </p:spTree>
    <p:extLst>
      <p:ext uri="{BB962C8B-B14F-4D97-AF65-F5344CB8AC3E}">
        <p14:creationId xmlns:p14="http://schemas.microsoft.com/office/powerpoint/2010/main" val="2238429797"/>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a:defRPr/>
            </a:pPr>
            <a:fld id="{DAC3891A-BA05-404A-83FE-A7CF942B1DAF}" type="datetimeFigureOut">
              <a:rPr lang="tr-TR" smtClean="0"/>
              <a:pPr>
                <a:defRPr/>
              </a:pPr>
              <a:t>31.10.2018</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fld id="{8D090182-A2AA-43F8-8F8A-13F5F1759FF0}" type="slidenum">
              <a:rPr lang="tr-TR" altLang="tr-TR" smtClean="0"/>
              <a:pPr/>
              <a:t>‹#›</a:t>
            </a:fld>
            <a:endParaRPr lang="tr-TR" altLang="tr-TR"/>
          </a:p>
        </p:txBody>
      </p:sp>
    </p:spTree>
    <p:extLst>
      <p:ext uri="{BB962C8B-B14F-4D97-AF65-F5344CB8AC3E}">
        <p14:creationId xmlns:p14="http://schemas.microsoft.com/office/powerpoint/2010/main" val="312944358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a:defRPr/>
            </a:pPr>
            <a:fld id="{DAC3891A-BA05-404A-83FE-A7CF942B1DAF}" type="datetimeFigureOut">
              <a:rPr lang="tr-TR" smtClean="0"/>
              <a:pPr>
                <a:defRPr/>
              </a:pPr>
              <a:t>31.10.2018</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fld id="{8D090182-A2AA-43F8-8F8A-13F5F1759FF0}" type="slidenum">
              <a:rPr lang="tr-TR" altLang="tr-TR" smtClean="0"/>
              <a:pPr/>
              <a:t>‹#›</a:t>
            </a:fld>
            <a:endParaRPr lang="tr-TR" altLang="tr-TR"/>
          </a:p>
        </p:txBody>
      </p:sp>
    </p:spTree>
    <p:extLst>
      <p:ext uri="{BB962C8B-B14F-4D97-AF65-F5344CB8AC3E}">
        <p14:creationId xmlns:p14="http://schemas.microsoft.com/office/powerpoint/2010/main" val="387013858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a:defRPr/>
            </a:pPr>
            <a:fld id="{DAC3891A-BA05-404A-83FE-A7CF942B1DAF}" type="datetimeFigureOut">
              <a:rPr lang="tr-TR" smtClean="0"/>
              <a:pPr>
                <a:defRPr/>
              </a:pPr>
              <a:t>31.10.2018</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fld id="{8D090182-A2AA-43F8-8F8A-13F5F1759FF0}" type="slidenum">
              <a:rPr lang="tr-TR" altLang="tr-TR" smtClean="0"/>
              <a:pPr/>
              <a:t>‹#›</a:t>
            </a:fld>
            <a:endParaRPr lang="tr-TR" altLang="tr-TR"/>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946591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a:defRPr/>
            </a:pPr>
            <a:fld id="{DAC3891A-BA05-404A-83FE-A7CF942B1DAF}" type="datetimeFigureOut">
              <a:rPr lang="tr-TR" smtClean="0"/>
              <a:pPr>
                <a:defRPr/>
              </a:pPr>
              <a:t>31.10.2018</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fld id="{8D090182-A2AA-43F8-8F8A-13F5F1759FF0}" type="slidenum">
              <a:rPr lang="tr-TR" altLang="tr-TR" smtClean="0"/>
              <a:pPr/>
              <a:t>‹#›</a:t>
            </a:fld>
            <a:endParaRPr lang="tr-TR" altLang="tr-TR"/>
          </a:p>
        </p:txBody>
      </p:sp>
    </p:spTree>
    <p:extLst>
      <p:ext uri="{BB962C8B-B14F-4D97-AF65-F5344CB8AC3E}">
        <p14:creationId xmlns:p14="http://schemas.microsoft.com/office/powerpoint/2010/main" val="42672144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pPr>
              <a:defRPr/>
            </a:pPr>
            <a:fld id="{DAC3891A-BA05-404A-83FE-A7CF942B1DAF}" type="datetimeFigureOut">
              <a:rPr lang="tr-TR" smtClean="0"/>
              <a:pPr>
                <a:defRPr/>
              </a:pPr>
              <a:t>31.10.2018</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fld id="{8D090182-A2AA-43F8-8F8A-13F5F1759FF0}" type="slidenum">
              <a:rPr lang="tr-TR" altLang="tr-TR" smtClean="0"/>
              <a:pPr/>
              <a:t>‹#›</a:t>
            </a:fld>
            <a:endParaRPr lang="tr-TR" altLang="tr-TR"/>
          </a:p>
        </p:txBody>
      </p:sp>
    </p:spTree>
    <p:extLst>
      <p:ext uri="{BB962C8B-B14F-4D97-AF65-F5344CB8AC3E}">
        <p14:creationId xmlns:p14="http://schemas.microsoft.com/office/powerpoint/2010/main" val="92840086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pPr>
              <a:defRPr/>
            </a:pPr>
            <a:fld id="{DAC3891A-BA05-404A-83FE-A7CF942B1DAF}" type="datetimeFigureOut">
              <a:rPr lang="tr-TR" smtClean="0"/>
              <a:pPr>
                <a:defRPr/>
              </a:pPr>
              <a:t>31.10.2018</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fld id="{8D090182-A2AA-43F8-8F8A-13F5F1759FF0}" type="slidenum">
              <a:rPr lang="tr-TR" altLang="tr-TR" smtClean="0"/>
              <a:pPr/>
              <a:t>‹#›</a:t>
            </a:fld>
            <a:endParaRPr lang="tr-TR" altLang="tr-TR"/>
          </a:p>
        </p:txBody>
      </p:sp>
    </p:spTree>
    <p:extLst>
      <p:ext uri="{BB962C8B-B14F-4D97-AF65-F5344CB8AC3E}">
        <p14:creationId xmlns:p14="http://schemas.microsoft.com/office/powerpoint/2010/main" val="39937014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DAC3891A-BA05-404A-83FE-A7CF942B1DAF}" type="datetimeFigureOut">
              <a:rPr lang="tr-TR" smtClean="0"/>
              <a:pPr>
                <a:defRPr/>
              </a:pPr>
              <a:t>31.10.2018</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fld id="{8D090182-A2AA-43F8-8F8A-13F5F1759FF0}" type="slidenum">
              <a:rPr lang="tr-TR" altLang="tr-TR" smtClean="0"/>
              <a:pPr/>
              <a:t>‹#›</a:t>
            </a:fld>
            <a:endParaRPr lang="tr-TR" altLang="tr-TR"/>
          </a:p>
        </p:txBody>
      </p:sp>
    </p:spTree>
    <p:extLst>
      <p:ext uri="{BB962C8B-B14F-4D97-AF65-F5344CB8AC3E}">
        <p14:creationId xmlns:p14="http://schemas.microsoft.com/office/powerpoint/2010/main" val="246303613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tr-TR" smtClean="0"/>
              <a:t>Asıl başlık stili için tıklatın</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39A42BAD-DD21-463E-B9F4-18C3AE6A8FBD}" type="datetimeFigureOut">
              <a:rPr lang="tr-TR" smtClean="0"/>
              <a:pPr>
                <a:defRPr/>
              </a:pPr>
              <a:t>31.10.2018</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fld id="{8ADF269B-CC24-4A20-A1EA-45442F830F73}" type="slidenum">
              <a:rPr lang="tr-TR" altLang="tr-TR" smtClean="0"/>
              <a:pPr/>
              <a:t>‹#›</a:t>
            </a:fld>
            <a:endParaRPr lang="tr-TR" altLang="tr-TR"/>
          </a:p>
        </p:txBody>
      </p:sp>
    </p:spTree>
    <p:extLst>
      <p:ext uri="{BB962C8B-B14F-4D97-AF65-F5344CB8AC3E}">
        <p14:creationId xmlns:p14="http://schemas.microsoft.com/office/powerpoint/2010/main" val="350662546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DFCD8BC3-16D3-4FC2-8EEF-3679C98F6665}" type="datetimeFigureOut">
              <a:rPr lang="tr-TR" smtClean="0"/>
              <a:pPr>
                <a:defRPr/>
              </a:pPr>
              <a:t>31.10.2018</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fld id="{74853BD0-BE9C-4A54-BE19-8DBA1101B3E0}" type="slidenum">
              <a:rPr lang="tr-TR" altLang="tr-TR" smtClean="0"/>
              <a:pPr/>
              <a:t>‹#›</a:t>
            </a:fld>
            <a:endParaRPr lang="tr-TR" altLang="tr-TR"/>
          </a:p>
        </p:txBody>
      </p:sp>
      <p:pic>
        <p:nvPicPr>
          <p:cNvPr id="8" name="Resim 7"/>
          <p:cNvPicPr>
            <a:picLocks noChangeAspect="1"/>
          </p:cNvPicPr>
          <p:nvPr userDrawn="1"/>
        </p:nvPicPr>
        <p:blipFill>
          <a:blip r:embed="rId3" cstate="print">
            <a:extLst>
              <a:ext uri="{BEBA8EAE-BF5A-486C-A8C5-ECC9F3942E4B}">
                <a14:imgProps xmlns:a14="http://schemas.microsoft.com/office/drawing/2010/main">
                  <a14:imgLayer r:embed="rId4">
                    <a14:imgEffect>
                      <a14:sharpenSoften amount="-8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752493" y="0"/>
            <a:ext cx="2391507" cy="1844824"/>
          </a:xfrm>
          <a:prstGeom prst="roundRect">
            <a:avLst>
              <a:gd name="adj" fmla="val 8594"/>
            </a:avLst>
          </a:prstGeom>
          <a:blipFill dpi="0" rotWithShape="1">
            <a:blip r:embed="rId5">
              <a:alphaModFix amt="42000"/>
            </a:blip>
            <a:srcRect/>
            <a:stretch>
              <a:fillRect/>
            </a:stretch>
          </a:blipFill>
          <a:ln>
            <a:noFill/>
          </a:ln>
          <a:effectLst>
            <a:reflection blurRad="12700" stA="44000" endPos="28000" dist="5000" dir="5400000" sy="-100000" algn="bl" rotWithShape="0"/>
          </a:effectLst>
        </p:spPr>
      </p:pic>
    </p:spTree>
    <p:extLst>
      <p:ext uri="{BB962C8B-B14F-4D97-AF65-F5344CB8AC3E}">
        <p14:creationId xmlns:p14="http://schemas.microsoft.com/office/powerpoint/2010/main" val="1985737334"/>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tr-TR" smtClean="0"/>
              <a:t>Asıl başlık stili için tıklatın</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a:defRPr/>
            </a:pPr>
            <a:fld id="{928A557E-BC73-48A2-BBE9-B06F11E44DAB}" type="datetimeFigureOut">
              <a:rPr lang="tr-TR" smtClean="0"/>
              <a:pPr>
                <a:defRPr/>
              </a:pPr>
              <a:t>31.10.2018</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fld id="{AEF32344-3247-45F6-B5DF-8EB6920E7F66}" type="slidenum">
              <a:rPr lang="tr-TR" altLang="tr-TR" smtClean="0"/>
              <a:pPr/>
              <a:t>‹#›</a:t>
            </a:fld>
            <a:endParaRPr lang="tr-TR" altLang="tr-TR"/>
          </a:p>
        </p:txBody>
      </p:sp>
    </p:spTree>
    <p:extLst>
      <p:ext uri="{BB962C8B-B14F-4D97-AF65-F5344CB8AC3E}">
        <p14:creationId xmlns:p14="http://schemas.microsoft.com/office/powerpoint/2010/main" val="388939682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4D6A1682-CDC3-4CC9-A89D-B800449E12F9}" type="datetimeFigureOut">
              <a:rPr lang="tr-TR" smtClean="0"/>
              <a:pPr>
                <a:defRPr/>
              </a:pPr>
              <a:t>31.10.2018</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fld id="{14841266-43E8-4BD0-B7B8-7B6B0C3ECEE1}" type="slidenum">
              <a:rPr lang="tr-TR" altLang="tr-TR" smtClean="0"/>
              <a:pPr/>
              <a:t>‹#›</a:t>
            </a:fld>
            <a:endParaRPr lang="tr-TR" altLang="tr-TR"/>
          </a:p>
        </p:txBody>
      </p:sp>
    </p:spTree>
    <p:extLst>
      <p:ext uri="{BB962C8B-B14F-4D97-AF65-F5344CB8AC3E}">
        <p14:creationId xmlns:p14="http://schemas.microsoft.com/office/powerpoint/2010/main" val="519436093"/>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Content Placeholder 3"/>
          <p:cNvSpPr>
            <a:spLocks noGrp="1"/>
          </p:cNvSpPr>
          <p:nvPr>
            <p:ph sz="quarter" idx="13"/>
          </p:nvPr>
        </p:nvSpPr>
        <p:spPr>
          <a:xfrm>
            <a:off x="685331" y="3051013"/>
            <a:ext cx="3829520" cy="274018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3" name="Content Placeholder 5"/>
          <p:cNvSpPr>
            <a:spLocks noGrp="1"/>
          </p:cNvSpPr>
          <p:nvPr>
            <p:ph sz="quarter" idx="14"/>
          </p:nvPr>
        </p:nvSpPr>
        <p:spPr>
          <a:xfrm>
            <a:off x="4629150" y="3051013"/>
            <a:ext cx="3829051" cy="274018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fld id="{A607CB09-5513-4102-84BE-182F26053D4F}" type="datetimeFigureOut">
              <a:rPr lang="tr-TR" smtClean="0"/>
              <a:pPr>
                <a:defRPr/>
              </a:pPr>
              <a:t>31.10.2018</a:t>
            </a:fld>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fld id="{26CCBC87-52FD-4BBE-BC9C-8E8C12845E1D}" type="slidenum">
              <a:rPr lang="tr-TR" altLang="tr-TR" smtClean="0"/>
              <a:pPr/>
              <a:t>‹#›</a:t>
            </a:fld>
            <a:endParaRPr lang="tr-TR" altLang="tr-TR"/>
          </a:p>
        </p:txBody>
      </p:sp>
    </p:spTree>
    <p:extLst>
      <p:ext uri="{BB962C8B-B14F-4D97-AF65-F5344CB8AC3E}">
        <p14:creationId xmlns:p14="http://schemas.microsoft.com/office/powerpoint/2010/main" val="906227490"/>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fld id="{358BBA7A-7A56-4100-B717-15F6DE288D74}" type="datetimeFigureOut">
              <a:rPr lang="tr-TR" smtClean="0"/>
              <a:pPr>
                <a:defRPr/>
              </a:pPr>
              <a:t>31.10.2018</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fld id="{0297B06A-941B-4CF1-BE89-918F072C7536}" type="slidenum">
              <a:rPr lang="tr-TR" altLang="tr-TR" smtClean="0"/>
              <a:pPr/>
              <a:t>‹#›</a:t>
            </a:fld>
            <a:endParaRPr lang="tr-TR" altLang="tr-TR"/>
          </a:p>
        </p:txBody>
      </p:sp>
    </p:spTree>
    <p:extLst>
      <p:ext uri="{BB962C8B-B14F-4D97-AF65-F5344CB8AC3E}">
        <p14:creationId xmlns:p14="http://schemas.microsoft.com/office/powerpoint/2010/main" val="90876590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pPr>
              <a:defRPr/>
            </a:pPr>
            <a:fld id="{4113F99E-1AA3-420C-AFFE-9A9C6E7930E2}" type="datetimeFigureOut">
              <a:rPr lang="tr-TR" smtClean="0"/>
              <a:pPr>
                <a:defRPr/>
              </a:pPr>
              <a:t>31.10.2018</a:t>
            </a:fld>
            <a:endParaRPr lang="tr-TR"/>
          </a:p>
        </p:txBody>
      </p:sp>
      <p:sp>
        <p:nvSpPr>
          <p:cNvPr id="3" name="Footer Placeholder 2"/>
          <p:cNvSpPr>
            <a:spLocks noGrp="1"/>
          </p:cNvSpPr>
          <p:nvPr>
            <p:ph type="ftr" sz="quarter" idx="11"/>
          </p:nvPr>
        </p:nvSpPr>
        <p:spPr/>
        <p:txBody>
          <a:bodyPr/>
          <a:lstStyle/>
          <a:p>
            <a:pPr>
              <a:defRPr/>
            </a:pPr>
            <a:endParaRPr lang="tr-TR"/>
          </a:p>
        </p:txBody>
      </p:sp>
      <p:sp>
        <p:nvSpPr>
          <p:cNvPr id="4" name="Slide Number Placeholder 3"/>
          <p:cNvSpPr>
            <a:spLocks noGrp="1"/>
          </p:cNvSpPr>
          <p:nvPr>
            <p:ph type="sldNum" sz="quarter" idx="12"/>
          </p:nvPr>
        </p:nvSpPr>
        <p:spPr/>
        <p:txBody>
          <a:bodyPr/>
          <a:lstStyle/>
          <a:p>
            <a:fld id="{F323553C-A9BF-4627-A257-C622BA072839}" type="slidenum">
              <a:rPr lang="tr-TR" altLang="tr-TR" smtClean="0"/>
              <a:pPr/>
              <a:t>‹#›</a:t>
            </a:fld>
            <a:endParaRPr lang="tr-TR" altLang="tr-TR"/>
          </a:p>
        </p:txBody>
      </p:sp>
    </p:spTree>
    <p:extLst>
      <p:ext uri="{BB962C8B-B14F-4D97-AF65-F5344CB8AC3E}">
        <p14:creationId xmlns:p14="http://schemas.microsoft.com/office/powerpoint/2010/main" val="45939458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tr-TR" smtClean="0"/>
              <a:t>Asıl başlık stili için tıklatın</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a:defRPr/>
            </a:pPr>
            <a:fld id="{FEA46E91-B880-4F3D-881B-906D7BEACDA5}" type="datetimeFigureOut">
              <a:rPr lang="tr-TR" smtClean="0"/>
              <a:pPr>
                <a:defRPr/>
              </a:pPr>
              <a:t>31.10.2018</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fld id="{CA49FF0C-8C57-4885-BA4D-D0BA966DC96E}" type="slidenum">
              <a:rPr lang="tr-TR" altLang="tr-TR" smtClean="0"/>
              <a:pPr/>
              <a:t>‹#›</a:t>
            </a:fld>
            <a:endParaRPr lang="tr-TR" altLang="tr-TR"/>
          </a:p>
        </p:txBody>
      </p:sp>
    </p:spTree>
    <p:extLst>
      <p:ext uri="{BB962C8B-B14F-4D97-AF65-F5344CB8AC3E}">
        <p14:creationId xmlns:p14="http://schemas.microsoft.com/office/powerpoint/2010/main" val="185957499"/>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a:defRPr/>
            </a:pPr>
            <a:fld id="{5AEDF501-FD9E-445F-87B2-C93F2642E7DE}" type="datetimeFigureOut">
              <a:rPr lang="tr-TR" smtClean="0"/>
              <a:pPr>
                <a:defRPr/>
              </a:pPr>
              <a:t>31.10.2018</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fld id="{A2DB8377-37A8-43D2-BE50-2CDA41AE6269}" type="slidenum">
              <a:rPr lang="tr-TR" altLang="tr-TR" smtClean="0"/>
              <a:pPr/>
              <a:t>‹#›</a:t>
            </a:fld>
            <a:endParaRPr lang="tr-TR" altLang="tr-TR"/>
          </a:p>
        </p:txBody>
      </p:sp>
    </p:spTree>
    <p:extLst>
      <p:ext uri="{BB962C8B-B14F-4D97-AF65-F5344CB8AC3E}">
        <p14:creationId xmlns:p14="http://schemas.microsoft.com/office/powerpoint/2010/main" val="1635843517"/>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pPr>
              <a:defRPr/>
            </a:pPr>
            <a:fld id="{DAC3891A-BA05-404A-83FE-A7CF942B1DAF}" type="datetimeFigureOut">
              <a:rPr lang="tr-TR" smtClean="0"/>
              <a:pPr>
                <a:defRPr/>
              </a:pPr>
              <a:t>31.10.2018</a:t>
            </a:fld>
            <a:endParaRPr lang="tr-TR"/>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pPr>
              <a:defRPr/>
            </a:pPr>
            <a:endParaRPr lang="tr-TR"/>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8D090182-A2AA-43F8-8F8A-13F5F1759FF0}" type="slidenum">
              <a:rPr lang="tr-TR" altLang="tr-TR" smtClean="0"/>
              <a:pPr/>
              <a:t>‹#›</a:t>
            </a:fld>
            <a:endParaRPr lang="tr-TR" altLang="tr-TR"/>
          </a:p>
        </p:txBody>
      </p:sp>
    </p:spTree>
    <p:extLst>
      <p:ext uri="{BB962C8B-B14F-4D97-AF65-F5344CB8AC3E}">
        <p14:creationId xmlns:p14="http://schemas.microsoft.com/office/powerpoint/2010/main" val="3619669768"/>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 id="2147483989" r:id="rId13"/>
    <p:sldLayoutId id="2147483990" r:id="rId14"/>
    <p:sldLayoutId id="2147483991" r:id="rId15"/>
    <p:sldLayoutId id="2147483992" r:id="rId16"/>
    <p:sldLayoutId id="2147483993" r:id="rId17"/>
  </p:sldLayoutIdLst>
  <p:transition>
    <p:fade/>
  </p:transition>
  <p:timing>
    <p:tnLst>
      <p:par>
        <p:cTn id="1" dur="indefinite" restart="never" nodeType="tmRoot"/>
      </p:par>
    </p:tnLst>
  </p:timing>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2 Alt Başlık"/>
          <p:cNvSpPr>
            <a:spLocks noGrp="1"/>
          </p:cNvSpPr>
          <p:nvPr>
            <p:ph type="subTitle" idx="1"/>
          </p:nvPr>
        </p:nvSpPr>
        <p:spPr>
          <a:xfrm>
            <a:off x="683569" y="5143500"/>
            <a:ext cx="7846070" cy="1514475"/>
          </a:xfrm>
        </p:spPr>
        <p:txBody>
          <a:bodyPr>
            <a:normAutofit/>
          </a:bodyPr>
          <a:lstStyle/>
          <a:p>
            <a:pPr eaLnBrk="1" hangingPunct="1"/>
            <a:r>
              <a:rPr lang="tr-TR" altLang="tr-TR" sz="2400" b="1" dirty="0" smtClean="0">
                <a:solidFill>
                  <a:srgbClr val="FF0000"/>
                </a:solidFill>
                <a:latin typeface="Comic Sans MS" panose="030F0702030302020204" pitchFamily="66" charset="0"/>
              </a:rPr>
              <a:t>SEYHAN REHBERLİK VE ARAŞTIRMA MERKEZİ PDR BÖLÜMÜ</a:t>
            </a:r>
          </a:p>
          <a:p>
            <a:pPr eaLnBrk="1" hangingPunct="1"/>
            <a:r>
              <a:rPr lang="tr-TR" altLang="tr-TR" dirty="0" smtClean="0"/>
              <a:t>		</a:t>
            </a:r>
          </a:p>
        </p:txBody>
      </p:sp>
      <p:sp>
        <p:nvSpPr>
          <p:cNvPr id="4" name="3 Dikdörtgen"/>
          <p:cNvSpPr/>
          <p:nvPr/>
        </p:nvSpPr>
        <p:spPr>
          <a:xfrm>
            <a:off x="0" y="1268760"/>
            <a:ext cx="8892480" cy="1754326"/>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tr-TR"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anose="030F0702030302020204" pitchFamily="66" charset="0"/>
                <a:cs typeface="+mn-cs"/>
              </a:rPr>
              <a:t>  </a:t>
            </a:r>
            <a:r>
              <a:rPr lang="tr-TR" sz="5400" b="1" cap="all" dirty="0" smtClean="0">
                <a:ln w="0"/>
                <a:solidFill>
                  <a:srgbClr val="FF0000"/>
                </a:solidFill>
                <a:effectLst>
                  <a:reflection blurRad="12700" stA="50000" endPos="50000" dist="5000" dir="5400000" sy="-100000" rotWithShape="0"/>
                </a:effectLst>
                <a:latin typeface="Comic Sans MS" panose="030F0702030302020204" pitchFamily="66" charset="0"/>
                <a:cs typeface="+mn-cs"/>
              </a:rPr>
              <a:t>Verimli </a:t>
            </a:r>
            <a:r>
              <a:rPr lang="tr-TR" sz="5400" b="1" cap="all" dirty="0">
                <a:ln w="0"/>
                <a:solidFill>
                  <a:srgbClr val="FF0000"/>
                </a:solidFill>
                <a:effectLst>
                  <a:reflection blurRad="12700" stA="50000" endPos="50000" dist="5000" dir="5400000" sy="-100000" rotWithShape="0"/>
                </a:effectLst>
                <a:latin typeface="Comic Sans MS" panose="030F0702030302020204" pitchFamily="66" charset="0"/>
                <a:cs typeface="+mn-cs"/>
              </a:rPr>
              <a:t>ders</a:t>
            </a:r>
          </a:p>
          <a:p>
            <a:pPr algn="ctr" fontAlgn="auto">
              <a:spcBef>
                <a:spcPts val="0"/>
              </a:spcBef>
              <a:spcAft>
                <a:spcPts val="0"/>
              </a:spcAft>
              <a:defRPr/>
            </a:pPr>
            <a:r>
              <a:rPr lang="tr-TR" sz="5400" b="1" cap="all" dirty="0">
                <a:ln w="0"/>
                <a:solidFill>
                  <a:srgbClr val="FF0000"/>
                </a:solidFill>
                <a:effectLst>
                  <a:reflection blurRad="12700" stA="50000" endPos="50000" dist="5000" dir="5400000" sy="-100000" rotWithShape="0"/>
                </a:effectLst>
                <a:latin typeface="Comic Sans MS" panose="030F0702030302020204" pitchFamily="66" charset="0"/>
                <a:cs typeface="+mn-cs"/>
              </a:rPr>
              <a:t> </a:t>
            </a:r>
            <a:r>
              <a:rPr lang="tr-TR" sz="5400" b="1" cap="all" dirty="0" smtClean="0">
                <a:ln w="0"/>
                <a:solidFill>
                  <a:srgbClr val="FF0000"/>
                </a:solidFill>
                <a:effectLst>
                  <a:reflection blurRad="12700" stA="50000" endPos="50000" dist="5000" dir="5400000" sy="-100000" rotWithShape="0"/>
                </a:effectLst>
                <a:latin typeface="Comic Sans MS" panose="030F0702030302020204" pitchFamily="66" charset="0"/>
                <a:cs typeface="+mn-cs"/>
              </a:rPr>
              <a:t>Çalışma YÖNTEMLERİ</a:t>
            </a:r>
            <a:endParaRPr lang="tr-TR" sz="5400" b="1" cap="all" dirty="0">
              <a:ln w="0"/>
              <a:solidFill>
                <a:srgbClr val="FF0000"/>
              </a:solidFill>
              <a:effectLst>
                <a:reflection blurRad="12700" stA="50000" endPos="50000" dist="5000" dir="5400000" sy="-100000" rotWithShape="0"/>
              </a:effectLst>
              <a:latin typeface="Comic Sans MS" panose="030F0702030302020204" pitchFamily="66" charset="0"/>
              <a:cs typeface="+mn-cs"/>
            </a:endParaRPr>
          </a:p>
        </p:txBody>
      </p:sp>
      <p:pic>
        <p:nvPicPr>
          <p:cNvPr id="9220" name="Picture 4" descr="C:\Users\Gonca\AppData\Local\Microsoft\Windows\Temporary Internet Files\Content.IE5\VTI5VI8U\open-book[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3023087"/>
            <a:ext cx="6048672" cy="1918082"/>
          </a:xfrm>
          <a:prstGeom prst="rect">
            <a:avLst/>
          </a:prstGeom>
          <a:noFill/>
          <a:ln>
            <a:noFill/>
          </a:ln>
          <a:effectLst>
            <a:reflection blurRad="279400" stA="45000" endPos="19000" dir="5400000" sy="-100000" algn="bl" rotWithShape="0"/>
          </a:effectLst>
          <a:scene3d>
            <a:camera prst="orthographicFront"/>
            <a:lightRig rig="contrasting" dir="t"/>
          </a:scene3d>
          <a:sp3d prstMaterial="powde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l" eaLnBrk="1" fontAlgn="auto" hangingPunct="1">
              <a:spcAft>
                <a:spcPts val="0"/>
              </a:spcAft>
              <a:defRPr/>
            </a:pPr>
            <a:r>
              <a:rPr lang="tr-TR" sz="3200" b="1" dirty="0" smtClean="0">
                <a:solidFill>
                  <a:srgbClr val="FF0000"/>
                </a:solidFill>
                <a:latin typeface="Comic Sans MS" pitchFamily="66" charset="0"/>
              </a:rPr>
              <a:t>HEDEFE NASIL</a:t>
            </a:r>
            <a:r>
              <a:rPr lang="tr-TR" sz="3200" dirty="0" smtClean="0">
                <a:solidFill>
                  <a:srgbClr val="FF0000"/>
                </a:solidFill>
                <a:latin typeface="Comic Sans MS" pitchFamily="66" charset="0"/>
              </a:rPr>
              <a:t> </a:t>
            </a:r>
            <a:r>
              <a:rPr lang="tr-TR" sz="3200" b="1" dirty="0" smtClean="0">
                <a:solidFill>
                  <a:srgbClr val="FF0000"/>
                </a:solidFill>
                <a:latin typeface="Comic Sans MS" pitchFamily="66" charset="0"/>
              </a:rPr>
              <a:t>ULAŞILIR?</a:t>
            </a:r>
            <a:endParaRPr lang="tr-TR" sz="3200" b="1" dirty="0">
              <a:solidFill>
                <a:srgbClr val="FF0000"/>
              </a:solidFill>
              <a:latin typeface="Comic Sans MS" pitchFamily="66" charset="0"/>
            </a:endParaRPr>
          </a:p>
        </p:txBody>
      </p:sp>
      <p:sp>
        <p:nvSpPr>
          <p:cNvPr id="3" name="2 İçerik Yer Tutucusu"/>
          <p:cNvSpPr>
            <a:spLocks noGrp="1"/>
          </p:cNvSpPr>
          <p:nvPr>
            <p:ph sz="quarter" idx="13"/>
          </p:nvPr>
        </p:nvSpPr>
        <p:spPr>
          <a:xfrm>
            <a:off x="899592" y="1988840"/>
            <a:ext cx="7772870" cy="4176464"/>
          </a:xfrm>
        </p:spPr>
        <p:txBody>
          <a:bodyPr>
            <a:noAutofit/>
          </a:bodyPr>
          <a:lstStyle/>
          <a:p>
            <a:pPr marL="0" indent="0" eaLnBrk="1" fontAlgn="auto" hangingPunct="1">
              <a:spcAft>
                <a:spcPts val="0"/>
              </a:spcAft>
              <a:buNone/>
              <a:defRPr/>
            </a:pPr>
            <a:r>
              <a:rPr lang="tr-TR" sz="1600" b="1" dirty="0" smtClean="0">
                <a:latin typeface="Comic Sans MS" panose="030F0702030302020204" pitchFamily="66" charset="0"/>
              </a:rPr>
              <a:t>* Konu tekrarı yaparak,</a:t>
            </a:r>
          </a:p>
          <a:p>
            <a:pPr marL="274320" indent="-274320" eaLnBrk="1" fontAlgn="auto" hangingPunct="1">
              <a:spcAft>
                <a:spcPts val="0"/>
              </a:spcAft>
              <a:buFont typeface="Wingdings"/>
              <a:buChar char=""/>
              <a:defRPr/>
            </a:pPr>
            <a:endParaRPr lang="tr-TR" sz="1600" b="1" dirty="0" smtClean="0">
              <a:latin typeface="Comic Sans MS" panose="030F0702030302020204" pitchFamily="66" charset="0"/>
            </a:endParaRPr>
          </a:p>
          <a:p>
            <a:pPr marL="0" indent="0" eaLnBrk="1" fontAlgn="auto" hangingPunct="1">
              <a:spcAft>
                <a:spcPts val="0"/>
              </a:spcAft>
              <a:buNone/>
              <a:defRPr/>
            </a:pPr>
            <a:r>
              <a:rPr lang="tr-TR" sz="1600" b="1" dirty="0" smtClean="0">
                <a:latin typeface="Comic Sans MS" panose="030F0702030302020204" pitchFamily="66" charset="0"/>
              </a:rPr>
              <a:t>* Her gün belli sayıda test çözerek,</a:t>
            </a:r>
          </a:p>
          <a:p>
            <a:pPr marL="274320" indent="-274320" eaLnBrk="1" fontAlgn="auto" hangingPunct="1">
              <a:spcAft>
                <a:spcPts val="0"/>
              </a:spcAft>
              <a:buFont typeface="Wingdings"/>
              <a:buChar char=""/>
              <a:defRPr/>
            </a:pPr>
            <a:endParaRPr lang="tr-TR" sz="1600" b="1" dirty="0" smtClean="0">
              <a:latin typeface="Comic Sans MS" panose="030F0702030302020204" pitchFamily="66" charset="0"/>
            </a:endParaRPr>
          </a:p>
          <a:p>
            <a:pPr marL="0" indent="0" eaLnBrk="1" fontAlgn="auto" hangingPunct="1">
              <a:spcAft>
                <a:spcPts val="0"/>
              </a:spcAft>
              <a:buNone/>
              <a:defRPr/>
            </a:pPr>
            <a:r>
              <a:rPr lang="tr-TR" sz="1600" b="1" dirty="0" smtClean="0">
                <a:latin typeface="Comic Sans MS" panose="030F0702030302020204" pitchFamily="66" charset="0"/>
              </a:rPr>
              <a:t>* Deneme sınavlarının sonuçlarına göre plan hazırlayarak,</a:t>
            </a:r>
          </a:p>
          <a:p>
            <a:pPr marL="274320" indent="-274320" eaLnBrk="1" fontAlgn="auto" hangingPunct="1">
              <a:spcAft>
                <a:spcPts val="0"/>
              </a:spcAft>
              <a:buFont typeface="Wingdings"/>
              <a:buChar char=""/>
              <a:defRPr/>
            </a:pPr>
            <a:endParaRPr lang="tr-TR" sz="1600" b="1" dirty="0" smtClean="0">
              <a:latin typeface="Comic Sans MS" panose="030F0702030302020204" pitchFamily="66" charset="0"/>
            </a:endParaRPr>
          </a:p>
          <a:p>
            <a:pPr marL="0" indent="0" eaLnBrk="1" fontAlgn="auto" hangingPunct="1">
              <a:spcAft>
                <a:spcPts val="0"/>
              </a:spcAft>
              <a:buNone/>
              <a:defRPr/>
            </a:pPr>
            <a:r>
              <a:rPr lang="tr-TR" sz="1600" b="1" dirty="0" smtClean="0">
                <a:latin typeface="Comic Sans MS" panose="030F0702030302020204" pitchFamily="66" charset="0"/>
              </a:rPr>
              <a:t>* Çözemediğiniz soruları görmezden gelmeyerek,</a:t>
            </a:r>
          </a:p>
          <a:p>
            <a:pPr marL="274320" indent="-274320" eaLnBrk="1" fontAlgn="auto" hangingPunct="1">
              <a:spcAft>
                <a:spcPts val="0"/>
              </a:spcAft>
              <a:buFont typeface="Wingdings"/>
              <a:buChar char=""/>
              <a:defRPr/>
            </a:pPr>
            <a:endParaRPr lang="tr-TR" sz="1600" b="1" dirty="0" smtClean="0">
              <a:latin typeface="Comic Sans MS" panose="030F0702030302020204" pitchFamily="66" charset="0"/>
            </a:endParaRPr>
          </a:p>
          <a:p>
            <a:pPr marL="0" indent="0" eaLnBrk="1" fontAlgn="auto" hangingPunct="1">
              <a:spcAft>
                <a:spcPts val="0"/>
              </a:spcAft>
              <a:buNone/>
              <a:defRPr/>
            </a:pPr>
            <a:r>
              <a:rPr lang="tr-TR" sz="1600" b="1" dirty="0" smtClean="0">
                <a:latin typeface="Comic Sans MS" panose="030F0702030302020204" pitchFamily="66" charset="0"/>
              </a:rPr>
              <a:t>* İlgi ,yetenek ve değerlerinize uygun bir hedef belirleyerek</a:t>
            </a:r>
            <a:r>
              <a:rPr lang="tr-TR" sz="1400" dirty="0" smtClean="0"/>
              <a:t>.</a:t>
            </a:r>
            <a:endParaRPr lang="tr-TR" sz="1400" dirty="0"/>
          </a:p>
        </p:txBody>
      </p:sp>
      <p:pic>
        <p:nvPicPr>
          <p:cNvPr id="20484" name="Picture 2" descr="C:\Program Files (x86)\Microsoft Office\MEDIA\CAGCAT10\j0293844.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0"/>
            <a:ext cx="2496375" cy="2624045"/>
          </a:xfrm>
          <a:prstGeom prst="rect">
            <a:avLst/>
          </a:prstGeom>
          <a:solidFill>
            <a:srgbClr val="002060"/>
          </a:solidFill>
          <a:ln>
            <a:noFill/>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b="1" dirty="0" smtClean="0">
                <a:solidFill>
                  <a:srgbClr val="FF0000"/>
                </a:solidFill>
                <a:latin typeface="Comic Sans MS" panose="030F0702030302020204" pitchFamily="66" charset="0"/>
              </a:rPr>
              <a:t>PLANLI ÇALIŞMAK</a:t>
            </a:r>
            <a:endParaRPr lang="tr-TR" b="1" dirty="0">
              <a:solidFill>
                <a:srgbClr val="FF0000"/>
              </a:solidFill>
              <a:latin typeface="Comic Sans MS" panose="030F0702030302020204" pitchFamily="66" charset="0"/>
            </a:endParaRPr>
          </a:p>
        </p:txBody>
      </p:sp>
      <p:pic>
        <p:nvPicPr>
          <p:cNvPr id="4" name="Resim 3"/>
          <p:cNvPicPr>
            <a:picLocks noChangeAspect="1"/>
          </p:cNvPicPr>
          <p:nvPr/>
        </p:nvPicPr>
        <p:blipFill>
          <a:blip r:embed="rId2" cstate="print">
            <a:grayscl/>
            <a:extLst>
              <a:ext uri="{BEBA8EAE-BF5A-486C-A8C5-ECC9F3942E4B}">
                <a14:imgProps xmlns:a14="http://schemas.microsoft.com/office/drawing/2010/main">
                  <a14:imgLayer r:embed="rId3">
                    <a14:imgEffect>
                      <a14:sharpenSoften amount="-8000"/>
                    </a14:imgEffect>
                    <a14:imgEffect>
                      <a14:colorTemperature colorTemp="7817"/>
                    </a14:imgEffect>
                  </a14:imgLayer>
                </a14:imgProps>
              </a:ext>
              <a:ext uri="{28A0092B-C50C-407E-A947-70E740481C1C}">
                <a14:useLocalDpi xmlns:a14="http://schemas.microsoft.com/office/drawing/2010/main" val="0"/>
              </a:ext>
            </a:extLst>
          </a:blip>
          <a:stretch>
            <a:fillRect/>
          </a:stretch>
        </p:blipFill>
        <p:spPr>
          <a:xfrm>
            <a:off x="6752493" y="7676"/>
            <a:ext cx="2391507" cy="18448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a:xfrm>
            <a:off x="685330" y="1847578"/>
            <a:ext cx="7772870" cy="4605757"/>
          </a:xfrm>
        </p:spPr>
        <p:txBody>
          <a:bodyPr>
            <a:normAutofit lnSpcReduction="10000"/>
          </a:bodyPr>
          <a:lstStyle/>
          <a:p>
            <a:pPr marL="274320" indent="-274320" eaLnBrk="1" fontAlgn="auto" hangingPunct="1">
              <a:spcAft>
                <a:spcPts val="0"/>
              </a:spcAft>
              <a:buFont typeface="Wingdings"/>
              <a:buNone/>
              <a:defRPr/>
            </a:pPr>
            <a:endParaRPr lang="tr-TR" dirty="0" smtClean="0">
              <a:latin typeface="Comic Sans MS" panose="030F0702030302020204" pitchFamily="66" charset="0"/>
            </a:endParaRPr>
          </a:p>
          <a:p>
            <a:pPr marL="457200" indent="-457200" eaLnBrk="1" fontAlgn="auto" hangingPunct="1">
              <a:spcAft>
                <a:spcPts val="0"/>
              </a:spcAft>
              <a:buFont typeface="+mj-lt"/>
              <a:buAutoNum type="arabicPeriod"/>
              <a:defRPr/>
            </a:pPr>
            <a:r>
              <a:rPr lang="tr-TR" b="1" dirty="0" smtClean="0">
                <a:solidFill>
                  <a:srgbClr val="FF0000"/>
                </a:solidFill>
                <a:latin typeface="Comic Sans MS" panose="030F0702030302020204" pitchFamily="66" charset="0"/>
              </a:rPr>
              <a:t>Dönemlik plan:  </a:t>
            </a:r>
            <a:r>
              <a:rPr lang="tr-TR" i="1" dirty="0" smtClean="0">
                <a:latin typeface="Comic Sans MS" panose="030F0702030302020204" pitchFamily="66" charset="0"/>
              </a:rPr>
              <a:t>bulunduğunuz dönem içindeki yazılı,sözlü,deneme sınavlarının tarihlerini  kapsar. Bunları bir takvime işleyip ona göre bir çalışma planı yapmalısınız.</a:t>
            </a:r>
          </a:p>
          <a:p>
            <a:pPr marL="457200" indent="-457200" eaLnBrk="1" fontAlgn="auto" hangingPunct="1">
              <a:spcAft>
                <a:spcPts val="0"/>
              </a:spcAft>
              <a:buFont typeface="+mj-lt"/>
              <a:buAutoNum type="arabicPeriod"/>
              <a:defRPr/>
            </a:pPr>
            <a:endParaRPr lang="tr-TR" b="1" dirty="0" smtClean="0">
              <a:latin typeface="Comic Sans MS" panose="030F0702030302020204" pitchFamily="66" charset="0"/>
            </a:endParaRPr>
          </a:p>
          <a:p>
            <a:pPr marL="457200" indent="-457200" eaLnBrk="1" fontAlgn="auto" hangingPunct="1">
              <a:spcAft>
                <a:spcPts val="0"/>
              </a:spcAft>
              <a:buFont typeface="+mj-lt"/>
              <a:buAutoNum type="arabicPeriod"/>
              <a:defRPr/>
            </a:pPr>
            <a:r>
              <a:rPr lang="tr-TR" b="1" dirty="0" smtClean="0">
                <a:solidFill>
                  <a:srgbClr val="FF0000"/>
                </a:solidFill>
                <a:latin typeface="Comic Sans MS" panose="030F0702030302020204" pitchFamily="66" charset="0"/>
              </a:rPr>
              <a:t>Haftalık plan: </a:t>
            </a:r>
            <a:r>
              <a:rPr lang="tr-TR" dirty="0" smtClean="0">
                <a:latin typeface="Comic Sans MS" panose="030F0702030302020204" pitchFamily="66" charset="0"/>
              </a:rPr>
              <a:t>bir hafta boyunca neler yapacağınızın planlanması haftalık plandır. </a:t>
            </a:r>
            <a:endParaRPr lang="tr-TR" b="1" dirty="0" smtClean="0">
              <a:latin typeface="Comic Sans MS" panose="030F0702030302020204" pitchFamily="66" charset="0"/>
            </a:endParaRPr>
          </a:p>
          <a:p>
            <a:pPr marL="457200" indent="-457200" eaLnBrk="1" fontAlgn="auto" hangingPunct="1">
              <a:spcAft>
                <a:spcPts val="0"/>
              </a:spcAft>
              <a:buFont typeface="+mj-lt"/>
              <a:buAutoNum type="arabicPeriod"/>
              <a:defRPr/>
            </a:pPr>
            <a:endParaRPr lang="tr-TR" b="1" dirty="0" smtClean="0">
              <a:latin typeface="Comic Sans MS" panose="030F0702030302020204" pitchFamily="66" charset="0"/>
            </a:endParaRPr>
          </a:p>
          <a:p>
            <a:pPr marL="457200" indent="-457200" eaLnBrk="1" fontAlgn="auto" hangingPunct="1">
              <a:spcAft>
                <a:spcPts val="0"/>
              </a:spcAft>
              <a:buFont typeface="+mj-lt"/>
              <a:buAutoNum type="arabicPeriod"/>
              <a:defRPr/>
            </a:pPr>
            <a:r>
              <a:rPr lang="tr-TR" b="1" dirty="0" smtClean="0">
                <a:solidFill>
                  <a:srgbClr val="FF0000"/>
                </a:solidFill>
                <a:latin typeface="Comic Sans MS" panose="030F0702030302020204" pitchFamily="66" charset="0"/>
              </a:rPr>
              <a:t>Günlük plan: </a:t>
            </a:r>
            <a:r>
              <a:rPr lang="tr-TR" i="1" dirty="0" smtClean="0">
                <a:latin typeface="Comic Sans MS" panose="030F0702030302020204" pitchFamily="66" charset="0"/>
              </a:rPr>
              <a:t>bir gün boyunca yaptıklarınızı planlarsanız günlük plan yapmış olursunuz.</a:t>
            </a:r>
            <a:endParaRPr lang="tr-TR" b="1" dirty="0">
              <a:latin typeface="Comic Sans MS" panose="030F0702030302020204" pitchFamily="66" charset="0"/>
            </a:endParaRPr>
          </a:p>
        </p:txBody>
      </p:sp>
      <p:pic>
        <p:nvPicPr>
          <p:cNvPr id="22532" name="Picture 7" descr="C:\Program Files (x86)\Microsoft Office\MEDIA\CAGCAT10\j023413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1560513"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395536" y="2204864"/>
            <a:ext cx="8208912" cy="4392488"/>
          </a:xfrm>
        </p:spPr>
        <p:txBody>
          <a:bodyPr>
            <a:normAutofit/>
          </a:bodyPr>
          <a:lstStyle/>
          <a:p>
            <a:pPr>
              <a:defRPr/>
            </a:pPr>
            <a:r>
              <a:rPr lang="tr-TR" b="1" dirty="0">
                <a:latin typeface="Comic Sans MS" panose="030F0702030302020204" pitchFamily="66" charset="0"/>
              </a:rPr>
              <a:t>Plan hazırlanırken haftalık çizelgelere önce zorunlu faaliyetler </a:t>
            </a:r>
            <a:r>
              <a:rPr lang="tr-TR" b="1" dirty="0" smtClean="0">
                <a:latin typeface="Comic Sans MS" panose="030F0702030302020204" pitchFamily="66" charset="0"/>
              </a:rPr>
              <a:t>işaretlenir</a:t>
            </a:r>
            <a:r>
              <a:rPr lang="tr-TR" b="1" dirty="0">
                <a:latin typeface="Comic Sans MS" panose="030F0702030302020204" pitchFamily="66" charset="0"/>
              </a:rPr>
              <a:t>. Kalan boş saatler ise ders çalışmak için düzenlenir. </a:t>
            </a:r>
          </a:p>
          <a:p>
            <a:pPr>
              <a:defRPr/>
            </a:pPr>
            <a:endParaRPr lang="tr-TR" dirty="0">
              <a:latin typeface="Comic Sans MS" panose="030F0702030302020204" pitchFamily="66" charset="0"/>
            </a:endParaRPr>
          </a:p>
          <a:p>
            <a:pPr>
              <a:defRPr/>
            </a:pPr>
            <a:r>
              <a:rPr lang="tr-TR" b="1" dirty="0">
                <a:latin typeface="Comic Sans MS" panose="030F0702030302020204" pitchFamily="66" charset="0"/>
              </a:rPr>
              <a:t>Planınızda </a:t>
            </a:r>
            <a:r>
              <a:rPr lang="tr-TR" b="1" dirty="0" smtClean="0">
                <a:latin typeface="Comic Sans MS" panose="030F0702030302020204" pitchFamily="66" charset="0"/>
              </a:rPr>
              <a:t>Belirli </a:t>
            </a:r>
            <a:r>
              <a:rPr lang="tr-TR" b="1" dirty="0">
                <a:latin typeface="Comic Sans MS" panose="030F0702030302020204" pitchFamily="66" charset="0"/>
              </a:rPr>
              <a:t>derslere yer verip diğer dersleri ihmal etmek amacınıza ulaşmanızı engeller.</a:t>
            </a:r>
          </a:p>
          <a:p>
            <a:pPr>
              <a:defRPr/>
            </a:pPr>
            <a:endParaRPr lang="tr-TR" dirty="0">
              <a:latin typeface="Comic Sans MS" panose="030F0702030302020204" pitchFamily="66" charset="0"/>
            </a:endParaRPr>
          </a:p>
          <a:p>
            <a:pPr>
              <a:defRPr/>
            </a:pPr>
            <a:r>
              <a:rPr lang="tr-TR" b="1" dirty="0" smtClean="0">
                <a:latin typeface="Comic Sans MS" panose="030F0702030302020204" pitchFamily="66" charset="0"/>
              </a:rPr>
              <a:t>HER </a:t>
            </a:r>
            <a:r>
              <a:rPr lang="tr-TR" b="1" dirty="0">
                <a:latin typeface="Comic Sans MS" panose="030F0702030302020204" pitchFamily="66" charset="0"/>
              </a:rPr>
              <a:t>ÖĞRENCİNİN ÇALIŞMA İHTİYACI FARKLIDIR.BU NEDENLE KENDİNİZE </a:t>
            </a:r>
            <a:r>
              <a:rPr lang="tr-TR" b="1" dirty="0" smtClean="0">
                <a:latin typeface="Comic Sans MS" panose="030F0702030302020204" pitchFamily="66" charset="0"/>
              </a:rPr>
              <a:t>DÜRÜST </a:t>
            </a:r>
            <a:r>
              <a:rPr lang="tr-TR" b="1" dirty="0">
                <a:latin typeface="Comic Sans MS" panose="030F0702030302020204" pitchFamily="66" charset="0"/>
              </a:rPr>
              <a:t>OLUN!!!!!</a:t>
            </a:r>
          </a:p>
          <a:p>
            <a:pPr>
              <a:defRPr/>
            </a:pPr>
            <a:endParaRPr lang="tr-TR" dirty="0">
              <a:latin typeface="Comic Sans MS" panose="030F0702030302020204" pitchFamily="66" charset="0"/>
            </a:endParaRPr>
          </a:p>
          <a:p>
            <a:endParaRPr lang="tr-TR" dirty="0">
              <a:latin typeface="Comic Sans MS" panose="030F0702030302020204" pitchFamily="66" charset="0"/>
            </a:endParaRPr>
          </a:p>
        </p:txBody>
      </p:sp>
    </p:spTree>
    <p:extLst>
      <p:ext uri="{BB962C8B-B14F-4D97-AF65-F5344CB8AC3E}">
        <p14:creationId xmlns:p14="http://schemas.microsoft.com/office/powerpoint/2010/main" val="82313200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sz="quarter" idx="13"/>
          </p:nvPr>
        </p:nvSpPr>
        <p:spPr>
          <a:xfrm>
            <a:off x="1835696" y="2708920"/>
            <a:ext cx="6736804" cy="3744416"/>
          </a:xfrm>
        </p:spPr>
        <p:txBody>
          <a:bodyPr>
            <a:normAutofit/>
          </a:bodyPr>
          <a:lstStyle/>
          <a:p>
            <a:pPr eaLnBrk="1" hangingPunct="1">
              <a:defRPr/>
            </a:pPr>
            <a:r>
              <a:rPr lang="tr-TR" sz="2800" b="1" dirty="0" smtClean="0">
                <a:solidFill>
                  <a:schemeClr val="accent6">
                    <a:lumMod val="50000"/>
                  </a:schemeClr>
                </a:solidFill>
                <a:latin typeface="Comic Sans MS" panose="030F0702030302020204" pitchFamily="66" charset="0"/>
              </a:rPr>
              <a:t>45 </a:t>
            </a:r>
            <a:r>
              <a:rPr lang="tr-TR" sz="2800" b="1" dirty="0" err="1" smtClean="0">
                <a:solidFill>
                  <a:schemeClr val="accent6">
                    <a:lumMod val="50000"/>
                  </a:schemeClr>
                </a:solidFill>
                <a:latin typeface="Comic Sans MS" panose="030F0702030302020204" pitchFamily="66" charset="0"/>
              </a:rPr>
              <a:t>dk</a:t>
            </a:r>
            <a:r>
              <a:rPr lang="tr-TR" sz="2800" b="1" dirty="0" smtClean="0">
                <a:solidFill>
                  <a:schemeClr val="accent6">
                    <a:lumMod val="50000"/>
                  </a:schemeClr>
                </a:solidFill>
                <a:latin typeface="Comic Sans MS" panose="030F0702030302020204" pitchFamily="66" charset="0"/>
              </a:rPr>
              <a:t>		ders çalışma</a:t>
            </a:r>
          </a:p>
          <a:p>
            <a:pPr eaLnBrk="1" hangingPunct="1">
              <a:defRPr/>
            </a:pPr>
            <a:r>
              <a:rPr lang="tr-TR" sz="2800" b="1" dirty="0" smtClean="0">
                <a:solidFill>
                  <a:schemeClr val="accent6">
                    <a:lumMod val="50000"/>
                  </a:schemeClr>
                </a:solidFill>
                <a:latin typeface="Comic Sans MS" panose="030F0702030302020204" pitchFamily="66" charset="0"/>
              </a:rPr>
              <a:t>5 </a:t>
            </a:r>
            <a:r>
              <a:rPr lang="tr-TR" sz="2800" b="1" dirty="0" err="1" smtClean="0">
                <a:solidFill>
                  <a:schemeClr val="accent6">
                    <a:lumMod val="50000"/>
                  </a:schemeClr>
                </a:solidFill>
                <a:latin typeface="Comic Sans MS" panose="030F0702030302020204" pitchFamily="66" charset="0"/>
              </a:rPr>
              <a:t>dk</a:t>
            </a:r>
            <a:r>
              <a:rPr lang="tr-TR" sz="2800" b="1" dirty="0" smtClean="0">
                <a:solidFill>
                  <a:schemeClr val="accent6">
                    <a:lumMod val="50000"/>
                  </a:schemeClr>
                </a:solidFill>
                <a:latin typeface="Comic Sans MS" panose="030F0702030302020204" pitchFamily="66" charset="0"/>
              </a:rPr>
              <a:t> 		tekrar</a:t>
            </a:r>
          </a:p>
          <a:p>
            <a:pPr eaLnBrk="1" hangingPunct="1">
              <a:defRPr/>
            </a:pPr>
            <a:r>
              <a:rPr lang="tr-TR" sz="2800" b="1" dirty="0" smtClean="0">
                <a:solidFill>
                  <a:schemeClr val="accent6">
                    <a:lumMod val="50000"/>
                  </a:schemeClr>
                </a:solidFill>
                <a:latin typeface="Comic Sans MS" panose="030F0702030302020204" pitchFamily="66" charset="0"/>
              </a:rPr>
              <a:t>10 </a:t>
            </a:r>
            <a:r>
              <a:rPr lang="tr-TR" sz="2800" b="1" dirty="0" err="1" smtClean="0">
                <a:solidFill>
                  <a:schemeClr val="accent6">
                    <a:lumMod val="50000"/>
                  </a:schemeClr>
                </a:solidFill>
                <a:latin typeface="Comic Sans MS" panose="030F0702030302020204" pitchFamily="66" charset="0"/>
              </a:rPr>
              <a:t>dk</a:t>
            </a:r>
            <a:r>
              <a:rPr lang="tr-TR" sz="2800" b="1" dirty="0" smtClean="0">
                <a:solidFill>
                  <a:schemeClr val="accent6">
                    <a:lumMod val="50000"/>
                  </a:schemeClr>
                </a:solidFill>
                <a:latin typeface="Comic Sans MS" panose="030F0702030302020204" pitchFamily="66" charset="0"/>
              </a:rPr>
              <a:t> 		dinlenme</a:t>
            </a:r>
          </a:p>
          <a:p>
            <a:pPr eaLnBrk="1" hangingPunct="1">
              <a:buFont typeface="Wingdings" panose="05000000000000000000" pitchFamily="2" charset="2"/>
              <a:buNone/>
              <a:defRPr/>
            </a:pPr>
            <a:r>
              <a:rPr lang="tr-TR" sz="2800" dirty="0" smtClean="0">
                <a:solidFill>
                  <a:schemeClr val="accent6">
                    <a:lumMod val="50000"/>
                  </a:schemeClr>
                </a:solidFill>
                <a:latin typeface="Comic Sans MS" panose="030F0702030302020204" pitchFamily="66" charset="0"/>
              </a:rPr>
              <a:t> </a:t>
            </a:r>
          </a:p>
          <a:p>
            <a:pPr eaLnBrk="1" hangingPunct="1">
              <a:defRPr/>
            </a:pPr>
            <a:endParaRPr lang="tr-TR" sz="2800" dirty="0">
              <a:solidFill>
                <a:schemeClr val="accent6">
                  <a:lumMod val="50000"/>
                </a:schemeClr>
              </a:solidFill>
              <a:latin typeface="Comic Sans MS" panose="030F0702030302020204" pitchFamily="66" charset="0"/>
            </a:endParaRPr>
          </a:p>
        </p:txBody>
      </p:sp>
      <p:cxnSp>
        <p:nvCxnSpPr>
          <p:cNvPr id="4" name="Düz Ok Bağlayıcısı 3"/>
          <p:cNvCxnSpPr/>
          <p:nvPr/>
        </p:nvCxnSpPr>
        <p:spPr>
          <a:xfrm>
            <a:off x="3347864" y="2996952"/>
            <a:ext cx="1080000" cy="0"/>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5" name="Düz Ok Bağlayıcısı 4"/>
          <p:cNvCxnSpPr/>
          <p:nvPr/>
        </p:nvCxnSpPr>
        <p:spPr>
          <a:xfrm>
            <a:off x="3347864" y="3645024"/>
            <a:ext cx="1080000" cy="0"/>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6" name="Düz Ok Bağlayıcısı 5"/>
          <p:cNvCxnSpPr/>
          <p:nvPr/>
        </p:nvCxnSpPr>
        <p:spPr>
          <a:xfrm>
            <a:off x="3347864" y="4293096"/>
            <a:ext cx="1080000" cy="0"/>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1700808"/>
            <a:ext cx="7763814" cy="2736819"/>
          </a:xfrm>
        </p:spPr>
        <p:txBody>
          <a:bodyPr/>
          <a:lstStyle/>
          <a:p>
            <a:pPr eaLnBrk="1" fontAlgn="auto" hangingPunct="1">
              <a:spcAft>
                <a:spcPts val="0"/>
              </a:spcAft>
              <a:defRPr/>
            </a:pPr>
            <a:r>
              <a:rPr lang="tr-TR" b="1" dirty="0" smtClean="0">
                <a:solidFill>
                  <a:srgbClr val="FF0000"/>
                </a:solidFill>
                <a:latin typeface="Comic Sans MS" panose="030F0702030302020204" pitchFamily="66" charset="0"/>
              </a:rPr>
              <a:t>Zamanı Etkin Şekilde Değerlendirmek</a:t>
            </a:r>
            <a:endParaRPr lang="tr-TR" b="1" dirty="0">
              <a:solidFill>
                <a:srgbClr val="FF0000"/>
              </a:solidFill>
              <a:latin typeface="Comic Sans MS" panose="030F0702030302020204" pitchFamily="66" charset="0"/>
            </a:endParaRPr>
          </a:p>
        </p:txBody>
      </p:sp>
      <p:pic>
        <p:nvPicPr>
          <p:cNvPr id="4" name="Resim 3"/>
          <p:cNvPicPr>
            <a:picLocks noChangeAspect="1"/>
          </p:cNvPicPr>
          <p:nvPr/>
        </p:nvPicPr>
        <p:blipFill>
          <a:blip r:embed="rId2" cstate="print">
            <a:grayscl/>
            <a:extLst>
              <a:ext uri="{BEBA8EAE-BF5A-486C-A8C5-ECC9F3942E4B}">
                <a14:imgProps xmlns:a14="http://schemas.microsoft.com/office/drawing/2010/main">
                  <a14:imgLayer r:embed="rId3">
                    <a14:imgEffect>
                      <a14:sharpenSoften amount="-8000"/>
                    </a14:imgEffect>
                    <a14:imgEffect>
                      <a14:colorTemperature colorTemp="7817"/>
                    </a14:imgEffect>
                  </a14:imgLayer>
                </a14:imgProps>
              </a:ext>
              <a:ext uri="{28A0092B-C50C-407E-A947-70E740481C1C}">
                <a14:useLocalDpi xmlns:a14="http://schemas.microsoft.com/office/drawing/2010/main" val="0"/>
              </a:ext>
            </a:extLst>
          </a:blip>
          <a:stretch>
            <a:fillRect/>
          </a:stretch>
        </p:blipFill>
        <p:spPr>
          <a:xfrm>
            <a:off x="6752493" y="7676"/>
            <a:ext cx="2391507" cy="18448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467544" y="404664"/>
            <a:ext cx="5974902" cy="1177630"/>
          </a:xfrm>
        </p:spPr>
        <p:txBody>
          <a:bodyPr/>
          <a:lstStyle/>
          <a:p>
            <a:pPr eaLnBrk="1" fontAlgn="auto" hangingPunct="1">
              <a:spcAft>
                <a:spcPts val="0"/>
              </a:spcAft>
              <a:defRPr/>
            </a:pPr>
            <a:r>
              <a:rPr lang="tr-TR" dirty="0" smtClean="0">
                <a:solidFill>
                  <a:srgbClr val="FF0000"/>
                </a:solidFill>
                <a:latin typeface="Comic Sans MS" panose="030F0702030302020204" pitchFamily="66" charset="0"/>
              </a:rPr>
              <a:t>UNUTMAYIN!</a:t>
            </a:r>
            <a:endParaRPr lang="tr-TR" dirty="0">
              <a:solidFill>
                <a:srgbClr val="FF0000"/>
              </a:solidFill>
              <a:latin typeface="Comic Sans MS" panose="030F0702030302020204" pitchFamily="66" charset="0"/>
            </a:endParaRPr>
          </a:p>
        </p:txBody>
      </p:sp>
      <p:sp>
        <p:nvSpPr>
          <p:cNvPr id="25602" name="2 İçerik Yer Tutucusu"/>
          <p:cNvSpPr>
            <a:spLocks noGrp="1"/>
          </p:cNvSpPr>
          <p:nvPr>
            <p:ph sz="quarter" idx="13"/>
          </p:nvPr>
        </p:nvSpPr>
        <p:spPr>
          <a:xfrm>
            <a:off x="323528" y="1916832"/>
            <a:ext cx="7772870" cy="4824536"/>
          </a:xfrm>
        </p:spPr>
        <p:txBody>
          <a:bodyPr>
            <a:normAutofit/>
          </a:bodyPr>
          <a:lstStyle/>
          <a:p>
            <a:pPr algn="just" eaLnBrk="1" hangingPunct="1">
              <a:lnSpc>
                <a:spcPct val="80000"/>
              </a:lnSpc>
              <a:buFontTx/>
              <a:buNone/>
            </a:pPr>
            <a:r>
              <a:rPr lang="tr-TR" altLang="tr-TR" b="1" i="1" dirty="0" smtClean="0">
                <a:solidFill>
                  <a:srgbClr val="000000"/>
                </a:solidFill>
                <a:latin typeface="Comic Sans MS" panose="030F0702030302020204" pitchFamily="66" charset="0"/>
              </a:rPr>
              <a:t>	Zaman herkese 24 saat ve ücretsiz olarak verilmiştir.</a:t>
            </a:r>
          </a:p>
          <a:p>
            <a:pPr eaLnBrk="1" hangingPunct="1">
              <a:lnSpc>
                <a:spcPct val="80000"/>
              </a:lnSpc>
              <a:buFontTx/>
              <a:buNone/>
            </a:pPr>
            <a:endParaRPr lang="tr-TR" altLang="tr-TR" b="1" i="1" dirty="0" smtClean="0">
              <a:solidFill>
                <a:srgbClr val="000000"/>
              </a:solidFill>
              <a:latin typeface="Comic Sans MS" panose="030F0702030302020204" pitchFamily="66" charset="0"/>
            </a:endParaRPr>
          </a:p>
          <a:p>
            <a:pPr eaLnBrk="1" hangingPunct="1">
              <a:lnSpc>
                <a:spcPct val="80000"/>
              </a:lnSpc>
              <a:buFontTx/>
              <a:buNone/>
            </a:pPr>
            <a:r>
              <a:rPr lang="tr-TR" altLang="tr-TR" b="1" dirty="0" smtClean="0">
                <a:solidFill>
                  <a:srgbClr val="000000"/>
                </a:solidFill>
                <a:latin typeface="Comic Sans MS" panose="030F0702030302020204" pitchFamily="66" charset="0"/>
              </a:rPr>
              <a:t>● Zamanı satın almaya hiç kimsenin gücü yetmemektedir.</a:t>
            </a:r>
          </a:p>
          <a:p>
            <a:pPr eaLnBrk="1" hangingPunct="1">
              <a:lnSpc>
                <a:spcPct val="80000"/>
              </a:lnSpc>
              <a:buFontTx/>
              <a:buNone/>
            </a:pPr>
            <a:endParaRPr lang="tr-TR" altLang="tr-TR" b="1" dirty="0" smtClean="0">
              <a:solidFill>
                <a:srgbClr val="000000"/>
              </a:solidFill>
              <a:latin typeface="Comic Sans MS" panose="030F0702030302020204" pitchFamily="66" charset="0"/>
            </a:endParaRPr>
          </a:p>
          <a:p>
            <a:pPr eaLnBrk="1" hangingPunct="1">
              <a:lnSpc>
                <a:spcPct val="80000"/>
              </a:lnSpc>
              <a:buFontTx/>
              <a:buNone/>
            </a:pPr>
            <a:r>
              <a:rPr lang="tr-TR" altLang="tr-TR" b="1" dirty="0" smtClean="0">
                <a:solidFill>
                  <a:srgbClr val="000000"/>
                </a:solidFill>
                <a:latin typeface="Comic Sans MS" panose="030F0702030302020204" pitchFamily="66" charset="0"/>
              </a:rPr>
              <a:t>● Zaman varlığı konusunda herkes eşittir.</a:t>
            </a:r>
          </a:p>
          <a:p>
            <a:pPr eaLnBrk="1" hangingPunct="1">
              <a:lnSpc>
                <a:spcPct val="80000"/>
              </a:lnSpc>
              <a:buFontTx/>
              <a:buNone/>
            </a:pPr>
            <a:endParaRPr lang="tr-TR" altLang="tr-TR" b="1" dirty="0" smtClean="0">
              <a:solidFill>
                <a:srgbClr val="000000"/>
              </a:solidFill>
              <a:latin typeface="Comic Sans MS" panose="030F0702030302020204" pitchFamily="66" charset="0"/>
            </a:endParaRPr>
          </a:p>
          <a:p>
            <a:pPr eaLnBrk="1" hangingPunct="1">
              <a:lnSpc>
                <a:spcPct val="80000"/>
              </a:lnSpc>
              <a:buFontTx/>
              <a:buNone/>
            </a:pPr>
            <a:r>
              <a:rPr lang="tr-TR" altLang="tr-TR" b="1" dirty="0" smtClean="0">
                <a:solidFill>
                  <a:srgbClr val="000000"/>
                </a:solidFill>
                <a:latin typeface="Comic Sans MS" panose="030F0702030302020204" pitchFamily="66" charset="0"/>
              </a:rPr>
              <a:t>● Zamanı biriktirme gibi bir imkanımız yoktur.</a:t>
            </a:r>
          </a:p>
          <a:p>
            <a:pPr eaLnBrk="1" hangingPunct="1">
              <a:lnSpc>
                <a:spcPct val="80000"/>
              </a:lnSpc>
              <a:buFontTx/>
              <a:buNone/>
            </a:pPr>
            <a:endParaRPr lang="tr-TR" altLang="tr-TR" b="1" dirty="0" smtClean="0">
              <a:solidFill>
                <a:srgbClr val="000000"/>
              </a:solidFill>
              <a:latin typeface="Comic Sans MS" panose="030F0702030302020204" pitchFamily="66" charset="0"/>
            </a:endParaRPr>
          </a:p>
          <a:p>
            <a:pPr eaLnBrk="1" hangingPunct="1">
              <a:lnSpc>
                <a:spcPct val="80000"/>
              </a:lnSpc>
              <a:buFontTx/>
              <a:buNone/>
            </a:pPr>
            <a:r>
              <a:rPr lang="tr-TR" altLang="tr-TR" b="1" dirty="0" smtClean="0">
                <a:solidFill>
                  <a:srgbClr val="000000"/>
                </a:solidFill>
                <a:latin typeface="Comic Sans MS" panose="030F0702030302020204" pitchFamily="66" charset="0"/>
              </a:rPr>
              <a:t>● Ne kadar zamanımız olduğu değil, zamanı nasıl değerlendirdiğimiz önemlidir.</a:t>
            </a:r>
            <a:endParaRPr lang="tr-TR" altLang="tr-TR" dirty="0" smtClean="0">
              <a:latin typeface="Comic Sans MS" panose="030F0702030302020204" pitchFamily="66" charset="0"/>
            </a:endParaRPr>
          </a:p>
        </p:txBody>
      </p:sp>
      <p:pic>
        <p:nvPicPr>
          <p:cNvPr id="25604" name="Picture 5" descr="C:\Users\Gonca\AppData\Local\Microsoft\Windows\Temporary Internet Files\Content.IE5\JHT74D9W\sand-glass-7281-larg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754143">
            <a:off x="7429500" y="3224213"/>
            <a:ext cx="973138"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6" descr="C:\Users\Gonca\AppData\Local\Microsoft\Windows\Temporary Internet Files\Content.IE5\JHT74D9W\sand-glass-7281-larg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12266">
            <a:off x="7286625" y="5256213"/>
            <a:ext cx="830263"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8" descr="C:\Users\Gonca\AppData\Local\Microsoft\Windows\Temporary Internet Files\Content.IE5\JHT74D9W\sand-glass-7281-larg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90393">
            <a:off x="7967663" y="65088"/>
            <a:ext cx="56515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2 İçerik Yer Tutucusu"/>
          <p:cNvSpPr>
            <a:spLocks noGrp="1"/>
          </p:cNvSpPr>
          <p:nvPr>
            <p:ph sz="quarter" idx="13"/>
          </p:nvPr>
        </p:nvSpPr>
        <p:spPr>
          <a:xfrm>
            <a:off x="30801" y="1124745"/>
            <a:ext cx="6989471" cy="3312368"/>
          </a:xfrm>
        </p:spPr>
        <p:txBody>
          <a:bodyPr/>
          <a:lstStyle/>
          <a:p>
            <a:pPr algn="ctr" eaLnBrk="1" hangingPunct="1">
              <a:buFont typeface="Wingdings" panose="05000000000000000000" pitchFamily="2" charset="2"/>
              <a:buNone/>
            </a:pPr>
            <a:r>
              <a:rPr lang="tr-TR" altLang="tr-TR" b="1" dirty="0" smtClean="0">
                <a:latin typeface="Comic Sans MS" panose="030F0702030302020204" pitchFamily="66" charset="0"/>
              </a:rPr>
              <a:t>    ÖNEMLİ </a:t>
            </a:r>
            <a:r>
              <a:rPr lang="tr-TR" altLang="tr-TR" b="1" dirty="0" smtClean="0">
                <a:latin typeface="Comic Sans MS" panose="030F0702030302020204" pitchFamily="66" charset="0"/>
              </a:rPr>
              <a:t>OLAN, ÇOK ZAMAN KULLANMAK DEĞİL, ZAMANIN VERİMLİ DEĞERLENDİRİLMESİDİR!</a:t>
            </a:r>
          </a:p>
          <a:p>
            <a:pPr algn="ctr" eaLnBrk="1" hangingPunct="1">
              <a:buFont typeface="Wingdings" panose="05000000000000000000" pitchFamily="2" charset="2"/>
              <a:buNone/>
            </a:pPr>
            <a:endParaRPr lang="tr-TR" altLang="tr-TR" b="1" dirty="0" smtClean="0">
              <a:latin typeface="Comic Sans MS" panose="030F0702030302020204" pitchFamily="66" charset="0"/>
            </a:endParaRPr>
          </a:p>
          <a:p>
            <a:pPr algn="ctr" eaLnBrk="1" hangingPunct="1">
              <a:buFont typeface="Wingdings" panose="05000000000000000000" pitchFamily="2" charset="2"/>
              <a:buNone/>
            </a:pPr>
            <a:endParaRPr lang="tr-TR" altLang="tr-TR" b="1" dirty="0">
              <a:latin typeface="Comic Sans MS" panose="030F0702030302020204" pitchFamily="66" charset="0"/>
            </a:endParaRPr>
          </a:p>
          <a:p>
            <a:pPr algn="ctr" eaLnBrk="1" hangingPunct="1">
              <a:buFont typeface="Wingdings" panose="05000000000000000000" pitchFamily="2" charset="2"/>
              <a:buNone/>
            </a:pPr>
            <a:r>
              <a:rPr lang="tr-TR" altLang="tr-TR" b="1" dirty="0" smtClean="0">
                <a:latin typeface="Comic Sans MS" panose="030F0702030302020204" pitchFamily="66" charset="0"/>
              </a:rPr>
              <a:t> </a:t>
            </a:r>
            <a:r>
              <a:rPr lang="tr-TR" altLang="tr-TR" b="1" dirty="0" smtClean="0">
                <a:latin typeface="Comic Sans MS" panose="030F0702030302020204" pitchFamily="66" charset="0"/>
              </a:rPr>
              <a:t>   ÖNEMLİ </a:t>
            </a:r>
            <a:r>
              <a:rPr lang="tr-TR" altLang="tr-TR" b="1" dirty="0" smtClean="0">
                <a:latin typeface="Comic Sans MS" panose="030F0702030302020204" pitchFamily="66" charset="0"/>
              </a:rPr>
              <a:t>OLAN, ÇOK ÇALIŞMAK DEĞİL, PLANLI, KARARLI VE DEVAMLI ÇALIŞMAKTIR!</a:t>
            </a:r>
            <a:endParaRPr lang="tr-TR" altLang="tr-TR" dirty="0" smtClean="0">
              <a:latin typeface="Comic Sans MS" panose="030F0702030302020204" pitchFamily="66" charset="0"/>
            </a:endParaRPr>
          </a:p>
        </p:txBody>
      </p:sp>
      <p:pic>
        <p:nvPicPr>
          <p:cNvPr id="26628" name="Picture 2" descr="C:\Users\Gonca\AppData\Local\Microsoft\Windows\Temporary Internet Files\Content.IE5\VTI5VI8U\grafic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063" y="4608513"/>
            <a:ext cx="3000375"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331" y="828564"/>
            <a:ext cx="7763814" cy="3464532"/>
          </a:xfrm>
        </p:spPr>
        <p:txBody>
          <a:bodyPr/>
          <a:lstStyle/>
          <a:p>
            <a:pPr eaLnBrk="1" fontAlgn="auto" hangingPunct="1">
              <a:spcAft>
                <a:spcPts val="0"/>
              </a:spcAft>
              <a:defRPr/>
            </a:pPr>
            <a:r>
              <a:rPr lang="tr-TR" b="1" dirty="0" smtClean="0">
                <a:solidFill>
                  <a:srgbClr val="FF0000"/>
                </a:solidFill>
                <a:latin typeface="Comic Sans MS" panose="030F0702030302020204" pitchFamily="66" charset="0"/>
              </a:rPr>
              <a:t>Verimi Etkileyen Etmenlerle Başa Çıkmak</a:t>
            </a:r>
            <a:endParaRPr lang="tr-TR" b="1" dirty="0">
              <a:solidFill>
                <a:srgbClr val="FF0000"/>
              </a:solidFill>
              <a:latin typeface="Comic Sans MS" panose="030F0702030302020204" pitchFamily="66" charset="0"/>
            </a:endParaRPr>
          </a:p>
        </p:txBody>
      </p:sp>
      <p:pic>
        <p:nvPicPr>
          <p:cNvPr id="4" name="Resim 3"/>
          <p:cNvPicPr>
            <a:picLocks noChangeAspect="1"/>
          </p:cNvPicPr>
          <p:nvPr/>
        </p:nvPicPr>
        <p:blipFill>
          <a:blip r:embed="rId2" cstate="print">
            <a:grayscl/>
            <a:extLst>
              <a:ext uri="{BEBA8EAE-BF5A-486C-A8C5-ECC9F3942E4B}">
                <a14:imgProps xmlns:a14="http://schemas.microsoft.com/office/drawing/2010/main">
                  <a14:imgLayer r:embed="rId3">
                    <a14:imgEffect>
                      <a14:sharpenSoften amount="-8000"/>
                    </a14:imgEffect>
                    <a14:imgEffect>
                      <a14:colorTemperature colorTemp="7817"/>
                    </a14:imgEffect>
                  </a14:imgLayer>
                </a14:imgProps>
              </a:ext>
              <a:ext uri="{28A0092B-C50C-407E-A947-70E740481C1C}">
                <a14:useLocalDpi xmlns:a14="http://schemas.microsoft.com/office/drawing/2010/main" val="0"/>
              </a:ext>
            </a:extLst>
          </a:blip>
          <a:stretch>
            <a:fillRect/>
          </a:stretch>
        </p:blipFill>
        <p:spPr>
          <a:xfrm>
            <a:off x="6752493" y="7676"/>
            <a:ext cx="2391507" cy="18448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510976"/>
            <a:ext cx="6838998" cy="1596177"/>
          </a:xfrm>
        </p:spPr>
        <p:txBody>
          <a:bodyPr/>
          <a:lstStyle/>
          <a:p>
            <a:pPr eaLnBrk="1" fontAlgn="auto" hangingPunct="1">
              <a:spcAft>
                <a:spcPts val="0"/>
              </a:spcAft>
              <a:defRPr/>
            </a:pPr>
            <a:r>
              <a:rPr lang="tr-TR" dirty="0" smtClean="0">
                <a:solidFill>
                  <a:srgbClr val="FF0000"/>
                </a:solidFill>
                <a:latin typeface="Comic Sans MS" panose="030F0702030302020204" pitchFamily="66" charset="0"/>
              </a:rPr>
              <a:t>Nedir bu Etmenler?</a:t>
            </a:r>
            <a:endParaRPr lang="tr-TR" dirty="0">
              <a:solidFill>
                <a:srgbClr val="FF0000"/>
              </a:solidFill>
              <a:latin typeface="Comic Sans MS" panose="030F0702030302020204" pitchFamily="66" charset="0"/>
            </a:endParaRPr>
          </a:p>
        </p:txBody>
      </p:sp>
      <p:pic>
        <p:nvPicPr>
          <p:cNvPr id="28676" name="Picture 2" descr="C:\Users\Gonca\AppData\Local\Microsoft\Windows\Temporary Internet Files\Content.IE5\VTI5VI8U\are-you-an-angel-or-a-devil[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4365105"/>
            <a:ext cx="3347864" cy="248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2 İçerik Yer Tutucusu"/>
          <p:cNvSpPr>
            <a:spLocks noGrp="1"/>
          </p:cNvSpPr>
          <p:nvPr>
            <p:ph sz="quarter" idx="13"/>
          </p:nvPr>
        </p:nvSpPr>
        <p:spPr>
          <a:xfrm>
            <a:off x="323528" y="2094561"/>
            <a:ext cx="7772870" cy="3424107"/>
          </a:xfrm>
        </p:spPr>
        <p:txBody>
          <a:bodyPr>
            <a:normAutofit fontScale="92500" lnSpcReduction="20000"/>
          </a:bodyPr>
          <a:lstStyle/>
          <a:p>
            <a:pPr eaLnBrk="1" hangingPunct="1">
              <a:lnSpc>
                <a:spcPct val="80000"/>
              </a:lnSpc>
            </a:pPr>
            <a:r>
              <a:rPr lang="tr-TR" altLang="tr-TR" dirty="0" smtClean="0">
                <a:latin typeface="Comic Sans MS" panose="030F0702030302020204" pitchFamily="66" charset="0"/>
              </a:rPr>
              <a:t>Müzik eşliğinde çalışmak,</a:t>
            </a:r>
          </a:p>
          <a:p>
            <a:pPr eaLnBrk="1" hangingPunct="1">
              <a:lnSpc>
                <a:spcPct val="80000"/>
              </a:lnSpc>
            </a:pPr>
            <a:endParaRPr lang="tr-TR" altLang="tr-TR" dirty="0" smtClean="0">
              <a:latin typeface="Comic Sans MS" panose="030F0702030302020204" pitchFamily="66" charset="0"/>
            </a:endParaRPr>
          </a:p>
          <a:p>
            <a:pPr eaLnBrk="1" hangingPunct="1">
              <a:lnSpc>
                <a:spcPct val="80000"/>
              </a:lnSpc>
            </a:pPr>
            <a:r>
              <a:rPr lang="tr-TR" altLang="tr-TR" dirty="0" smtClean="0">
                <a:latin typeface="Comic Sans MS" panose="030F0702030302020204" pitchFamily="66" charset="0"/>
              </a:rPr>
              <a:t>Zorlanılan derslere çalışmamak,</a:t>
            </a:r>
          </a:p>
          <a:p>
            <a:pPr eaLnBrk="1" hangingPunct="1">
              <a:lnSpc>
                <a:spcPct val="80000"/>
              </a:lnSpc>
            </a:pPr>
            <a:endParaRPr lang="tr-TR" altLang="tr-TR" dirty="0" smtClean="0">
              <a:latin typeface="Comic Sans MS" panose="030F0702030302020204" pitchFamily="66" charset="0"/>
            </a:endParaRPr>
          </a:p>
          <a:p>
            <a:pPr eaLnBrk="1" hangingPunct="1">
              <a:lnSpc>
                <a:spcPct val="80000"/>
              </a:lnSpc>
            </a:pPr>
            <a:r>
              <a:rPr lang="tr-TR" altLang="tr-TR" dirty="0" smtClean="0">
                <a:latin typeface="Comic Sans MS" panose="030F0702030302020204" pitchFamily="66" charset="0"/>
              </a:rPr>
              <a:t>Aşırı kaygı (güvensizlik),</a:t>
            </a:r>
          </a:p>
          <a:p>
            <a:pPr eaLnBrk="1" hangingPunct="1">
              <a:lnSpc>
                <a:spcPct val="80000"/>
              </a:lnSpc>
            </a:pPr>
            <a:endParaRPr lang="tr-TR" altLang="tr-TR" dirty="0" smtClean="0">
              <a:latin typeface="Comic Sans MS" panose="030F0702030302020204" pitchFamily="66" charset="0"/>
            </a:endParaRPr>
          </a:p>
          <a:p>
            <a:pPr eaLnBrk="1" hangingPunct="1">
              <a:lnSpc>
                <a:spcPct val="80000"/>
              </a:lnSpc>
            </a:pPr>
            <a:r>
              <a:rPr lang="tr-TR" altLang="tr-TR" dirty="0" smtClean="0">
                <a:latin typeface="Comic Sans MS" panose="030F0702030302020204" pitchFamily="66" charset="0"/>
              </a:rPr>
              <a:t>Yatarak ders çalışma,</a:t>
            </a:r>
          </a:p>
          <a:p>
            <a:pPr eaLnBrk="1" hangingPunct="1">
              <a:lnSpc>
                <a:spcPct val="80000"/>
              </a:lnSpc>
            </a:pPr>
            <a:endParaRPr lang="tr-TR" altLang="tr-TR" dirty="0" smtClean="0">
              <a:latin typeface="Comic Sans MS" panose="030F0702030302020204" pitchFamily="66" charset="0"/>
            </a:endParaRPr>
          </a:p>
          <a:p>
            <a:pPr eaLnBrk="1" hangingPunct="1">
              <a:lnSpc>
                <a:spcPct val="80000"/>
              </a:lnSpc>
            </a:pPr>
            <a:r>
              <a:rPr lang="tr-TR" altLang="tr-TR" dirty="0" smtClean="0">
                <a:latin typeface="Comic Sans MS" panose="030F0702030302020204" pitchFamily="66" charset="0"/>
              </a:rPr>
              <a:t>Çalışma esnasında hayaller kurma,</a:t>
            </a:r>
          </a:p>
          <a:p>
            <a:pPr eaLnBrk="1" hangingPunct="1">
              <a:lnSpc>
                <a:spcPct val="80000"/>
              </a:lnSpc>
            </a:pPr>
            <a:endParaRPr lang="tr-TR" altLang="tr-TR" dirty="0" smtClean="0">
              <a:latin typeface="Comic Sans MS" panose="030F0702030302020204" pitchFamily="66" charset="0"/>
            </a:endParaRPr>
          </a:p>
          <a:p>
            <a:pPr eaLnBrk="1" hangingPunct="1">
              <a:lnSpc>
                <a:spcPct val="80000"/>
              </a:lnSpc>
            </a:pPr>
            <a:r>
              <a:rPr lang="tr-TR" altLang="tr-TR" dirty="0" smtClean="0">
                <a:latin typeface="Comic Sans MS" panose="030F0702030302020204" pitchFamily="66" charset="0"/>
              </a:rPr>
              <a:t>Uzayıp giden telefon konuşmaları,</a:t>
            </a:r>
          </a:p>
          <a:p>
            <a:pPr eaLnBrk="1" hangingPunct="1"/>
            <a:endParaRPr lang="tr-TR" altLang="tr-TR" dirty="0" smtClean="0">
              <a:latin typeface="Comic Sans MS" panose="030F0702030302020204" pitchFamily="66"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sz="quarter" idx="13"/>
          </p:nvPr>
        </p:nvPicPr>
        <p:blipFill rotWithShape="1">
          <a:blip r:embed="rId3">
            <a:extLst>
              <a:ext uri="{28A0092B-C50C-407E-A947-70E740481C1C}">
                <a14:useLocalDpi xmlns:a14="http://schemas.microsoft.com/office/drawing/2010/main" val="0"/>
              </a:ext>
            </a:extLst>
          </a:blip>
          <a:srcRect l="8707" r="14744" b="2040"/>
          <a:stretch/>
        </p:blipFill>
        <p:spPr>
          <a:xfrm>
            <a:off x="1" y="-27384"/>
            <a:ext cx="9180511" cy="6912768"/>
          </a:xfrm>
        </p:spPr>
      </p:pic>
      <p:sp>
        <p:nvSpPr>
          <p:cNvPr id="6" name="Metin kutusu 5"/>
          <p:cNvSpPr txBox="1"/>
          <p:nvPr/>
        </p:nvSpPr>
        <p:spPr>
          <a:xfrm>
            <a:off x="3635896" y="4088011"/>
            <a:ext cx="5976664" cy="2769989"/>
          </a:xfrm>
          <a:prstGeom prst="rect">
            <a:avLst/>
          </a:prstGeom>
          <a:noFill/>
        </p:spPr>
        <p:txBody>
          <a:bodyPr wrap="square" rtlCol="0">
            <a:spAutoFit/>
          </a:bodyPr>
          <a:lstStyle/>
          <a:p>
            <a:r>
              <a:rPr lang="tr-TR" sz="5400" dirty="0">
                <a:solidFill>
                  <a:schemeClr val="bg1"/>
                </a:solidFill>
              </a:rPr>
              <a:t>	</a:t>
            </a:r>
            <a:r>
              <a:rPr lang="tr-TR" sz="4000" b="1" dirty="0" smtClean="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Script MT Bold" panose="03040602040607080904" pitchFamily="66" charset="0"/>
              </a:rPr>
              <a:t>Emek Vermeden Bir Şeye Ulaşmayı Düşünmek Hayalperestlikten Başka Bir Şey Değildir.</a:t>
            </a:r>
            <a:endParaRPr lang="tr-TR" sz="4000" b="1" dirty="0">
              <a:solidFill>
                <a:schemeClr val="bg1"/>
              </a:solidFill>
              <a:latin typeface="Script MT Bold" panose="03040602040607080904" pitchFamily="66" charset="0"/>
            </a:endParaRPr>
          </a:p>
        </p:txBody>
      </p:sp>
    </p:spTree>
    <p:extLst>
      <p:ext uri="{BB962C8B-B14F-4D97-AF65-F5344CB8AC3E}">
        <p14:creationId xmlns:p14="http://schemas.microsoft.com/office/powerpoint/2010/main" val="71806223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2 İçerik Yer Tutucusu"/>
          <p:cNvSpPr>
            <a:spLocks noGrp="1"/>
          </p:cNvSpPr>
          <p:nvPr>
            <p:ph sz="quarter" idx="13"/>
          </p:nvPr>
        </p:nvSpPr>
        <p:spPr>
          <a:xfrm>
            <a:off x="685330" y="1916833"/>
            <a:ext cx="7772870" cy="3874368"/>
          </a:xfrm>
        </p:spPr>
        <p:txBody>
          <a:bodyPr>
            <a:normAutofit fontScale="92500" lnSpcReduction="20000"/>
          </a:bodyPr>
          <a:lstStyle/>
          <a:p>
            <a:pPr eaLnBrk="1" hangingPunct="1">
              <a:lnSpc>
                <a:spcPct val="90000"/>
              </a:lnSpc>
            </a:pPr>
            <a:r>
              <a:rPr lang="tr-TR" altLang="tr-TR" dirty="0" smtClean="0">
                <a:latin typeface="Comic Sans MS" panose="030F0702030302020204" pitchFamily="66" charset="0"/>
              </a:rPr>
              <a:t>Çalışmayı tamamlamadan bırakmak,</a:t>
            </a:r>
          </a:p>
          <a:p>
            <a:pPr eaLnBrk="1" hangingPunct="1">
              <a:lnSpc>
                <a:spcPct val="90000"/>
              </a:lnSpc>
            </a:pPr>
            <a:endParaRPr lang="tr-TR" altLang="tr-TR" dirty="0" smtClean="0">
              <a:latin typeface="Comic Sans MS" panose="030F0702030302020204" pitchFamily="66" charset="0"/>
            </a:endParaRPr>
          </a:p>
          <a:p>
            <a:pPr eaLnBrk="1" hangingPunct="1">
              <a:lnSpc>
                <a:spcPct val="90000"/>
              </a:lnSpc>
            </a:pPr>
            <a:r>
              <a:rPr lang="tr-TR" altLang="tr-TR" dirty="0" smtClean="0">
                <a:latin typeface="Comic Sans MS" panose="030F0702030302020204" pitchFamily="66" charset="0"/>
              </a:rPr>
              <a:t>Arkadaşlara hayır diyememek,</a:t>
            </a:r>
          </a:p>
          <a:p>
            <a:pPr eaLnBrk="1" hangingPunct="1">
              <a:lnSpc>
                <a:spcPct val="90000"/>
              </a:lnSpc>
            </a:pPr>
            <a:endParaRPr lang="tr-TR" altLang="tr-TR" dirty="0" smtClean="0">
              <a:latin typeface="Comic Sans MS" panose="030F0702030302020204" pitchFamily="66" charset="0"/>
            </a:endParaRPr>
          </a:p>
          <a:p>
            <a:pPr eaLnBrk="1" hangingPunct="1">
              <a:lnSpc>
                <a:spcPct val="90000"/>
              </a:lnSpc>
            </a:pPr>
            <a:r>
              <a:rPr lang="tr-TR" altLang="tr-TR" dirty="0" err="1" smtClean="0">
                <a:latin typeface="Comic Sans MS" panose="030F0702030302020204" pitchFamily="66" charset="0"/>
              </a:rPr>
              <a:t>Tv</a:t>
            </a:r>
            <a:r>
              <a:rPr lang="tr-TR" altLang="tr-TR" dirty="0" smtClean="0">
                <a:latin typeface="Comic Sans MS" panose="030F0702030302020204" pitchFamily="66" charset="0"/>
              </a:rPr>
              <a:t> başında geçirilen saatler,</a:t>
            </a:r>
          </a:p>
          <a:p>
            <a:pPr eaLnBrk="1" hangingPunct="1">
              <a:lnSpc>
                <a:spcPct val="90000"/>
              </a:lnSpc>
            </a:pPr>
            <a:endParaRPr lang="tr-TR" altLang="tr-TR" dirty="0" smtClean="0">
              <a:latin typeface="Comic Sans MS" panose="030F0702030302020204" pitchFamily="66" charset="0"/>
            </a:endParaRPr>
          </a:p>
          <a:p>
            <a:pPr eaLnBrk="1" hangingPunct="1">
              <a:lnSpc>
                <a:spcPct val="90000"/>
              </a:lnSpc>
            </a:pPr>
            <a:r>
              <a:rPr lang="tr-TR" altLang="tr-TR" dirty="0" smtClean="0">
                <a:latin typeface="Comic Sans MS" panose="030F0702030302020204" pitchFamily="66" charset="0"/>
              </a:rPr>
              <a:t>Dersler konusunda yetersiz bilgi,</a:t>
            </a:r>
          </a:p>
          <a:p>
            <a:pPr eaLnBrk="1" hangingPunct="1">
              <a:lnSpc>
                <a:spcPct val="90000"/>
              </a:lnSpc>
            </a:pPr>
            <a:endParaRPr lang="tr-TR" altLang="tr-TR" dirty="0" smtClean="0">
              <a:latin typeface="Comic Sans MS" panose="030F0702030302020204" pitchFamily="66" charset="0"/>
            </a:endParaRPr>
          </a:p>
          <a:p>
            <a:pPr eaLnBrk="1" hangingPunct="1">
              <a:lnSpc>
                <a:spcPct val="90000"/>
              </a:lnSpc>
            </a:pPr>
            <a:r>
              <a:rPr lang="tr-TR" altLang="tr-TR" dirty="0" smtClean="0">
                <a:latin typeface="Comic Sans MS" panose="030F0702030302020204" pitchFamily="66" charset="0"/>
              </a:rPr>
              <a:t>Düzenli tekrar yapmamak,</a:t>
            </a:r>
          </a:p>
          <a:p>
            <a:pPr eaLnBrk="1" hangingPunct="1">
              <a:lnSpc>
                <a:spcPct val="90000"/>
              </a:lnSpc>
            </a:pPr>
            <a:endParaRPr lang="tr-TR" altLang="tr-TR" dirty="0" smtClean="0">
              <a:latin typeface="Comic Sans MS" panose="030F0702030302020204" pitchFamily="66" charset="0"/>
            </a:endParaRPr>
          </a:p>
          <a:p>
            <a:pPr eaLnBrk="1" hangingPunct="1">
              <a:lnSpc>
                <a:spcPct val="90000"/>
              </a:lnSpc>
            </a:pPr>
            <a:r>
              <a:rPr lang="tr-TR" altLang="tr-TR" dirty="0" smtClean="0">
                <a:latin typeface="Comic Sans MS" panose="030F0702030302020204" pitchFamily="66" charset="0"/>
              </a:rPr>
              <a:t>Plansız, programsız çalışmak,</a:t>
            </a:r>
          </a:p>
          <a:p>
            <a:pPr eaLnBrk="1" hangingPunct="1"/>
            <a:endParaRPr lang="tr-TR" altLang="tr-TR" dirty="0" smtClean="0">
              <a:latin typeface="Comic Sans MS" panose="030F0702030302020204" pitchFamily="66" charset="0"/>
            </a:endParaRPr>
          </a:p>
        </p:txBody>
      </p:sp>
      <p:pic>
        <p:nvPicPr>
          <p:cNvPr id="29700" name="Picture 5" descr="j023468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59513" y="5159375"/>
            <a:ext cx="2884487"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2 İçerik Yer Tutucusu"/>
          <p:cNvSpPr>
            <a:spLocks noGrp="1"/>
          </p:cNvSpPr>
          <p:nvPr>
            <p:ph sz="quarter" idx="13"/>
          </p:nvPr>
        </p:nvSpPr>
        <p:spPr>
          <a:xfrm>
            <a:off x="685330" y="1916833"/>
            <a:ext cx="7772870" cy="3874368"/>
          </a:xfrm>
        </p:spPr>
        <p:txBody>
          <a:bodyPr>
            <a:normAutofit/>
          </a:bodyPr>
          <a:lstStyle/>
          <a:p>
            <a:pPr eaLnBrk="1" hangingPunct="1">
              <a:lnSpc>
                <a:spcPct val="90000"/>
              </a:lnSpc>
            </a:pPr>
            <a:r>
              <a:rPr lang="tr-TR" altLang="tr-TR" dirty="0" smtClean="0">
                <a:latin typeface="Comic Sans MS" panose="030F0702030302020204" pitchFamily="66" charset="0"/>
              </a:rPr>
              <a:t>Kendisini başkası ile kıyaslama,</a:t>
            </a:r>
          </a:p>
          <a:p>
            <a:pPr eaLnBrk="1" hangingPunct="1">
              <a:lnSpc>
                <a:spcPct val="90000"/>
              </a:lnSpc>
            </a:pPr>
            <a:endParaRPr lang="tr-TR" altLang="tr-TR" dirty="0" smtClean="0">
              <a:latin typeface="Comic Sans MS" panose="030F0702030302020204" pitchFamily="66" charset="0"/>
            </a:endParaRPr>
          </a:p>
          <a:p>
            <a:pPr eaLnBrk="1" hangingPunct="1">
              <a:lnSpc>
                <a:spcPct val="90000"/>
              </a:lnSpc>
            </a:pPr>
            <a:r>
              <a:rPr lang="tr-TR" altLang="tr-TR" dirty="0" smtClean="0">
                <a:latin typeface="Comic Sans MS" panose="030F0702030302020204" pitchFamily="66" charset="0"/>
              </a:rPr>
              <a:t>Zamanı denetleyememek,</a:t>
            </a:r>
          </a:p>
          <a:p>
            <a:pPr eaLnBrk="1" hangingPunct="1">
              <a:lnSpc>
                <a:spcPct val="90000"/>
              </a:lnSpc>
            </a:pPr>
            <a:endParaRPr lang="tr-TR" altLang="tr-TR" dirty="0" smtClean="0">
              <a:latin typeface="Comic Sans MS" panose="030F0702030302020204" pitchFamily="66" charset="0"/>
            </a:endParaRPr>
          </a:p>
          <a:p>
            <a:pPr eaLnBrk="1" hangingPunct="1">
              <a:lnSpc>
                <a:spcPct val="90000"/>
              </a:lnSpc>
            </a:pPr>
            <a:r>
              <a:rPr lang="tr-TR" altLang="tr-TR" dirty="0" smtClean="0">
                <a:latin typeface="Comic Sans MS" panose="030F0702030302020204" pitchFamily="66" charset="0"/>
              </a:rPr>
              <a:t>Yanlışlardan ders alamamak, eksikleri tamamlamamak,</a:t>
            </a:r>
          </a:p>
          <a:p>
            <a:pPr eaLnBrk="1" hangingPunct="1">
              <a:lnSpc>
                <a:spcPct val="90000"/>
              </a:lnSpc>
            </a:pPr>
            <a:endParaRPr lang="tr-TR" altLang="tr-TR" dirty="0" smtClean="0">
              <a:latin typeface="Comic Sans MS" panose="030F0702030302020204" pitchFamily="66" charset="0"/>
            </a:endParaRPr>
          </a:p>
          <a:p>
            <a:pPr eaLnBrk="1" hangingPunct="1">
              <a:lnSpc>
                <a:spcPct val="90000"/>
              </a:lnSpc>
            </a:pPr>
            <a:r>
              <a:rPr lang="tr-TR" altLang="tr-TR" dirty="0" smtClean="0">
                <a:latin typeface="Comic Sans MS" panose="030F0702030302020204" pitchFamily="66" charset="0"/>
              </a:rPr>
              <a:t> Sınav tekniklerini bilmemek,</a:t>
            </a:r>
          </a:p>
          <a:p>
            <a:pPr eaLnBrk="1" hangingPunct="1">
              <a:lnSpc>
                <a:spcPct val="90000"/>
              </a:lnSpc>
            </a:pPr>
            <a:endParaRPr lang="tr-TR" altLang="tr-TR" dirty="0" smtClean="0">
              <a:latin typeface="Comic Sans MS" panose="030F0702030302020204" pitchFamily="66" charset="0"/>
            </a:endParaRPr>
          </a:p>
          <a:p>
            <a:pPr eaLnBrk="1" hangingPunct="1">
              <a:lnSpc>
                <a:spcPct val="90000"/>
              </a:lnSpc>
            </a:pPr>
            <a:r>
              <a:rPr lang="tr-TR" altLang="tr-TR" dirty="0" smtClean="0">
                <a:latin typeface="Comic Sans MS" panose="030F0702030302020204" pitchFamily="66" charset="0"/>
              </a:rPr>
              <a:t>Motivasyon eksikliği</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1484784"/>
            <a:ext cx="7763814" cy="2736819"/>
          </a:xfrm>
        </p:spPr>
        <p:txBody>
          <a:bodyPr/>
          <a:lstStyle/>
          <a:p>
            <a:pPr eaLnBrk="1" hangingPunct="1">
              <a:defRPr/>
            </a:pPr>
            <a:r>
              <a:rPr lang="tr-TR" b="1" dirty="0" smtClean="0">
                <a:solidFill>
                  <a:srgbClr val="FF0000"/>
                </a:solidFill>
                <a:latin typeface="Comic Sans MS" panose="030F0702030302020204" pitchFamily="66" charset="0"/>
              </a:rPr>
              <a:t>Doğru Çalışma Ortamını Seçmek</a:t>
            </a:r>
            <a:endParaRPr lang="tr-TR" b="1" dirty="0">
              <a:solidFill>
                <a:srgbClr val="FF0000"/>
              </a:solidFill>
              <a:latin typeface="Comic Sans MS" panose="030F0702030302020204" pitchFamily="66" charset="0"/>
            </a:endParaRPr>
          </a:p>
        </p:txBody>
      </p:sp>
      <p:pic>
        <p:nvPicPr>
          <p:cNvPr id="4" name="Resim 3"/>
          <p:cNvPicPr>
            <a:picLocks noChangeAspect="1"/>
          </p:cNvPicPr>
          <p:nvPr/>
        </p:nvPicPr>
        <p:blipFill>
          <a:blip r:embed="rId2" cstate="print">
            <a:grayscl/>
            <a:extLst>
              <a:ext uri="{BEBA8EAE-BF5A-486C-A8C5-ECC9F3942E4B}">
                <a14:imgProps xmlns:a14="http://schemas.microsoft.com/office/drawing/2010/main">
                  <a14:imgLayer r:embed="rId3">
                    <a14:imgEffect>
                      <a14:sharpenSoften amount="-8000"/>
                    </a14:imgEffect>
                    <a14:imgEffect>
                      <a14:colorTemperature colorTemp="7817"/>
                    </a14:imgEffect>
                  </a14:imgLayer>
                </a14:imgProps>
              </a:ext>
              <a:ext uri="{28A0092B-C50C-407E-A947-70E740481C1C}">
                <a14:useLocalDpi xmlns:a14="http://schemas.microsoft.com/office/drawing/2010/main" val="0"/>
              </a:ext>
            </a:extLst>
          </a:blip>
          <a:stretch>
            <a:fillRect/>
          </a:stretch>
        </p:blipFill>
        <p:spPr>
          <a:xfrm>
            <a:off x="6752493" y="7676"/>
            <a:ext cx="2391507" cy="18448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a:xfrm>
            <a:off x="611560" y="1988840"/>
            <a:ext cx="8136904" cy="4392488"/>
          </a:xfrm>
        </p:spPr>
        <p:txBody>
          <a:bodyPr>
            <a:normAutofit/>
          </a:bodyPr>
          <a:lstStyle/>
          <a:p>
            <a:pPr marL="342900" indent="-342900" eaLnBrk="1" hangingPunct="1">
              <a:defRPr/>
            </a:pPr>
            <a:r>
              <a:rPr lang="tr-TR" b="1" dirty="0" smtClean="0">
                <a:latin typeface="Comic Sans MS" panose="030F0702030302020204" pitchFamily="66" charset="0"/>
              </a:rPr>
              <a:t>Uygun bir çalışma ortamı, çalışmak için ayrılan zamandan en üst düzeyde verim sağlar. </a:t>
            </a:r>
          </a:p>
          <a:p>
            <a:pPr marL="342900" indent="-342900" eaLnBrk="1" hangingPunct="1">
              <a:defRPr/>
            </a:pPr>
            <a:endParaRPr lang="tr-TR" b="1" dirty="0" smtClean="0">
              <a:latin typeface="Comic Sans MS" panose="030F0702030302020204" pitchFamily="66" charset="0"/>
            </a:endParaRPr>
          </a:p>
          <a:p>
            <a:pPr marL="342900" indent="-342900" eaLnBrk="1" hangingPunct="1">
              <a:defRPr/>
            </a:pPr>
            <a:r>
              <a:rPr lang="tr-TR" b="1" dirty="0" smtClean="0">
                <a:latin typeface="Comic Sans MS" panose="030F0702030302020204" pitchFamily="66" charset="0"/>
              </a:rPr>
              <a:t>Çalışma odası iyi havalandırılmış , uygun ısıda ve iyi aydınlatılmış olmalıdır.</a:t>
            </a:r>
          </a:p>
          <a:p>
            <a:pPr marL="342900" indent="-342900" eaLnBrk="1" hangingPunct="1">
              <a:defRPr/>
            </a:pPr>
            <a:endParaRPr lang="tr-TR" b="1" dirty="0" smtClean="0">
              <a:latin typeface="Comic Sans MS" panose="030F0702030302020204" pitchFamily="66" charset="0"/>
            </a:endParaRPr>
          </a:p>
          <a:p>
            <a:pPr marL="342900" indent="-342900" eaLnBrk="1" hangingPunct="1">
              <a:defRPr/>
            </a:pPr>
            <a:r>
              <a:rPr lang="tr-TR" b="1" dirty="0" smtClean="0">
                <a:latin typeface="Comic Sans MS" panose="030F0702030302020204" pitchFamily="66" charset="0"/>
              </a:rPr>
              <a:t>ÇALIŞMA ORTAMI SESSİZ OLMALIDIR. DIŞARIDAN GELEN GÜRÜLTÜ, RADYO VEYA TELEVİZYON SESİ DİKKATİN DAĞILMASINA NEDEN OLUR.</a:t>
            </a:r>
          </a:p>
          <a:p>
            <a:pPr eaLnBrk="1" hangingPunct="1">
              <a:defRPr/>
            </a:pPr>
            <a:endParaRPr lang="tr-TR"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2 İçerik Yer Tutucusu"/>
          <p:cNvSpPr>
            <a:spLocks noGrp="1"/>
          </p:cNvSpPr>
          <p:nvPr>
            <p:ph sz="quarter" idx="13"/>
          </p:nvPr>
        </p:nvSpPr>
        <p:spPr>
          <a:xfrm>
            <a:off x="323528" y="1772816"/>
            <a:ext cx="8352928" cy="4090392"/>
          </a:xfrm>
        </p:spPr>
        <p:txBody>
          <a:bodyPr>
            <a:normAutofit/>
          </a:bodyPr>
          <a:lstStyle/>
          <a:p>
            <a:r>
              <a:rPr lang="tr-TR" b="1" dirty="0">
                <a:latin typeface="Comic Sans MS" panose="030F0702030302020204" pitchFamily="66" charset="0"/>
              </a:rPr>
              <a:t>DAĞINIK ODA DAĞINIK ZİHİN DEMEKTİR. </a:t>
            </a:r>
            <a:r>
              <a:rPr lang="tr-TR" b="1" dirty="0" smtClean="0">
                <a:latin typeface="Comic Sans MS" panose="030F0702030302020204" pitchFamily="66" charset="0"/>
              </a:rPr>
              <a:t>DÜZENLİ </a:t>
            </a:r>
            <a:r>
              <a:rPr lang="tr-TR" b="1" dirty="0">
                <a:latin typeface="Comic Sans MS" panose="030F0702030302020204" pitchFamily="66" charset="0"/>
              </a:rPr>
              <a:t>VE SADE DÜZENLENMİŞ BİR ODA DERSE ODAKLANMAYI KOLAYLAŞTIRIR.</a:t>
            </a:r>
          </a:p>
          <a:p>
            <a:pPr eaLnBrk="1" hangingPunct="1"/>
            <a:endParaRPr lang="tr-TR" altLang="tr-TR" b="1" dirty="0" smtClean="0">
              <a:latin typeface="Comic Sans MS" panose="030F0702030302020204" pitchFamily="66" charset="0"/>
            </a:endParaRPr>
          </a:p>
          <a:p>
            <a:pPr eaLnBrk="1" hangingPunct="1"/>
            <a:r>
              <a:rPr lang="tr-TR" altLang="tr-TR" b="1" dirty="0" smtClean="0">
                <a:latin typeface="Comic Sans MS" panose="030F0702030302020204" pitchFamily="66" charset="0"/>
              </a:rPr>
              <a:t>Ders mutlaka çalışma masasında çalışılmalıdır ve masa kişinin boyuna uygun yükseklikte olmalıdır.</a:t>
            </a:r>
          </a:p>
          <a:p>
            <a:pPr eaLnBrk="1" hangingPunct="1"/>
            <a:endParaRPr lang="tr-TR" altLang="tr-TR" b="1" dirty="0" smtClean="0">
              <a:latin typeface="Comic Sans MS" panose="030F0702030302020204" pitchFamily="66" charset="0"/>
            </a:endParaRPr>
          </a:p>
          <a:p>
            <a:pPr eaLnBrk="1" hangingPunct="1"/>
            <a:r>
              <a:rPr lang="tr-TR" altLang="tr-TR" b="1" dirty="0" smtClean="0">
                <a:latin typeface="Comic Sans MS" panose="030F0702030302020204" pitchFamily="66" charset="0"/>
              </a:rPr>
              <a:t>  Dersle ilgili tüm kitap defter, materyaller masa üzerinde bulundurulmalıdır.</a:t>
            </a:r>
          </a:p>
          <a:p>
            <a:pPr eaLnBrk="1" hangingPunct="1"/>
            <a:endParaRPr lang="tr-TR" altLang="tr-TR" b="1" dirty="0" smtClean="0">
              <a:latin typeface="Comic Sans MS" panose="030F0702030302020204" pitchFamily="66" charset="0"/>
            </a:endParaRPr>
          </a:p>
          <a:p>
            <a:pPr eaLnBrk="1" hangingPunct="1"/>
            <a:endParaRPr lang="tr-TR" altLang="tr-TR" dirty="0" smtClean="0">
              <a:latin typeface="Comic Sans MS" panose="030F0702030302020204" pitchFamily="66" charset="0"/>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1843" y="5257800"/>
            <a:ext cx="2857500" cy="1600200"/>
          </a:xfrm>
          <a:prstGeom prst="rect">
            <a:avLst/>
          </a:prstGeom>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3568" y="2636913"/>
            <a:ext cx="7763814" cy="1512168"/>
          </a:xfrm>
        </p:spPr>
        <p:txBody>
          <a:bodyPr/>
          <a:lstStyle/>
          <a:p>
            <a:pPr eaLnBrk="1" hangingPunct="1">
              <a:defRPr/>
            </a:pPr>
            <a:r>
              <a:rPr lang="tr-TR" b="1" dirty="0" smtClean="0">
                <a:solidFill>
                  <a:srgbClr val="FF0000"/>
                </a:solidFill>
                <a:latin typeface="Comic Sans MS" panose="030F0702030302020204" pitchFamily="66" charset="0"/>
              </a:rPr>
              <a:t>Ders Çalışırken Birden Fazla İşle İlgilenmemek</a:t>
            </a:r>
            <a:endParaRPr lang="tr-TR" b="1" dirty="0">
              <a:solidFill>
                <a:srgbClr val="FF0000"/>
              </a:solidFill>
              <a:latin typeface="Comic Sans MS" panose="030F0702030302020204" pitchFamily="66" charset="0"/>
            </a:endParaRPr>
          </a:p>
        </p:txBody>
      </p:sp>
      <p:pic>
        <p:nvPicPr>
          <p:cNvPr id="4" name="Resim 3"/>
          <p:cNvPicPr>
            <a:picLocks noChangeAspect="1"/>
          </p:cNvPicPr>
          <p:nvPr/>
        </p:nvPicPr>
        <p:blipFill>
          <a:blip r:embed="rId2" cstate="print">
            <a:grayscl/>
            <a:extLst>
              <a:ext uri="{BEBA8EAE-BF5A-486C-A8C5-ECC9F3942E4B}">
                <a14:imgProps xmlns:a14="http://schemas.microsoft.com/office/drawing/2010/main">
                  <a14:imgLayer r:embed="rId3">
                    <a14:imgEffect>
                      <a14:sharpenSoften amount="-8000"/>
                    </a14:imgEffect>
                    <a14:imgEffect>
                      <a14:colorTemperature colorTemp="7817"/>
                    </a14:imgEffect>
                  </a14:imgLayer>
                </a14:imgProps>
              </a:ext>
              <a:ext uri="{28A0092B-C50C-407E-A947-70E740481C1C}">
                <a14:useLocalDpi xmlns:a14="http://schemas.microsoft.com/office/drawing/2010/main" val="0"/>
              </a:ext>
            </a:extLst>
          </a:blip>
          <a:stretch>
            <a:fillRect/>
          </a:stretch>
        </p:blipFill>
        <p:spPr>
          <a:xfrm>
            <a:off x="6752493" y="7676"/>
            <a:ext cx="2391507" cy="18448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2 İçerik Yer Tutucusu"/>
          <p:cNvSpPr>
            <a:spLocks noGrp="1"/>
          </p:cNvSpPr>
          <p:nvPr>
            <p:ph sz="quarter" idx="13"/>
          </p:nvPr>
        </p:nvSpPr>
        <p:spPr>
          <a:xfrm>
            <a:off x="683568" y="2492896"/>
            <a:ext cx="7919118" cy="4734315"/>
          </a:xfrm>
        </p:spPr>
        <p:txBody>
          <a:bodyPr>
            <a:normAutofit/>
          </a:bodyPr>
          <a:lstStyle/>
          <a:p>
            <a:pPr eaLnBrk="1" hangingPunct="1"/>
            <a:r>
              <a:rPr lang="tr-TR" altLang="tr-TR" b="1" dirty="0" smtClean="0">
                <a:latin typeface="Comic Sans MS" panose="030F0702030302020204" pitchFamily="66" charset="0"/>
              </a:rPr>
              <a:t>Unutmayın! “ Bir koltuğa iki karpuz sığmaz.” </a:t>
            </a:r>
          </a:p>
          <a:p>
            <a:pPr eaLnBrk="1" hangingPunct="1"/>
            <a:endParaRPr lang="tr-TR" altLang="tr-TR" b="1" dirty="0" smtClean="0">
              <a:latin typeface="Comic Sans MS" panose="030F0702030302020204" pitchFamily="66" charset="0"/>
            </a:endParaRPr>
          </a:p>
          <a:p>
            <a:pPr eaLnBrk="1" hangingPunct="1"/>
            <a:r>
              <a:rPr lang="tr-TR" altLang="tr-TR" b="1" dirty="0" smtClean="0">
                <a:latin typeface="Comic Sans MS" panose="030F0702030302020204" pitchFamily="66" charset="0"/>
              </a:rPr>
              <a:t>İki işi aynı anda yaparsanız, dikkatiniz sadece bir yöne kayacak ve diğer yaptığınız iş istediğiniz gibi olmayacaktır. Bu nedenle ders çalışırken mümkün olduğunca başka şeylerle ilgilenmemeye çalışın. </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7392" y="1"/>
            <a:ext cx="3669890" cy="2204864"/>
          </a:xfrm>
          <a:prstGeom prst="rect">
            <a:avLst/>
          </a:prstGeom>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hangingPunct="1">
              <a:defRPr/>
            </a:pPr>
            <a:r>
              <a:rPr lang="tr-TR" b="1" dirty="0" smtClean="0">
                <a:solidFill>
                  <a:srgbClr val="FF0000"/>
                </a:solidFill>
                <a:latin typeface="Comic Sans MS" panose="030F0702030302020204" pitchFamily="66" charset="0"/>
              </a:rPr>
              <a:t>Not Tutmak</a:t>
            </a:r>
            <a:endParaRPr lang="tr-TR" b="1" dirty="0">
              <a:solidFill>
                <a:srgbClr val="FF0000"/>
              </a:solidFill>
              <a:latin typeface="Comic Sans MS" panose="030F0702030302020204" pitchFamily="66" charset="0"/>
            </a:endParaRPr>
          </a:p>
        </p:txBody>
      </p:sp>
      <p:pic>
        <p:nvPicPr>
          <p:cNvPr id="4" name="Resim 3"/>
          <p:cNvPicPr>
            <a:picLocks noChangeAspect="1"/>
          </p:cNvPicPr>
          <p:nvPr/>
        </p:nvPicPr>
        <p:blipFill>
          <a:blip r:embed="rId2" cstate="print">
            <a:grayscl/>
            <a:extLst>
              <a:ext uri="{BEBA8EAE-BF5A-486C-A8C5-ECC9F3942E4B}">
                <a14:imgProps xmlns:a14="http://schemas.microsoft.com/office/drawing/2010/main">
                  <a14:imgLayer r:embed="rId3">
                    <a14:imgEffect>
                      <a14:sharpenSoften amount="-8000"/>
                    </a14:imgEffect>
                    <a14:imgEffect>
                      <a14:colorTemperature colorTemp="7817"/>
                    </a14:imgEffect>
                  </a14:imgLayer>
                </a14:imgProps>
              </a:ext>
              <a:ext uri="{28A0092B-C50C-407E-A947-70E740481C1C}">
                <a14:useLocalDpi xmlns:a14="http://schemas.microsoft.com/office/drawing/2010/main" val="0"/>
              </a:ext>
            </a:extLst>
          </a:blip>
          <a:stretch>
            <a:fillRect/>
          </a:stretch>
        </p:blipFill>
        <p:spPr>
          <a:xfrm>
            <a:off x="6752493" y="7676"/>
            <a:ext cx="2391507" cy="18448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descr="C:\Users\Gonca\AppData\Local\Microsoft\Windows\Temporary Internet Files\Content.IE5\JHT74D9W\jeremybennett_sticky_note_pad_and_pencil_clip_art_944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
            <a:ext cx="3059832" cy="2716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2 İçerik Yer Tutucusu"/>
          <p:cNvSpPr>
            <a:spLocks noGrp="1"/>
          </p:cNvSpPr>
          <p:nvPr>
            <p:ph sz="quarter" idx="13"/>
          </p:nvPr>
        </p:nvSpPr>
        <p:spPr>
          <a:xfrm>
            <a:off x="685330" y="2367093"/>
            <a:ext cx="7772870" cy="3870219"/>
          </a:xfrm>
        </p:spPr>
        <p:txBody>
          <a:bodyPr>
            <a:normAutofit lnSpcReduction="10000"/>
          </a:bodyPr>
          <a:lstStyle/>
          <a:p>
            <a:pPr eaLnBrk="1" hangingPunct="1"/>
            <a:r>
              <a:rPr lang="tr-TR" altLang="tr-TR" dirty="0" smtClean="0">
                <a:latin typeface="Comic Sans MS" panose="030F0702030302020204" pitchFamily="66" charset="0"/>
              </a:rPr>
              <a:t> </a:t>
            </a:r>
            <a:r>
              <a:rPr lang="tr-TR" altLang="tr-TR" b="1" dirty="0" smtClean="0">
                <a:latin typeface="Comic Sans MS" panose="030F0702030302020204" pitchFamily="66" charset="0"/>
              </a:rPr>
              <a:t>“Söz uçar, yazı kalır.”</a:t>
            </a:r>
          </a:p>
          <a:p>
            <a:pPr eaLnBrk="1" hangingPunct="1"/>
            <a:endParaRPr lang="tr-TR" altLang="tr-TR" b="1" dirty="0" smtClean="0">
              <a:latin typeface="Comic Sans MS" panose="030F0702030302020204" pitchFamily="66" charset="0"/>
            </a:endParaRPr>
          </a:p>
          <a:p>
            <a:pPr eaLnBrk="1" hangingPunct="1"/>
            <a:r>
              <a:rPr lang="tr-TR" altLang="tr-TR" b="1" dirty="0" smtClean="0">
                <a:latin typeface="Comic Sans MS" panose="030F0702030302020204" pitchFamily="66" charset="0"/>
              </a:rPr>
              <a:t>Dersi izlerken not tutmak “aktif katılımı” sağlar böylece uyanık kalmak dikkatin konu üzerinde yoğunlaşmasına neden olur.</a:t>
            </a:r>
          </a:p>
          <a:p>
            <a:pPr eaLnBrk="1" hangingPunct="1"/>
            <a:endParaRPr lang="tr-TR" altLang="tr-TR" b="1" dirty="0" smtClean="0">
              <a:latin typeface="Comic Sans MS" panose="030F0702030302020204" pitchFamily="66" charset="0"/>
            </a:endParaRPr>
          </a:p>
          <a:p>
            <a:pPr eaLnBrk="1" hangingPunct="1"/>
            <a:r>
              <a:rPr lang="tr-TR" altLang="tr-TR" b="1" dirty="0" smtClean="0">
                <a:latin typeface="Comic Sans MS" panose="030F0702030302020204" pitchFamily="66" charset="0"/>
              </a:rPr>
              <a:t>Ders izlerken ve dinlerken not tutmak, öğrenmenin en önemli engellerinden olan Unutmayı azaltır.</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392671" y="2553971"/>
            <a:ext cx="8358187" cy="1785937"/>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tr-TR"/>
          </a:p>
        </p:txBody>
      </p:sp>
      <p:sp>
        <p:nvSpPr>
          <p:cNvPr id="38916" name="2 İçerik Yer Tutucusu"/>
          <p:cNvSpPr>
            <a:spLocks noGrp="1"/>
          </p:cNvSpPr>
          <p:nvPr>
            <p:ph sz="quarter" idx="13"/>
          </p:nvPr>
        </p:nvSpPr>
        <p:spPr/>
        <p:txBody>
          <a:bodyPr/>
          <a:lstStyle/>
          <a:p>
            <a:pPr eaLnBrk="1" hangingPunct="1"/>
            <a:endParaRPr lang="tr-TR" altLang="tr-TR" dirty="0" smtClean="0"/>
          </a:p>
          <a:p>
            <a:pPr algn="just" eaLnBrk="1" hangingPunct="1">
              <a:buFont typeface="Wingdings" panose="05000000000000000000" pitchFamily="2" charset="2"/>
              <a:buNone/>
            </a:pPr>
            <a:r>
              <a:rPr lang="tr-TR" altLang="tr-TR" b="1" dirty="0" smtClean="0">
                <a:solidFill>
                  <a:srgbClr val="000066"/>
                </a:solidFill>
                <a:latin typeface="Tahoma" panose="020B0604030504040204" pitchFamily="34" charset="0"/>
              </a:rPr>
              <a:t>		</a:t>
            </a:r>
            <a:r>
              <a:rPr lang="tr-TR" altLang="tr-TR" b="1" dirty="0" smtClean="0">
                <a:solidFill>
                  <a:srgbClr val="000066"/>
                </a:solidFill>
                <a:latin typeface="Comic Sans MS" panose="030F0702030302020204" pitchFamily="66" charset="0"/>
              </a:rPr>
              <a:t>Öğrenilenlerin %70’i bir saat içinde %80’i bir gün içerisinde unutulmaktadır.  Unutma engeli not tutularak aşılabilir.</a:t>
            </a:r>
            <a:endParaRPr lang="tr-TR" altLang="tr-TR" dirty="0" smtClean="0">
              <a:latin typeface="Comic Sans MS" panose="030F0702030302020204" pitchFamily="66" charset="0"/>
            </a:endParaRPr>
          </a:p>
        </p:txBody>
      </p:sp>
      <p:pic>
        <p:nvPicPr>
          <p:cNvPr id="38917" name="Picture 3" descr="C:\Program Files (x86)\Microsoft Office\MEDIA\CAGCAT10\j023413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752975"/>
            <a:ext cx="195262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BEBA8EAE-BF5A-486C-A8C5-ECC9F3942E4B}">
                <a14:imgProps xmlns:a14="http://schemas.microsoft.com/office/drawing/2010/main">
                  <a14:imgLayer r:embed="rId3">
                    <a14:imgEffect>
                      <a14:sharpenSoften amount="-8000"/>
                    </a14:imgEffect>
                    <a14:imgEffect>
                      <a14:colorTemperature colorTemp="7817"/>
                    </a14:imgEffect>
                  </a14:imgLayer>
                </a14:imgProps>
              </a:ext>
              <a:ext uri="{28A0092B-C50C-407E-A947-70E740481C1C}">
                <a14:useLocalDpi xmlns:a14="http://schemas.microsoft.com/office/drawing/2010/main" val="0"/>
              </a:ext>
            </a:extLst>
          </a:blip>
          <a:stretch>
            <a:fillRect/>
          </a:stretch>
        </p:blipFill>
        <p:spPr>
          <a:xfrm>
            <a:off x="6752493" y="7676"/>
            <a:ext cx="2391507" cy="18448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3 Dikdörtgen"/>
          <p:cNvSpPr/>
          <p:nvPr/>
        </p:nvSpPr>
        <p:spPr>
          <a:xfrm>
            <a:off x="963247" y="1852500"/>
            <a:ext cx="6960560" cy="255454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endParaRPr lang="tr-TR" sz="4000" b="1" cap="all" dirty="0" smtClean="0">
              <a:ln w="0"/>
              <a:solidFill>
                <a:schemeClr val="accent4">
                  <a:lumMod val="50000"/>
                </a:schemeClr>
              </a:solidFill>
              <a:effectLst>
                <a:reflection blurRad="12700" stA="50000" endPos="50000" dist="5000" dir="5400000" sy="-100000" rotWithShape="0"/>
              </a:effectLst>
              <a:latin typeface="+mn-lt"/>
              <a:cs typeface="+mn-cs"/>
            </a:endParaRPr>
          </a:p>
          <a:p>
            <a:pPr algn="ctr" fontAlgn="auto">
              <a:spcBef>
                <a:spcPts val="0"/>
              </a:spcBef>
              <a:spcAft>
                <a:spcPts val="0"/>
              </a:spcAft>
              <a:defRPr/>
            </a:pPr>
            <a:endParaRPr lang="tr-TR" sz="4000" b="1" cap="all" dirty="0">
              <a:ln w="0"/>
              <a:solidFill>
                <a:schemeClr val="accent4">
                  <a:lumMod val="50000"/>
                </a:schemeClr>
              </a:solidFill>
              <a:effectLst>
                <a:reflection blurRad="12700" stA="50000" endPos="50000" dist="5000" dir="5400000" sy="-100000" rotWithShape="0"/>
              </a:effectLst>
              <a:latin typeface="+mn-lt"/>
              <a:cs typeface="+mn-cs"/>
            </a:endParaRPr>
          </a:p>
          <a:p>
            <a:pPr algn="ctr" fontAlgn="auto">
              <a:spcBef>
                <a:spcPts val="0"/>
              </a:spcBef>
              <a:spcAft>
                <a:spcPts val="0"/>
              </a:spcAft>
              <a:defRPr/>
            </a:pPr>
            <a:r>
              <a:rPr lang="tr-TR" sz="4000" b="1" cap="all" dirty="0" smtClean="0">
                <a:ln w="0"/>
                <a:solidFill>
                  <a:srgbClr val="FF0000"/>
                </a:solidFill>
                <a:effectLst>
                  <a:reflection blurRad="12700" stA="50000" endPos="50000" dist="5000" dir="5400000" sy="-100000" rotWithShape="0"/>
                </a:effectLst>
                <a:latin typeface="Comic Sans MS" panose="030F0702030302020204" pitchFamily="66" charset="0"/>
                <a:cs typeface="+mn-cs"/>
              </a:rPr>
              <a:t>Verimli </a:t>
            </a:r>
            <a:r>
              <a:rPr lang="tr-TR" sz="4000" b="1" cap="all" dirty="0">
                <a:ln w="0"/>
                <a:solidFill>
                  <a:srgbClr val="FF0000"/>
                </a:solidFill>
                <a:effectLst>
                  <a:reflection blurRad="12700" stA="50000" endPos="50000" dist="5000" dir="5400000" sy="-100000" rotWithShape="0"/>
                </a:effectLst>
                <a:latin typeface="Comic Sans MS" panose="030F0702030302020204" pitchFamily="66" charset="0"/>
                <a:cs typeface="+mn-cs"/>
              </a:rPr>
              <a:t>DERS ÇALIŞMA </a:t>
            </a:r>
          </a:p>
          <a:p>
            <a:pPr algn="ctr" fontAlgn="auto">
              <a:spcBef>
                <a:spcPts val="0"/>
              </a:spcBef>
              <a:spcAft>
                <a:spcPts val="0"/>
              </a:spcAft>
              <a:defRPr/>
            </a:pPr>
            <a:r>
              <a:rPr lang="tr-TR" sz="4000" b="1" cap="all" dirty="0">
                <a:ln w="0"/>
                <a:solidFill>
                  <a:srgbClr val="FF0000"/>
                </a:solidFill>
                <a:effectLst>
                  <a:reflection blurRad="12700" stA="50000" endPos="50000" dist="5000" dir="5400000" sy="-100000" rotWithShape="0"/>
                </a:effectLst>
                <a:latin typeface="Comic Sans MS" panose="030F0702030302020204" pitchFamily="66" charset="0"/>
                <a:cs typeface="+mn-cs"/>
              </a:rPr>
              <a:t>NEDİR?</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Program Files (x86)\Microsoft Office\MEDIA\CAGCAT10\j0301252.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29" y="5143500"/>
            <a:ext cx="200501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Başlık"/>
          <p:cNvSpPr>
            <a:spLocks noGrp="1"/>
          </p:cNvSpPr>
          <p:nvPr>
            <p:ph type="title"/>
          </p:nvPr>
        </p:nvSpPr>
        <p:spPr>
          <a:xfrm>
            <a:off x="467544" y="618517"/>
            <a:ext cx="6567296" cy="1596177"/>
          </a:xfrm>
        </p:spPr>
        <p:txBody>
          <a:bodyPr/>
          <a:lstStyle/>
          <a:p>
            <a:pPr eaLnBrk="1" hangingPunct="1">
              <a:defRPr/>
            </a:pPr>
            <a:r>
              <a:rPr lang="tr-TR" dirty="0" smtClean="0">
                <a:solidFill>
                  <a:srgbClr val="FF0000"/>
                </a:solidFill>
                <a:latin typeface="Comic Sans MS" panose="030F0702030302020204" pitchFamily="66" charset="0"/>
              </a:rPr>
              <a:t>Not Tutarken Nelere Dikkat Etmeliyiz?</a:t>
            </a:r>
            <a:endParaRPr lang="tr-TR" dirty="0">
              <a:solidFill>
                <a:srgbClr val="FF0000"/>
              </a:solidFill>
              <a:latin typeface="Comic Sans MS" panose="030F0702030302020204" pitchFamily="66" charset="0"/>
            </a:endParaRPr>
          </a:p>
        </p:txBody>
      </p:sp>
      <p:sp>
        <p:nvSpPr>
          <p:cNvPr id="39940" name="2 İçerik Yer Tutucusu"/>
          <p:cNvSpPr>
            <a:spLocks noGrp="1"/>
          </p:cNvSpPr>
          <p:nvPr>
            <p:ph sz="quarter" idx="13"/>
          </p:nvPr>
        </p:nvSpPr>
        <p:spPr>
          <a:xfrm>
            <a:off x="1835696" y="2214694"/>
            <a:ext cx="6984776" cy="4643305"/>
          </a:xfrm>
        </p:spPr>
        <p:txBody>
          <a:bodyPr/>
          <a:lstStyle/>
          <a:p>
            <a:pPr eaLnBrk="1" hangingPunct="1"/>
            <a:endParaRPr lang="tr-TR" altLang="tr-TR" dirty="0" smtClean="0">
              <a:latin typeface="Comic Sans MS" panose="030F0702030302020204" pitchFamily="66" charset="0"/>
            </a:endParaRPr>
          </a:p>
          <a:p>
            <a:pPr eaLnBrk="1" hangingPunct="1"/>
            <a:r>
              <a:rPr lang="tr-TR" altLang="tr-TR" b="1" dirty="0" smtClean="0">
                <a:latin typeface="Comic Sans MS" panose="030F0702030302020204" pitchFamily="66" charset="0"/>
              </a:rPr>
              <a:t>Not tutarken önemli konular kodlanarak ve kısaltılarak yazılmalıdır. </a:t>
            </a:r>
          </a:p>
          <a:p>
            <a:pPr marL="0" indent="0" eaLnBrk="1" hangingPunct="1">
              <a:buNone/>
            </a:pPr>
            <a:endParaRPr lang="tr-TR" altLang="tr-TR" b="1" dirty="0" smtClean="0">
              <a:latin typeface="Comic Sans MS" panose="030F0702030302020204" pitchFamily="66" charset="0"/>
            </a:endParaRPr>
          </a:p>
          <a:p>
            <a:pPr eaLnBrk="1" hangingPunct="1"/>
            <a:r>
              <a:rPr lang="tr-TR" altLang="tr-TR" b="1" dirty="0" smtClean="0">
                <a:latin typeface="Comic Sans MS" panose="030F0702030302020204" pitchFamily="66" charset="0"/>
              </a:rPr>
              <a:t>Öğretmenin önemli bulduğunu söylediği yerlerin altını çizin ve size özgü bir şekilde işaretleyin (yıldız vb.)</a:t>
            </a:r>
          </a:p>
          <a:p>
            <a:pPr eaLnBrk="1" hangingPunct="1">
              <a:buFont typeface="Wingdings" panose="05000000000000000000" pitchFamily="2" charset="2"/>
              <a:buNone/>
            </a:pPr>
            <a:endParaRPr lang="tr-TR" altLang="tr-TR" b="1" dirty="0" smtClean="0">
              <a:latin typeface="Comic Sans MS" panose="030F0702030302020204" pitchFamily="66" charset="0"/>
            </a:endParaRPr>
          </a:p>
          <a:p>
            <a:pPr eaLnBrk="1" hangingPunct="1"/>
            <a:endParaRPr lang="tr-TR" altLang="tr-TR" dirty="0" smtClean="0">
              <a:latin typeface="Comic Sans MS" panose="030F0702030302020204" pitchFamily="66" charset="0"/>
            </a:endParaRPr>
          </a:p>
          <a:p>
            <a:pPr eaLnBrk="1" hangingPunct="1"/>
            <a:endParaRPr lang="tr-TR" altLang="tr-TR" dirty="0" smtClean="0">
              <a:latin typeface="Comic Sans MS" panose="030F0702030302020204" pitchFamily="66" charset="0"/>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2 İçerik Yer Tutucusu"/>
          <p:cNvSpPr>
            <a:spLocks noGrp="1"/>
          </p:cNvSpPr>
          <p:nvPr>
            <p:ph sz="quarter" idx="13"/>
          </p:nvPr>
        </p:nvSpPr>
        <p:spPr>
          <a:xfrm>
            <a:off x="539552" y="1844825"/>
            <a:ext cx="7772870" cy="1440160"/>
          </a:xfrm>
        </p:spPr>
        <p:txBody>
          <a:bodyPr/>
          <a:lstStyle/>
          <a:p>
            <a:pPr eaLnBrk="1" hangingPunct="1"/>
            <a:r>
              <a:rPr lang="tr-TR" altLang="tr-TR" b="1" dirty="0" smtClean="0">
                <a:latin typeface="Comic Sans MS" panose="030F0702030302020204" pitchFamily="66" charset="0"/>
              </a:rPr>
              <a:t>Önemli kavramları farklı renklerle ve büyük harflerle yazmak hem tekrar ederken kolaylık sağlar hem de akılda kalıcılığı artırır.</a:t>
            </a:r>
          </a:p>
          <a:p>
            <a:pPr eaLnBrk="1" hangingPunct="1"/>
            <a:endParaRPr lang="tr-TR" altLang="tr-TR" b="1" dirty="0" smtClean="0">
              <a:latin typeface="Comic Sans MS" panose="030F0702030302020204" pitchFamily="66" charset="0"/>
            </a:endParaRPr>
          </a:p>
          <a:p>
            <a:pPr eaLnBrk="1" hangingPunct="1"/>
            <a:endParaRPr lang="tr-TR" altLang="tr-TR" dirty="0" smtClean="0">
              <a:latin typeface="Comic Sans MS" panose="030F0702030302020204" pitchFamily="66" charset="0"/>
            </a:endParaRPr>
          </a:p>
          <a:p>
            <a:pPr eaLnBrk="1" hangingPunct="1"/>
            <a:endParaRPr lang="tr-TR" altLang="tr-TR" dirty="0" smtClean="0">
              <a:latin typeface="Comic Sans MS" panose="030F0702030302020204" pitchFamily="66" charset="0"/>
            </a:endParaRPr>
          </a:p>
        </p:txBody>
      </p:sp>
      <p:pic>
        <p:nvPicPr>
          <p:cNvPr id="40964" name="Picture 2" descr="C:\Users\Dell\AppData\Local\Microsoft\Windows\Temporary Internet Files\Content.IE5\QP8XQF69\okumuyoruzmu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4660"/>
            <a:ext cx="2774950" cy="22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p:cNvSpPr txBox="1"/>
          <p:nvPr/>
        </p:nvSpPr>
        <p:spPr>
          <a:xfrm>
            <a:off x="3419872" y="3789040"/>
            <a:ext cx="5328592" cy="1477328"/>
          </a:xfrm>
          <a:prstGeom prst="rect">
            <a:avLst/>
          </a:prstGeom>
          <a:noFill/>
        </p:spPr>
        <p:txBody>
          <a:bodyPr wrap="square" rtlCol="0">
            <a:spAutoFit/>
          </a:bodyPr>
          <a:lstStyle/>
          <a:p>
            <a:pPr marL="0" lvl="2"/>
            <a:r>
              <a:rPr lang="tr-TR" altLang="tr-TR" b="1" i="1" dirty="0">
                <a:solidFill>
                  <a:srgbClr val="FF0000"/>
                </a:solidFill>
                <a:latin typeface="Comic Sans MS" panose="030F0702030302020204" pitchFamily="66" charset="0"/>
              </a:rPr>
              <a:t>UNUTMAYIN! Öğretmenin her söylediği şeyi yazmaya çalışmak yanlış bir taktiktir. Bunun yerine öğretmenin söylediklerini özetleyerek not almak daha kazançlıdır.</a:t>
            </a:r>
          </a:p>
          <a:p>
            <a:endParaRPr lang="tr-TR" b="1" i="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2 İçerik Yer Tutucusu"/>
          <p:cNvSpPr>
            <a:spLocks noGrp="1"/>
          </p:cNvSpPr>
          <p:nvPr>
            <p:ph sz="quarter" idx="13"/>
          </p:nvPr>
        </p:nvSpPr>
        <p:spPr>
          <a:xfrm>
            <a:off x="685330" y="2060848"/>
            <a:ext cx="7772870" cy="2637929"/>
          </a:xfrm>
        </p:spPr>
        <p:txBody>
          <a:bodyPr>
            <a:normAutofit/>
          </a:bodyPr>
          <a:lstStyle/>
          <a:p>
            <a:pPr eaLnBrk="1" hangingPunct="1"/>
            <a:r>
              <a:rPr lang="tr-TR" altLang="tr-TR" b="1" dirty="0" smtClean="0">
                <a:latin typeface="Comic Sans MS" panose="030F0702030302020204" pitchFamily="66" charset="0"/>
              </a:rPr>
              <a:t>Notlarınızı  kısa sürede temize çekmeyi ihmal etmeyin, bu şekilde öğrenilen konular daha kalıcı olur.</a:t>
            </a:r>
          </a:p>
          <a:p>
            <a:pPr eaLnBrk="1" hangingPunct="1"/>
            <a:endParaRPr lang="tr-TR" altLang="tr-TR" b="1" dirty="0" smtClean="0">
              <a:latin typeface="Comic Sans MS" panose="030F0702030302020204" pitchFamily="66" charset="0"/>
            </a:endParaRPr>
          </a:p>
          <a:p>
            <a:pPr eaLnBrk="1" hangingPunct="1"/>
            <a:r>
              <a:rPr lang="tr-TR" altLang="tr-TR" b="1" dirty="0" smtClean="0">
                <a:latin typeface="Comic Sans MS" panose="030F0702030302020204" pitchFamily="66" charset="0"/>
              </a:rPr>
              <a:t>Notlarınızı düzenli bir şekilde tekrar etmeyi İhmal etmeyin.  </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98777"/>
            <a:ext cx="2770152" cy="2184846"/>
          </a:xfrm>
          <a:prstGeom prst="rect">
            <a:avLst/>
          </a:prstGeom>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430764" y="2420888"/>
            <a:ext cx="6517482" cy="2509213"/>
          </a:xfrm>
        </p:spPr>
        <p:txBody>
          <a:bodyPr/>
          <a:lstStyle/>
          <a:p>
            <a:pPr eaLnBrk="1" hangingPunct="1">
              <a:defRPr/>
            </a:pPr>
            <a:r>
              <a:rPr lang="tr-TR" dirty="0" smtClean="0">
                <a:solidFill>
                  <a:srgbClr val="FF0000"/>
                </a:solidFill>
                <a:latin typeface="Comic Sans MS" panose="030F0702030302020204" pitchFamily="66" charset="0"/>
              </a:rPr>
              <a:t>Not Tutmakla İlgili Problemler Ve çözümleri</a:t>
            </a:r>
            <a:endParaRPr lang="tr-TR" dirty="0">
              <a:solidFill>
                <a:srgbClr val="FF0000"/>
              </a:solidFill>
              <a:latin typeface="Comic Sans MS" panose="030F0702030302020204" pitchFamily="66" charset="0"/>
            </a:endParaRPr>
          </a:p>
        </p:txBody>
      </p:sp>
      <p:pic>
        <p:nvPicPr>
          <p:cNvPr id="4" name="Resim 3"/>
          <p:cNvPicPr>
            <a:picLocks noChangeAspect="1"/>
          </p:cNvPicPr>
          <p:nvPr/>
        </p:nvPicPr>
        <p:blipFill>
          <a:blip r:embed="rId2" cstate="print">
            <a:grayscl/>
            <a:extLst>
              <a:ext uri="{BEBA8EAE-BF5A-486C-A8C5-ECC9F3942E4B}">
                <a14:imgProps xmlns:a14="http://schemas.microsoft.com/office/drawing/2010/main">
                  <a14:imgLayer r:embed="rId3">
                    <a14:imgEffect>
                      <a14:sharpenSoften amount="-8000"/>
                    </a14:imgEffect>
                    <a14:imgEffect>
                      <a14:colorTemperature colorTemp="7817"/>
                    </a14:imgEffect>
                  </a14:imgLayer>
                </a14:imgProps>
              </a:ext>
              <a:ext uri="{28A0092B-C50C-407E-A947-70E740481C1C}">
                <a14:useLocalDpi xmlns:a14="http://schemas.microsoft.com/office/drawing/2010/main" val="0"/>
              </a:ext>
            </a:extLst>
          </a:blip>
          <a:stretch>
            <a:fillRect/>
          </a:stretch>
        </p:blipFill>
        <p:spPr>
          <a:xfrm>
            <a:off x="6752493" y="7676"/>
            <a:ext cx="2391507" cy="18448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827584" y="1268760"/>
            <a:ext cx="3312368" cy="2825389"/>
          </a:xfrm>
          <a:prstGeom prst="rect">
            <a:avLst/>
          </a:prstGeom>
          <a:noFill/>
        </p:spPr>
        <p:txBody>
          <a:bodyPr wrap="square" rtlCol="0">
            <a:spAutoFit/>
          </a:bodyPr>
          <a:lstStyle/>
          <a:p>
            <a:pPr lvl="0" algn="ctr">
              <a:spcBef>
                <a:spcPct val="20000"/>
              </a:spcBef>
              <a:buClr>
                <a:schemeClr val="tx2"/>
              </a:buClr>
            </a:pPr>
            <a:r>
              <a:rPr lang="tr-TR" sz="2400" b="1" i="1" u="sng" dirty="0" smtClean="0">
                <a:solidFill>
                  <a:srgbClr val="002060"/>
                </a:solidFill>
                <a:latin typeface="Comic Sans MS" panose="030F0702030302020204" pitchFamily="66" charset="0"/>
              </a:rPr>
              <a:t>PROBLEM</a:t>
            </a:r>
          </a:p>
          <a:p>
            <a:pPr algn="ctr">
              <a:spcBef>
                <a:spcPct val="20000"/>
              </a:spcBef>
              <a:buClr>
                <a:schemeClr val="tx2"/>
              </a:buClr>
            </a:pPr>
            <a:r>
              <a:rPr lang="tr-TR" sz="2400" b="1" i="1" dirty="0">
                <a:solidFill>
                  <a:srgbClr val="FF0000"/>
                </a:solidFill>
                <a:latin typeface="Comic Sans MS" panose="030F0702030302020204" pitchFamily="66" charset="0"/>
                <a:cs typeface="Times New Roman" pitchFamily="18" charset="0"/>
              </a:rPr>
              <a:t>ZİHNİM DAĞILIYOR, SIKILIYORUM, DERSTE HAYAL </a:t>
            </a:r>
            <a:r>
              <a:rPr lang="tr-TR" sz="2400" b="1" i="1" dirty="0" smtClean="0">
                <a:solidFill>
                  <a:srgbClr val="FF0000"/>
                </a:solidFill>
                <a:latin typeface="Comic Sans MS" panose="030F0702030302020204" pitchFamily="66" charset="0"/>
                <a:cs typeface="Times New Roman" pitchFamily="18" charset="0"/>
              </a:rPr>
              <a:t>KURUYORUM</a:t>
            </a:r>
            <a:endParaRPr lang="tr-TR" sz="2400" b="1" i="1" dirty="0">
              <a:solidFill>
                <a:srgbClr val="FF0000"/>
              </a:solidFill>
              <a:latin typeface="Comic Sans MS" panose="030F0702030302020204" pitchFamily="66" charset="0"/>
            </a:endParaRPr>
          </a:p>
          <a:p>
            <a:pPr lvl="0" algn="ctr">
              <a:spcBef>
                <a:spcPct val="20000"/>
              </a:spcBef>
              <a:buClr>
                <a:schemeClr val="tx2"/>
              </a:buClr>
            </a:pPr>
            <a:endParaRPr lang="tr-TR" sz="2400" b="1" dirty="0">
              <a:solidFill>
                <a:srgbClr val="FF0000"/>
              </a:solidFill>
              <a:latin typeface="Comic Sans MS" panose="030F0702030302020204" pitchFamily="66" charset="0"/>
            </a:endParaRPr>
          </a:p>
        </p:txBody>
      </p:sp>
      <p:sp>
        <p:nvSpPr>
          <p:cNvPr id="5" name="Metin kutusu 4"/>
          <p:cNvSpPr txBox="1"/>
          <p:nvPr/>
        </p:nvSpPr>
        <p:spPr>
          <a:xfrm>
            <a:off x="5292080" y="2780928"/>
            <a:ext cx="3312368" cy="3490186"/>
          </a:xfrm>
          <a:prstGeom prst="rect">
            <a:avLst/>
          </a:prstGeom>
          <a:noFill/>
        </p:spPr>
        <p:txBody>
          <a:bodyPr wrap="square" rtlCol="0">
            <a:spAutoFit/>
          </a:bodyPr>
          <a:lstStyle/>
          <a:p>
            <a:pPr lvl="0" algn="ctr">
              <a:spcBef>
                <a:spcPct val="20000"/>
              </a:spcBef>
              <a:buClr>
                <a:schemeClr val="tx2"/>
              </a:buClr>
            </a:pPr>
            <a:r>
              <a:rPr lang="tr-TR" sz="2400" b="1" i="1" u="sng" dirty="0" smtClean="0">
                <a:solidFill>
                  <a:srgbClr val="002060"/>
                </a:solidFill>
                <a:latin typeface="Comic Sans MS" panose="030F0702030302020204" pitchFamily="66" charset="0"/>
              </a:rPr>
              <a:t>ÖNERİ</a:t>
            </a:r>
          </a:p>
          <a:p>
            <a:pPr lvl="0">
              <a:buFont typeface="Symbol" pitchFamily="18" charset="2"/>
              <a:buChar char=""/>
            </a:pPr>
            <a:r>
              <a:rPr lang="tr-TR" sz="2400" b="1" i="1" dirty="0">
                <a:solidFill>
                  <a:srgbClr val="FF0000"/>
                </a:solidFill>
                <a:latin typeface="Comic Sans MS" panose="030F0702030302020204" pitchFamily="66" charset="0"/>
                <a:cs typeface="Times New Roman" pitchFamily="18" charset="0"/>
              </a:rPr>
              <a:t>SINIFTA ÖNDE OTUR. DERSE HAZIRLIKLI GEL.</a:t>
            </a:r>
          </a:p>
          <a:p>
            <a:pPr lvl="0" algn="just">
              <a:buFont typeface="Symbol" pitchFamily="18" charset="2"/>
              <a:buChar char=""/>
            </a:pPr>
            <a:r>
              <a:rPr lang="tr-TR" sz="2400" b="1" i="1" dirty="0" smtClean="0">
                <a:solidFill>
                  <a:srgbClr val="FF0000"/>
                </a:solidFill>
                <a:latin typeface="Comic Sans MS" panose="030F0702030302020204" pitchFamily="66" charset="0"/>
                <a:cs typeface="Times New Roman" pitchFamily="18" charset="0"/>
              </a:rPr>
              <a:t>DERSLE </a:t>
            </a:r>
            <a:r>
              <a:rPr lang="tr-TR" sz="2400" b="1" i="1" dirty="0">
                <a:solidFill>
                  <a:srgbClr val="FF0000"/>
                </a:solidFill>
                <a:latin typeface="Comic Sans MS" panose="030F0702030302020204" pitchFamily="66" charset="0"/>
                <a:cs typeface="Times New Roman" pitchFamily="18" charset="0"/>
              </a:rPr>
              <a:t>İLGİLİ</a:t>
            </a:r>
          </a:p>
          <a:p>
            <a:pPr lvl="0" algn="just"/>
            <a:r>
              <a:rPr lang="tr-TR" sz="2400" b="1" i="1" dirty="0" smtClean="0">
                <a:solidFill>
                  <a:srgbClr val="FF0000"/>
                </a:solidFill>
                <a:latin typeface="Comic Sans MS" panose="030F0702030302020204" pitchFamily="66" charset="0"/>
                <a:cs typeface="Times New Roman" pitchFamily="18" charset="0"/>
              </a:rPr>
              <a:t>ANLAMADIKLARIN </a:t>
            </a:r>
            <a:r>
              <a:rPr lang="tr-TR" sz="2400" b="1" i="1" dirty="0">
                <a:solidFill>
                  <a:srgbClr val="FF0000"/>
                </a:solidFill>
                <a:latin typeface="Comic Sans MS" panose="030F0702030302020204" pitchFamily="66" charset="0"/>
                <a:cs typeface="Times New Roman" pitchFamily="18" charset="0"/>
              </a:rPr>
              <a:t>HAKKINDA SORULAR </a:t>
            </a:r>
            <a:r>
              <a:rPr lang="tr-TR" sz="2400" b="1" i="1" dirty="0" smtClean="0">
                <a:solidFill>
                  <a:srgbClr val="FF0000"/>
                </a:solidFill>
                <a:latin typeface="Comic Sans MS" panose="030F0702030302020204" pitchFamily="66" charset="0"/>
                <a:cs typeface="Times New Roman" pitchFamily="18" charset="0"/>
              </a:rPr>
              <a:t>HAZIRLA</a:t>
            </a:r>
            <a:endParaRPr lang="tr-TR" sz="2400" b="1" i="1" dirty="0">
              <a:solidFill>
                <a:srgbClr val="FF0000"/>
              </a:solidFill>
              <a:latin typeface="Comic Sans MS" panose="030F0702030302020204" pitchFamily="66" charset="0"/>
            </a:endParaRPr>
          </a:p>
          <a:p>
            <a:pPr lvl="0" algn="ctr">
              <a:spcBef>
                <a:spcPct val="20000"/>
              </a:spcBef>
              <a:buClr>
                <a:schemeClr val="tx2"/>
              </a:buClr>
            </a:pPr>
            <a:endParaRPr lang="tr-TR" sz="2400" b="1" i="1" dirty="0">
              <a:solidFill>
                <a:srgbClr val="002060"/>
              </a:solidFill>
              <a:latin typeface="Comic Sans MS" panose="030F0702030302020204" pitchFamily="66" charset="0"/>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grayscl/>
            <a:extLst>
              <a:ext uri="{BEBA8EAE-BF5A-486C-A8C5-ECC9F3942E4B}">
                <a14:imgProps xmlns:a14="http://schemas.microsoft.com/office/drawing/2010/main">
                  <a14:imgLayer r:embed="rId3">
                    <a14:imgEffect>
                      <a14:sharpenSoften amount="-8000"/>
                    </a14:imgEffect>
                    <a14:imgEffect>
                      <a14:colorTemperature colorTemp="7817"/>
                    </a14:imgEffect>
                  </a14:imgLayer>
                </a14:imgProps>
              </a:ext>
              <a:ext uri="{28A0092B-C50C-407E-A947-70E740481C1C}">
                <a14:useLocalDpi xmlns:a14="http://schemas.microsoft.com/office/drawing/2010/main" val="0"/>
              </a:ext>
            </a:extLst>
          </a:blip>
          <a:stretch>
            <a:fillRect/>
          </a:stretch>
        </p:blipFill>
        <p:spPr>
          <a:xfrm>
            <a:off x="6752493" y="7676"/>
            <a:ext cx="2391507" cy="18448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Metin kutusu 3"/>
          <p:cNvSpPr txBox="1"/>
          <p:nvPr/>
        </p:nvSpPr>
        <p:spPr>
          <a:xfrm>
            <a:off x="899592" y="1412776"/>
            <a:ext cx="3485187" cy="1569660"/>
          </a:xfrm>
          <a:prstGeom prst="rect">
            <a:avLst/>
          </a:prstGeom>
          <a:noFill/>
        </p:spPr>
        <p:txBody>
          <a:bodyPr wrap="square" rtlCol="0">
            <a:spAutoFit/>
          </a:bodyPr>
          <a:lstStyle/>
          <a:p>
            <a:r>
              <a:rPr lang="tr-TR" sz="2400" b="1" i="1" u="sng" dirty="0" smtClean="0">
                <a:solidFill>
                  <a:srgbClr val="002060"/>
                </a:solidFill>
                <a:latin typeface="Comic Sans MS" panose="030F0702030302020204" pitchFamily="66" charset="0"/>
              </a:rPr>
              <a:t>PROBLEM</a:t>
            </a:r>
          </a:p>
          <a:p>
            <a:pPr lvl="0"/>
            <a:r>
              <a:rPr lang="tr-TR" sz="2400" b="1" i="1" dirty="0">
                <a:solidFill>
                  <a:srgbClr val="FF0000"/>
                </a:solidFill>
                <a:latin typeface="Comic Sans MS" panose="030F0702030302020204" pitchFamily="66" charset="0"/>
                <a:cs typeface="Times New Roman" pitchFamily="18" charset="0"/>
              </a:rPr>
              <a:t>ÖĞRETMEN ÇOK HIZLI </a:t>
            </a:r>
            <a:r>
              <a:rPr lang="tr-TR" sz="2400" b="1" i="1" dirty="0" smtClean="0">
                <a:solidFill>
                  <a:srgbClr val="FF0000"/>
                </a:solidFill>
                <a:latin typeface="Comic Sans MS" panose="030F0702030302020204" pitchFamily="66" charset="0"/>
                <a:cs typeface="Times New Roman" pitchFamily="18" charset="0"/>
              </a:rPr>
              <a:t>KONUŞUYOR</a:t>
            </a:r>
            <a:endParaRPr lang="tr-TR" sz="2400" b="1" i="1" dirty="0">
              <a:solidFill>
                <a:srgbClr val="FF0000"/>
              </a:solidFill>
              <a:latin typeface="Comic Sans MS" panose="030F0702030302020204" pitchFamily="66" charset="0"/>
            </a:endParaRPr>
          </a:p>
          <a:p>
            <a:endParaRPr lang="tr-TR" sz="2400" i="1" dirty="0">
              <a:latin typeface="Comic Sans MS" panose="030F0702030302020204" pitchFamily="66" charset="0"/>
            </a:endParaRPr>
          </a:p>
        </p:txBody>
      </p:sp>
      <p:sp>
        <p:nvSpPr>
          <p:cNvPr id="5" name="Dikdörtgen 4"/>
          <p:cNvSpPr/>
          <p:nvPr/>
        </p:nvSpPr>
        <p:spPr>
          <a:xfrm>
            <a:off x="3923928" y="3356992"/>
            <a:ext cx="4572000" cy="2123658"/>
          </a:xfrm>
          <a:prstGeom prst="rect">
            <a:avLst/>
          </a:prstGeom>
        </p:spPr>
        <p:txBody>
          <a:bodyPr>
            <a:spAutoFit/>
          </a:bodyPr>
          <a:lstStyle/>
          <a:p>
            <a:pPr lvl="0"/>
            <a:r>
              <a:rPr lang="tr-TR" sz="2200" b="1" i="1" u="sng" dirty="0" smtClean="0">
                <a:solidFill>
                  <a:srgbClr val="002060"/>
                </a:solidFill>
                <a:latin typeface="Comic Sans MS" panose="030F0702030302020204" pitchFamily="66" charset="0"/>
                <a:cs typeface="Times New Roman" pitchFamily="18" charset="0"/>
              </a:rPr>
              <a:t>ÖNERİ</a:t>
            </a:r>
          </a:p>
          <a:p>
            <a:pPr lvl="0"/>
            <a:r>
              <a:rPr lang="tr-TR" sz="2200" b="1" i="1" dirty="0" smtClean="0">
                <a:solidFill>
                  <a:srgbClr val="FF0000"/>
                </a:solidFill>
                <a:latin typeface="Comic Sans MS" panose="030F0702030302020204" pitchFamily="66" charset="0"/>
                <a:cs typeface="Times New Roman" pitchFamily="18" charset="0"/>
              </a:rPr>
              <a:t>NOT </a:t>
            </a:r>
            <a:r>
              <a:rPr lang="tr-TR" sz="2200" b="1" i="1" dirty="0">
                <a:solidFill>
                  <a:srgbClr val="FF0000"/>
                </a:solidFill>
                <a:latin typeface="Comic Sans MS" panose="030F0702030302020204" pitchFamily="66" charset="0"/>
                <a:cs typeface="Times New Roman" pitchFamily="18" charset="0"/>
              </a:rPr>
              <a:t>TUTARKEN KISALTMA VE KODLAMA SİSTEMİNİ GELİŞTİR. AKŞAM EVDE ANLAYABİLECEĞİN ŞEKİLDE TEMİZE ÇEK</a:t>
            </a:r>
            <a:endParaRPr lang="tr-TR" sz="2200" b="1" i="1" dirty="0">
              <a:solidFill>
                <a:srgbClr val="FF0000"/>
              </a:solidFill>
              <a:latin typeface="Comic Sans MS" panose="030F0702030302020204" pitchFamily="66" charset="0"/>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grayscl/>
            <a:extLst>
              <a:ext uri="{BEBA8EAE-BF5A-486C-A8C5-ECC9F3942E4B}">
                <a14:imgProps xmlns:a14="http://schemas.microsoft.com/office/drawing/2010/main">
                  <a14:imgLayer r:embed="rId3">
                    <a14:imgEffect>
                      <a14:sharpenSoften amount="-8000"/>
                    </a14:imgEffect>
                    <a14:imgEffect>
                      <a14:colorTemperature colorTemp="7817"/>
                    </a14:imgEffect>
                  </a14:imgLayer>
                </a14:imgProps>
              </a:ext>
              <a:ext uri="{28A0092B-C50C-407E-A947-70E740481C1C}">
                <a14:useLocalDpi xmlns:a14="http://schemas.microsoft.com/office/drawing/2010/main" val="0"/>
              </a:ext>
            </a:extLst>
          </a:blip>
          <a:stretch>
            <a:fillRect/>
          </a:stretch>
        </p:blipFill>
        <p:spPr>
          <a:xfrm>
            <a:off x="6752493" y="7676"/>
            <a:ext cx="2391507" cy="18448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Dikdörtgen 3"/>
          <p:cNvSpPr/>
          <p:nvPr/>
        </p:nvSpPr>
        <p:spPr>
          <a:xfrm>
            <a:off x="971600" y="1988840"/>
            <a:ext cx="4572000" cy="1107996"/>
          </a:xfrm>
          <a:prstGeom prst="rect">
            <a:avLst/>
          </a:prstGeom>
        </p:spPr>
        <p:txBody>
          <a:bodyPr>
            <a:spAutoFit/>
          </a:bodyPr>
          <a:lstStyle/>
          <a:p>
            <a:r>
              <a:rPr lang="tr-TR" sz="2200" b="1" i="1" u="sng" dirty="0" smtClean="0">
                <a:solidFill>
                  <a:srgbClr val="002060"/>
                </a:solidFill>
                <a:latin typeface="Comic Sans MS" panose="030F0702030302020204" pitchFamily="66" charset="0"/>
                <a:cs typeface="Times New Roman" pitchFamily="18" charset="0"/>
              </a:rPr>
              <a:t>PROBLEM</a:t>
            </a:r>
          </a:p>
          <a:p>
            <a:r>
              <a:rPr lang="tr-TR" sz="2200" b="1" i="1" dirty="0" smtClean="0">
                <a:solidFill>
                  <a:srgbClr val="FF0000"/>
                </a:solidFill>
                <a:latin typeface="Comic Sans MS" panose="030F0702030302020204" pitchFamily="66" charset="0"/>
                <a:cs typeface="Times New Roman" pitchFamily="18" charset="0"/>
              </a:rPr>
              <a:t>ÖĞRETMEN KONUYU DAĞITIYOR</a:t>
            </a:r>
            <a:endParaRPr lang="tr-TR" sz="2200" i="1" dirty="0">
              <a:solidFill>
                <a:srgbClr val="FF0000"/>
              </a:solidFill>
            </a:endParaRPr>
          </a:p>
        </p:txBody>
      </p:sp>
      <p:sp>
        <p:nvSpPr>
          <p:cNvPr id="5" name="Dikdörtgen 4"/>
          <p:cNvSpPr/>
          <p:nvPr/>
        </p:nvSpPr>
        <p:spPr>
          <a:xfrm>
            <a:off x="3923928" y="3861048"/>
            <a:ext cx="4572000" cy="1785104"/>
          </a:xfrm>
          <a:prstGeom prst="rect">
            <a:avLst/>
          </a:prstGeom>
        </p:spPr>
        <p:txBody>
          <a:bodyPr>
            <a:spAutoFit/>
          </a:bodyPr>
          <a:lstStyle/>
          <a:p>
            <a:r>
              <a:rPr lang="tr-TR" sz="2200" b="1" i="1" u="sng" dirty="0" smtClean="0">
                <a:solidFill>
                  <a:srgbClr val="002060"/>
                </a:solidFill>
                <a:latin typeface="Comic Sans MS" panose="030F0702030302020204" pitchFamily="66" charset="0"/>
                <a:cs typeface="Times New Roman" pitchFamily="18" charset="0"/>
              </a:rPr>
              <a:t>ÖNERİ</a:t>
            </a:r>
          </a:p>
          <a:p>
            <a:pPr lvl="0"/>
            <a:r>
              <a:rPr lang="tr-TR" sz="2200" b="1" i="1" dirty="0">
                <a:solidFill>
                  <a:srgbClr val="FF0000"/>
                </a:solidFill>
                <a:latin typeface="Comic Sans MS" panose="030F0702030302020204" pitchFamily="66" charset="0"/>
                <a:cs typeface="Times New Roman" pitchFamily="18" charset="0"/>
              </a:rPr>
              <a:t>KONULARA ÖNCEDEN HAZIRLAN ÜNİTE, BÖLÜM, KONU, ALT BAŞLIKLARI NOT ET</a:t>
            </a:r>
            <a:r>
              <a:rPr lang="tr-TR" sz="2200" b="1" i="1" dirty="0" smtClean="0">
                <a:solidFill>
                  <a:srgbClr val="FF0000"/>
                </a:solidFill>
                <a:latin typeface="Comic Sans MS" panose="030F0702030302020204" pitchFamily="66" charset="0"/>
                <a:cs typeface="Times New Roman" pitchFamily="18" charset="0"/>
              </a:rPr>
              <a:t>. TAKİBİ </a:t>
            </a:r>
            <a:r>
              <a:rPr lang="tr-TR" sz="2200" b="1" i="1" dirty="0">
                <a:solidFill>
                  <a:srgbClr val="FF0000"/>
                </a:solidFill>
                <a:latin typeface="Comic Sans MS" panose="030F0702030302020204" pitchFamily="66" charset="0"/>
                <a:cs typeface="Times New Roman" pitchFamily="18" charset="0"/>
              </a:rPr>
              <a:t>KOLAYLAŞIR</a:t>
            </a:r>
            <a:endParaRPr lang="tr-TR" sz="2200" i="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grayscl/>
            <a:extLst>
              <a:ext uri="{BEBA8EAE-BF5A-486C-A8C5-ECC9F3942E4B}">
                <a14:imgProps xmlns:a14="http://schemas.microsoft.com/office/drawing/2010/main">
                  <a14:imgLayer r:embed="rId3">
                    <a14:imgEffect>
                      <a14:sharpenSoften amount="-8000"/>
                    </a14:imgEffect>
                    <a14:imgEffect>
                      <a14:colorTemperature colorTemp="7817"/>
                    </a14:imgEffect>
                  </a14:imgLayer>
                </a14:imgProps>
              </a:ext>
              <a:ext uri="{28A0092B-C50C-407E-A947-70E740481C1C}">
                <a14:useLocalDpi xmlns:a14="http://schemas.microsoft.com/office/drawing/2010/main" val="0"/>
              </a:ext>
            </a:extLst>
          </a:blip>
          <a:stretch>
            <a:fillRect/>
          </a:stretch>
        </p:blipFill>
        <p:spPr>
          <a:xfrm>
            <a:off x="6752493" y="7676"/>
            <a:ext cx="2391507" cy="18448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Dikdörtgen 3"/>
          <p:cNvSpPr/>
          <p:nvPr/>
        </p:nvSpPr>
        <p:spPr>
          <a:xfrm>
            <a:off x="827584" y="984272"/>
            <a:ext cx="4572000" cy="1446550"/>
          </a:xfrm>
          <a:prstGeom prst="rect">
            <a:avLst/>
          </a:prstGeom>
        </p:spPr>
        <p:txBody>
          <a:bodyPr>
            <a:spAutoFit/>
          </a:bodyPr>
          <a:lstStyle/>
          <a:p>
            <a:r>
              <a:rPr lang="tr-TR" sz="2200" b="1" i="1" u="sng" dirty="0" smtClean="0">
                <a:solidFill>
                  <a:srgbClr val="002060"/>
                </a:solidFill>
                <a:latin typeface="Comic Sans MS" panose="030F0702030302020204" pitchFamily="66" charset="0"/>
                <a:cs typeface="Times New Roman" pitchFamily="18" charset="0"/>
              </a:rPr>
              <a:t>PROBLEM</a:t>
            </a:r>
          </a:p>
          <a:p>
            <a:r>
              <a:rPr lang="tr-TR" sz="2200" b="1" i="1" dirty="0">
                <a:solidFill>
                  <a:srgbClr val="FF0000"/>
                </a:solidFill>
                <a:latin typeface="Comic Sans MS" panose="030F0702030302020204" pitchFamily="66" charset="0"/>
                <a:cs typeface="Times New Roman" pitchFamily="18" charset="0"/>
              </a:rPr>
              <a:t>HER ŞEY ÖNEMLİ GÖRÜNÜYOR VEYA HİÇBİR ŞEY ÖNEMLİ DEĞİL</a:t>
            </a:r>
            <a:endParaRPr lang="tr-TR" sz="2200" b="1" i="1" dirty="0" smtClean="0">
              <a:solidFill>
                <a:srgbClr val="FF0000"/>
              </a:solidFill>
              <a:latin typeface="Comic Sans MS" panose="030F0702030302020204" pitchFamily="66" charset="0"/>
              <a:cs typeface="Times New Roman" pitchFamily="18" charset="0"/>
            </a:endParaRPr>
          </a:p>
        </p:txBody>
      </p:sp>
      <p:sp>
        <p:nvSpPr>
          <p:cNvPr id="5" name="Dikdörtgen 4"/>
          <p:cNvSpPr/>
          <p:nvPr/>
        </p:nvSpPr>
        <p:spPr>
          <a:xfrm>
            <a:off x="3851920" y="3284984"/>
            <a:ext cx="4572000" cy="2800767"/>
          </a:xfrm>
          <a:prstGeom prst="rect">
            <a:avLst/>
          </a:prstGeom>
        </p:spPr>
        <p:txBody>
          <a:bodyPr>
            <a:spAutoFit/>
          </a:bodyPr>
          <a:lstStyle/>
          <a:p>
            <a:r>
              <a:rPr lang="tr-TR" sz="2200" b="1" i="1" u="sng" dirty="0" smtClean="0">
                <a:solidFill>
                  <a:srgbClr val="002060"/>
                </a:solidFill>
                <a:latin typeface="Comic Sans MS" panose="030F0702030302020204" pitchFamily="66" charset="0"/>
                <a:cs typeface="Times New Roman" pitchFamily="18" charset="0"/>
              </a:rPr>
              <a:t>ÖNERİ</a:t>
            </a:r>
          </a:p>
          <a:p>
            <a:r>
              <a:rPr lang="tr-TR" sz="2200" b="1" i="1" dirty="0" smtClean="0">
                <a:solidFill>
                  <a:srgbClr val="FF0000"/>
                </a:solidFill>
                <a:latin typeface="Comic Sans MS" panose="030F0702030302020204" pitchFamily="66" charset="0"/>
                <a:cs typeface="Times New Roman" pitchFamily="18" charset="0"/>
              </a:rPr>
              <a:t>KONU </a:t>
            </a:r>
            <a:r>
              <a:rPr lang="tr-TR" sz="2200" b="1" i="1" dirty="0">
                <a:solidFill>
                  <a:srgbClr val="FF0000"/>
                </a:solidFill>
                <a:latin typeface="Comic Sans MS" panose="030F0702030302020204" pitchFamily="66" charset="0"/>
                <a:cs typeface="Times New Roman" pitchFamily="18" charset="0"/>
              </a:rPr>
              <a:t>HAKKINDA YETERLİ BİLGİYE SAHİP DEĞİLSİN, KONU İLE İLGİLİ KAVRAM VE TANIMLARI BİLMİYORSUN. İLGİLİ DERS KİTABI VE BAŞKA BİR KAYNAKTAN KONUYU İNCELE</a:t>
            </a:r>
            <a:endParaRPr lang="tr-TR" sz="2200" i="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grayscl/>
            <a:extLst>
              <a:ext uri="{BEBA8EAE-BF5A-486C-A8C5-ECC9F3942E4B}">
                <a14:imgProps xmlns:a14="http://schemas.microsoft.com/office/drawing/2010/main">
                  <a14:imgLayer r:embed="rId3">
                    <a14:imgEffect>
                      <a14:sharpenSoften amount="-8000"/>
                    </a14:imgEffect>
                    <a14:imgEffect>
                      <a14:colorTemperature colorTemp="7817"/>
                    </a14:imgEffect>
                  </a14:imgLayer>
                </a14:imgProps>
              </a:ext>
              <a:ext uri="{28A0092B-C50C-407E-A947-70E740481C1C}">
                <a14:useLocalDpi xmlns:a14="http://schemas.microsoft.com/office/drawing/2010/main" val="0"/>
              </a:ext>
            </a:extLst>
          </a:blip>
          <a:stretch>
            <a:fillRect/>
          </a:stretch>
        </p:blipFill>
        <p:spPr>
          <a:xfrm>
            <a:off x="6752493" y="7676"/>
            <a:ext cx="2391507" cy="18448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Metin kutusu 3"/>
          <p:cNvSpPr txBox="1"/>
          <p:nvPr/>
        </p:nvSpPr>
        <p:spPr>
          <a:xfrm>
            <a:off x="1043608" y="1832787"/>
            <a:ext cx="3600400" cy="1446550"/>
          </a:xfrm>
          <a:prstGeom prst="rect">
            <a:avLst/>
          </a:prstGeom>
          <a:noFill/>
        </p:spPr>
        <p:txBody>
          <a:bodyPr wrap="square" rtlCol="0">
            <a:spAutoFit/>
          </a:bodyPr>
          <a:lstStyle/>
          <a:p>
            <a:r>
              <a:rPr lang="tr-TR" sz="2200" b="1" i="1" u="sng" dirty="0" smtClean="0">
                <a:solidFill>
                  <a:srgbClr val="002060"/>
                </a:solidFill>
                <a:latin typeface="Comic Sans MS" panose="030F0702030302020204" pitchFamily="66" charset="0"/>
              </a:rPr>
              <a:t>PROBLEM</a:t>
            </a:r>
          </a:p>
          <a:p>
            <a:r>
              <a:rPr lang="tr-TR" sz="2200" b="1" i="1" dirty="0" smtClean="0">
                <a:solidFill>
                  <a:srgbClr val="FF0000"/>
                </a:solidFill>
                <a:latin typeface="Comic Sans MS" panose="030F0702030302020204" pitchFamily="66" charset="0"/>
              </a:rPr>
              <a:t>ÖĞRETMEN TERİMLERİ AÇIKLAMADAN KULLANIYOR</a:t>
            </a:r>
            <a:endParaRPr lang="tr-TR" sz="2200" b="1" i="1" dirty="0">
              <a:solidFill>
                <a:srgbClr val="FF0000"/>
              </a:solidFill>
            </a:endParaRPr>
          </a:p>
        </p:txBody>
      </p:sp>
      <p:sp>
        <p:nvSpPr>
          <p:cNvPr id="5" name="Dikdörtgen 4"/>
          <p:cNvSpPr/>
          <p:nvPr/>
        </p:nvSpPr>
        <p:spPr>
          <a:xfrm>
            <a:off x="3851920" y="3933056"/>
            <a:ext cx="4896544" cy="2062103"/>
          </a:xfrm>
          <a:prstGeom prst="rect">
            <a:avLst/>
          </a:prstGeom>
        </p:spPr>
        <p:txBody>
          <a:bodyPr wrap="square">
            <a:spAutoFit/>
          </a:bodyPr>
          <a:lstStyle/>
          <a:p>
            <a:pPr lvl="0"/>
            <a:r>
              <a:rPr lang="tr-TR" sz="2200" b="1" i="1" u="sng" dirty="0" smtClean="0">
                <a:solidFill>
                  <a:srgbClr val="002060"/>
                </a:solidFill>
                <a:latin typeface="Comic Sans MS" panose="030F0702030302020204" pitchFamily="66" charset="0"/>
                <a:cs typeface="Times New Roman" pitchFamily="18" charset="0"/>
              </a:rPr>
              <a:t>ÖNERİ</a:t>
            </a:r>
          </a:p>
          <a:p>
            <a:r>
              <a:rPr lang="tr-TR" sz="2200" b="1" i="1" dirty="0" smtClean="0">
                <a:solidFill>
                  <a:srgbClr val="FF0000"/>
                </a:solidFill>
                <a:latin typeface="Comic Sans MS" panose="030F0702030302020204" pitchFamily="66" charset="0"/>
                <a:cs typeface="Times New Roman" pitchFamily="18" charset="0"/>
              </a:rPr>
              <a:t>ANLAMADIĞIN </a:t>
            </a:r>
            <a:r>
              <a:rPr lang="tr-TR" sz="2200" b="1" i="1" dirty="0">
                <a:solidFill>
                  <a:srgbClr val="FF0000"/>
                </a:solidFill>
                <a:latin typeface="Comic Sans MS" panose="030F0702030302020204" pitchFamily="66" charset="0"/>
                <a:cs typeface="Times New Roman" pitchFamily="18" charset="0"/>
              </a:rPr>
              <a:t>TERİMLERE </a:t>
            </a:r>
            <a:r>
              <a:rPr lang="tr-TR" sz="2200" b="1" i="1" dirty="0" smtClean="0">
                <a:solidFill>
                  <a:srgbClr val="FF0000"/>
                </a:solidFill>
                <a:latin typeface="Comic Sans MS" panose="030F0702030302020204" pitchFamily="66" charset="0"/>
                <a:cs typeface="Times New Roman" pitchFamily="18" charset="0"/>
              </a:rPr>
              <a:t>İŞARET </a:t>
            </a:r>
            <a:r>
              <a:rPr lang="tr-TR" sz="2200" b="1" i="1" dirty="0">
                <a:solidFill>
                  <a:srgbClr val="FF0000"/>
                </a:solidFill>
                <a:latin typeface="Comic Sans MS" panose="030F0702030302020204" pitchFamily="66" charset="0"/>
                <a:cs typeface="Times New Roman" pitchFamily="18" charset="0"/>
              </a:rPr>
              <a:t>KOY. SÖZLÜK VEYA BAŞKA KAYNAK KULLANARAK TERİM VE TANIMLARI ÖĞREN.</a:t>
            </a:r>
            <a:endParaRPr lang="tr-TR" sz="2200" b="1" i="1" dirty="0">
              <a:solidFill>
                <a:srgbClr val="FF0000"/>
              </a:solidFill>
              <a:latin typeface="Comic Sans MS" panose="030F0702030302020204" pitchFamily="66" charset="0"/>
            </a:endParaRPr>
          </a:p>
          <a:p>
            <a:pPr lvl="0"/>
            <a:endParaRPr lang="tr-TR" b="1" i="1" dirty="0">
              <a:solidFill>
                <a:schemeClr val="bg1"/>
              </a:solidFill>
              <a:latin typeface="Comic Sans MS" panose="030F0702030302020204" pitchFamily="66" charset="0"/>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grayscl/>
            <a:extLst>
              <a:ext uri="{BEBA8EAE-BF5A-486C-A8C5-ECC9F3942E4B}">
                <a14:imgProps xmlns:a14="http://schemas.microsoft.com/office/drawing/2010/main">
                  <a14:imgLayer r:embed="rId3">
                    <a14:imgEffect>
                      <a14:sharpenSoften amount="-8000"/>
                    </a14:imgEffect>
                    <a14:imgEffect>
                      <a14:colorTemperature colorTemp="7817"/>
                    </a14:imgEffect>
                  </a14:imgLayer>
                </a14:imgProps>
              </a:ext>
              <a:ext uri="{28A0092B-C50C-407E-A947-70E740481C1C}">
                <a14:useLocalDpi xmlns:a14="http://schemas.microsoft.com/office/drawing/2010/main" val="0"/>
              </a:ext>
            </a:extLst>
          </a:blip>
          <a:stretch>
            <a:fillRect/>
          </a:stretch>
        </p:blipFill>
        <p:spPr>
          <a:xfrm>
            <a:off x="6752493" y="0"/>
            <a:ext cx="2391507" cy="18448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Dikdörtgen 3"/>
          <p:cNvSpPr/>
          <p:nvPr/>
        </p:nvSpPr>
        <p:spPr>
          <a:xfrm>
            <a:off x="1043608" y="1244373"/>
            <a:ext cx="4572000" cy="1446550"/>
          </a:xfrm>
          <a:prstGeom prst="rect">
            <a:avLst/>
          </a:prstGeom>
        </p:spPr>
        <p:txBody>
          <a:bodyPr>
            <a:spAutoFit/>
          </a:bodyPr>
          <a:lstStyle/>
          <a:p>
            <a:pPr lvl="0"/>
            <a:r>
              <a:rPr lang="tr-TR" sz="2200" b="1" i="1" u="sng" dirty="0" smtClean="0">
                <a:solidFill>
                  <a:srgbClr val="002060"/>
                </a:solidFill>
                <a:latin typeface="Comic Sans MS" panose="030F0702030302020204" pitchFamily="66" charset="0"/>
                <a:cs typeface="Times New Roman" pitchFamily="18" charset="0"/>
              </a:rPr>
              <a:t>PROBLEM</a:t>
            </a:r>
            <a:endParaRPr lang="tr-TR" sz="2200" b="1" i="1" u="sng" dirty="0">
              <a:solidFill>
                <a:srgbClr val="002060"/>
              </a:solidFill>
              <a:latin typeface="Comic Sans MS" panose="030F0702030302020204" pitchFamily="66" charset="0"/>
              <a:cs typeface="Times New Roman" pitchFamily="18" charset="0"/>
            </a:endParaRPr>
          </a:p>
          <a:p>
            <a:pPr lvl="0"/>
            <a:r>
              <a:rPr lang="tr-TR" sz="2200" b="1" i="1" dirty="0">
                <a:solidFill>
                  <a:srgbClr val="FF0000"/>
                </a:solidFill>
                <a:latin typeface="Comic Sans MS" panose="030F0702030302020204" pitchFamily="66" charset="0"/>
                <a:cs typeface="Times New Roman" pitchFamily="18" charset="0"/>
              </a:rPr>
              <a:t>ÖĞRETMENE ANLAMADIĞIM KONULARLA İLGİLİ SORU SORMAYA ÇEKİNİYORUM</a:t>
            </a:r>
            <a:endParaRPr lang="tr-TR" sz="2200" b="1" i="1" dirty="0">
              <a:solidFill>
                <a:srgbClr val="FF0000"/>
              </a:solidFill>
            </a:endParaRPr>
          </a:p>
        </p:txBody>
      </p:sp>
      <p:sp>
        <p:nvSpPr>
          <p:cNvPr id="5" name="Dikdörtgen 4"/>
          <p:cNvSpPr/>
          <p:nvPr/>
        </p:nvSpPr>
        <p:spPr>
          <a:xfrm>
            <a:off x="3779912" y="3573016"/>
            <a:ext cx="4824536" cy="2123658"/>
          </a:xfrm>
          <a:prstGeom prst="rect">
            <a:avLst/>
          </a:prstGeom>
        </p:spPr>
        <p:txBody>
          <a:bodyPr wrap="square">
            <a:spAutoFit/>
          </a:bodyPr>
          <a:lstStyle/>
          <a:p>
            <a:r>
              <a:rPr lang="tr-TR" sz="2200" b="1" i="1" u="sng" dirty="0" smtClean="0">
                <a:solidFill>
                  <a:srgbClr val="002060"/>
                </a:solidFill>
                <a:latin typeface="Comic Sans MS" panose="030F0702030302020204" pitchFamily="66" charset="0"/>
                <a:cs typeface="Times New Roman" pitchFamily="18" charset="0"/>
              </a:rPr>
              <a:t>ÖNERİ</a:t>
            </a:r>
          </a:p>
          <a:p>
            <a:r>
              <a:rPr lang="tr-TR" sz="2200" b="1" i="1" dirty="0" smtClean="0">
                <a:solidFill>
                  <a:srgbClr val="FF0000"/>
                </a:solidFill>
                <a:latin typeface="Comic Sans MS" panose="030F0702030302020204" pitchFamily="66" charset="0"/>
                <a:cs typeface="Times New Roman" pitchFamily="18" charset="0"/>
              </a:rPr>
              <a:t>DERSE HAZIRLIKLI GEL, ANLAMADIĞIN KONULARI HEM ÖNCEDEN HEM DE ÖĞRETMEN DERS ANLATIRKEN NOT ET VE SORULARINI MUTLAKA SOR</a:t>
            </a:r>
            <a:endParaRPr lang="tr-TR" sz="2200" i="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Gonca\Desktop\950223_129611689651060086343_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2925" y="3857625"/>
            <a:ext cx="225107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Başlık"/>
          <p:cNvSpPr>
            <a:spLocks noGrp="1"/>
          </p:cNvSpPr>
          <p:nvPr>
            <p:ph type="title"/>
          </p:nvPr>
        </p:nvSpPr>
        <p:spPr>
          <a:xfrm>
            <a:off x="-146988" y="740440"/>
            <a:ext cx="7773338" cy="1596177"/>
          </a:xfrm>
        </p:spPr>
        <p:txBody>
          <a:bodyPr/>
          <a:lstStyle/>
          <a:p>
            <a:pPr eaLnBrk="1" fontAlgn="auto" hangingPunct="1">
              <a:spcAft>
                <a:spcPts val="0"/>
              </a:spcAft>
              <a:defRPr/>
            </a:pPr>
            <a:r>
              <a:rPr lang="tr-TR" dirty="0" smtClean="0">
                <a:solidFill>
                  <a:srgbClr val="FF0000"/>
                </a:solidFill>
                <a:latin typeface="Comic Sans MS" panose="030F0702030302020204" pitchFamily="66" charset="0"/>
              </a:rPr>
              <a:t>Verimli ders çalışma,</a:t>
            </a:r>
            <a:endParaRPr lang="tr-TR" dirty="0">
              <a:solidFill>
                <a:srgbClr val="FF0000"/>
              </a:solidFill>
              <a:latin typeface="Comic Sans MS" panose="030F0702030302020204" pitchFamily="66" charset="0"/>
            </a:endParaRPr>
          </a:p>
        </p:txBody>
      </p:sp>
      <p:sp>
        <p:nvSpPr>
          <p:cNvPr id="12292" name="2 İçerik Yer Tutucusu"/>
          <p:cNvSpPr>
            <a:spLocks noGrp="1"/>
          </p:cNvSpPr>
          <p:nvPr>
            <p:ph sz="quarter" idx="13"/>
          </p:nvPr>
        </p:nvSpPr>
        <p:spPr>
          <a:xfrm>
            <a:off x="395536" y="2352106"/>
            <a:ext cx="7772870" cy="3424107"/>
          </a:xfrm>
        </p:spPr>
        <p:txBody>
          <a:bodyPr>
            <a:normAutofit/>
          </a:bodyPr>
          <a:lstStyle/>
          <a:p>
            <a:pPr eaLnBrk="1" hangingPunct="1">
              <a:lnSpc>
                <a:spcPct val="80000"/>
              </a:lnSpc>
            </a:pPr>
            <a:r>
              <a:rPr lang="tr-TR" altLang="tr-TR" dirty="0" smtClean="0">
                <a:latin typeface="Comic Sans MS" panose="030F0702030302020204" pitchFamily="66" charset="0"/>
              </a:rPr>
              <a:t>Uygun ortamda,</a:t>
            </a:r>
          </a:p>
          <a:p>
            <a:pPr eaLnBrk="1" hangingPunct="1">
              <a:lnSpc>
                <a:spcPct val="80000"/>
              </a:lnSpc>
            </a:pPr>
            <a:endParaRPr lang="tr-TR" altLang="tr-TR" dirty="0" smtClean="0">
              <a:latin typeface="Comic Sans MS" panose="030F0702030302020204" pitchFamily="66" charset="0"/>
            </a:endParaRPr>
          </a:p>
          <a:p>
            <a:pPr eaLnBrk="1" hangingPunct="1">
              <a:lnSpc>
                <a:spcPct val="80000"/>
              </a:lnSpc>
            </a:pPr>
            <a:r>
              <a:rPr lang="tr-TR" altLang="tr-TR" dirty="0" smtClean="0">
                <a:latin typeface="Comic Sans MS" panose="030F0702030302020204" pitchFamily="66" charset="0"/>
              </a:rPr>
              <a:t>Belli bir plan dahilinde,</a:t>
            </a:r>
          </a:p>
          <a:p>
            <a:pPr eaLnBrk="1" hangingPunct="1">
              <a:lnSpc>
                <a:spcPct val="80000"/>
              </a:lnSpc>
            </a:pPr>
            <a:endParaRPr lang="tr-TR" altLang="tr-TR" dirty="0" smtClean="0">
              <a:latin typeface="Comic Sans MS" panose="030F0702030302020204" pitchFamily="66" charset="0"/>
            </a:endParaRPr>
          </a:p>
          <a:p>
            <a:pPr eaLnBrk="1" hangingPunct="1">
              <a:lnSpc>
                <a:spcPct val="80000"/>
              </a:lnSpc>
            </a:pPr>
            <a:r>
              <a:rPr lang="tr-TR" altLang="tr-TR" dirty="0" smtClean="0">
                <a:latin typeface="Comic Sans MS" panose="030F0702030302020204" pitchFamily="66" charset="0"/>
              </a:rPr>
              <a:t>Odaklanarak yapılan çalışmadır.</a:t>
            </a:r>
          </a:p>
          <a:p>
            <a:pPr eaLnBrk="1" hangingPunct="1">
              <a:lnSpc>
                <a:spcPct val="80000"/>
              </a:lnSpc>
            </a:pPr>
            <a:endParaRPr lang="tr-TR" altLang="tr-TR" dirty="0" smtClean="0">
              <a:latin typeface="Comic Sans MS" panose="030F0702030302020204" pitchFamily="66" charset="0"/>
            </a:endParaRPr>
          </a:p>
          <a:p>
            <a:pPr eaLnBrk="1" hangingPunct="1">
              <a:lnSpc>
                <a:spcPct val="80000"/>
              </a:lnSpc>
            </a:pPr>
            <a:r>
              <a:rPr lang="tr-TR" altLang="tr-TR" dirty="0" smtClean="0">
                <a:latin typeface="Comic Sans MS" panose="030F0702030302020204" pitchFamily="66" charset="0"/>
              </a:rPr>
              <a:t>Bu çalışma sonunda alınan bilgiler </a:t>
            </a:r>
          </a:p>
          <a:p>
            <a:pPr marL="0" indent="0" eaLnBrk="1" hangingPunct="1">
              <a:lnSpc>
                <a:spcPct val="80000"/>
              </a:lnSpc>
              <a:buNone/>
            </a:pPr>
            <a:r>
              <a:rPr lang="tr-TR" altLang="tr-TR" dirty="0" smtClean="0">
                <a:latin typeface="Comic Sans MS" panose="030F0702030302020204" pitchFamily="66" charset="0"/>
              </a:rPr>
              <a:t>kısa süreli bellekten uzun süreli </a:t>
            </a:r>
          </a:p>
          <a:p>
            <a:pPr marL="0" indent="0" eaLnBrk="1" hangingPunct="1">
              <a:lnSpc>
                <a:spcPct val="80000"/>
              </a:lnSpc>
              <a:buNone/>
            </a:pPr>
            <a:r>
              <a:rPr lang="tr-TR" altLang="tr-TR" dirty="0" smtClean="0">
                <a:latin typeface="Comic Sans MS" panose="030F0702030302020204" pitchFamily="66" charset="0"/>
              </a:rPr>
              <a:t>belleğe geçirilir ve bu bilgiler kullanılır.</a:t>
            </a:r>
          </a:p>
          <a:p>
            <a:pPr eaLnBrk="1" hangingPunct="1"/>
            <a:endParaRPr lang="tr-TR" altLang="tr-TR" dirty="0" smtClean="0">
              <a:latin typeface="Comic Sans MS" panose="030F0702030302020204" pitchFamily="66" charset="0"/>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331" y="1844085"/>
            <a:ext cx="7763814" cy="2736819"/>
          </a:xfrm>
        </p:spPr>
        <p:txBody>
          <a:bodyPr/>
          <a:lstStyle/>
          <a:p>
            <a:pPr eaLnBrk="1" hangingPunct="1">
              <a:defRPr/>
            </a:pPr>
            <a:r>
              <a:rPr lang="tr-TR" b="1" dirty="0" smtClean="0">
                <a:solidFill>
                  <a:srgbClr val="FF0000"/>
                </a:solidFill>
                <a:latin typeface="Comic Sans MS" panose="030F0702030302020204" pitchFamily="66" charset="0"/>
              </a:rPr>
              <a:t>Farklı Kaynaklardan Yararlanmak</a:t>
            </a:r>
            <a:endParaRPr lang="tr-TR" b="1" dirty="0">
              <a:solidFill>
                <a:srgbClr val="FF0000"/>
              </a:solidFill>
              <a:latin typeface="Comic Sans MS" panose="030F0702030302020204" pitchFamily="66" charset="0"/>
            </a:endParaRPr>
          </a:p>
        </p:txBody>
      </p:sp>
      <p:sp>
        <p:nvSpPr>
          <p:cNvPr id="52227" name="2 Metin Yer Tutucusu"/>
          <p:cNvSpPr>
            <a:spLocks noGrp="1"/>
          </p:cNvSpPr>
          <p:nvPr>
            <p:ph type="body" idx="1"/>
          </p:nvPr>
        </p:nvSpPr>
        <p:spPr/>
        <p:txBody>
          <a:bodyPr/>
          <a:lstStyle/>
          <a:p>
            <a:pPr eaLnBrk="1" hangingPunct="1"/>
            <a:endParaRPr lang="tr-TR" altLang="tr-TR" dirty="0" smtClean="0"/>
          </a:p>
          <a:p>
            <a:pPr eaLnBrk="1" hangingPunct="1"/>
            <a:endParaRPr lang="tr-TR" altLang="tr-TR" dirty="0" smtClean="0"/>
          </a:p>
        </p:txBody>
      </p:sp>
      <p:pic>
        <p:nvPicPr>
          <p:cNvPr id="4" name="Resim 3"/>
          <p:cNvPicPr>
            <a:picLocks noChangeAspect="1"/>
          </p:cNvPicPr>
          <p:nvPr/>
        </p:nvPicPr>
        <p:blipFill>
          <a:blip r:embed="rId2" cstate="print">
            <a:grayscl/>
            <a:extLst>
              <a:ext uri="{BEBA8EAE-BF5A-486C-A8C5-ECC9F3942E4B}">
                <a14:imgProps xmlns:a14="http://schemas.microsoft.com/office/drawing/2010/main">
                  <a14:imgLayer r:embed="rId3">
                    <a14:imgEffect>
                      <a14:sharpenSoften amount="-8000"/>
                    </a14:imgEffect>
                    <a14:imgEffect>
                      <a14:colorTemperature colorTemp="7817"/>
                    </a14:imgEffect>
                  </a14:imgLayer>
                </a14:imgProps>
              </a:ext>
              <a:ext uri="{28A0092B-C50C-407E-A947-70E740481C1C}">
                <a14:useLocalDpi xmlns:a14="http://schemas.microsoft.com/office/drawing/2010/main" val="0"/>
              </a:ext>
            </a:extLst>
          </a:blip>
          <a:stretch>
            <a:fillRect/>
          </a:stretch>
        </p:blipFill>
        <p:spPr>
          <a:xfrm>
            <a:off x="6752493" y="7676"/>
            <a:ext cx="2391507" cy="18448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Users\Dell\AppData\Local\Microsoft\Windows\Temporary Internet Files\Content.IE5\8VZFWJ1R\aaronzenz_22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43450"/>
            <a:ext cx="20955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2 İçerik Yer Tutucusu"/>
          <p:cNvSpPr>
            <a:spLocks noGrp="1"/>
          </p:cNvSpPr>
          <p:nvPr>
            <p:ph sz="quarter" idx="13"/>
          </p:nvPr>
        </p:nvSpPr>
        <p:spPr>
          <a:xfrm>
            <a:off x="2195736" y="1988841"/>
            <a:ext cx="6948264" cy="3802360"/>
          </a:xfrm>
        </p:spPr>
        <p:txBody>
          <a:bodyPr>
            <a:normAutofit/>
          </a:bodyPr>
          <a:lstStyle/>
          <a:p>
            <a:pPr marL="0" indent="0" eaLnBrk="1" hangingPunct="1">
              <a:buNone/>
            </a:pPr>
            <a:endParaRPr lang="tr-TR" altLang="tr-TR" dirty="0" smtClean="0">
              <a:latin typeface="Comic Sans MS" panose="030F0702030302020204" pitchFamily="66" charset="0"/>
            </a:endParaRPr>
          </a:p>
          <a:p>
            <a:pPr eaLnBrk="1" hangingPunct="1"/>
            <a:r>
              <a:rPr lang="tr-TR" altLang="tr-TR" b="1" dirty="0" smtClean="0">
                <a:latin typeface="Comic Sans MS" panose="030F0702030302020204" pitchFamily="66" charset="0"/>
              </a:rPr>
              <a:t>BİLGİNİN HIZLA DEĞİŞTİĞİ VE GELİŞTİĞİ GÜNÜMÜZDE sadece bir kaynağın bize tüm bilgileri eksiksiz sunacağını düşünmek yanlış bir yaklaşımdır.</a:t>
            </a:r>
          </a:p>
          <a:p>
            <a:pPr marL="0" indent="0" eaLnBrk="1" hangingPunct="1">
              <a:buNone/>
            </a:pPr>
            <a:endParaRPr lang="tr-TR" altLang="tr-TR" b="1" dirty="0" smtClean="0">
              <a:latin typeface="Comic Sans MS" panose="030F0702030302020204" pitchFamily="66" charset="0"/>
            </a:endParaRPr>
          </a:p>
          <a:p>
            <a:r>
              <a:rPr lang="tr-TR" b="1" dirty="0">
                <a:latin typeface="Comic Sans MS" panose="030F0702030302020204" pitchFamily="66" charset="0"/>
              </a:rPr>
              <a:t>Ders çalışırken olabildiğince farklı kaynaktan bilgi edinin. mümkünse en az iki kaynaktan çalışın</a:t>
            </a:r>
            <a:r>
              <a:rPr lang="tr-TR" dirty="0">
                <a:latin typeface="Comic Sans MS" panose="030F0702030302020204" pitchFamily="66" charset="0"/>
              </a:rPr>
              <a:t>.</a:t>
            </a:r>
            <a:endParaRPr lang="tr-TR" altLang="tr-TR" dirty="0" smtClean="0">
              <a:latin typeface="Comic Sans MS" panose="030F0702030302020204" pitchFamily="66" charset="0"/>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Users\Dell\AppData\Local\Microsoft\Windows\Temporary Internet Files\Content.IE5\QP8XQF69\okumuyoruzmu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42875"/>
            <a:ext cx="2081213"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İçerik Yer Tutucusu"/>
          <p:cNvSpPr>
            <a:spLocks noGrp="1"/>
          </p:cNvSpPr>
          <p:nvPr>
            <p:ph sz="quarter" idx="13"/>
          </p:nvPr>
        </p:nvSpPr>
        <p:spPr>
          <a:xfrm>
            <a:off x="685330" y="2367093"/>
            <a:ext cx="7772870" cy="3942227"/>
          </a:xfrm>
        </p:spPr>
        <p:txBody>
          <a:bodyPr>
            <a:normAutofit/>
          </a:bodyPr>
          <a:lstStyle/>
          <a:p>
            <a:pPr eaLnBrk="1" hangingPunct="1">
              <a:defRPr/>
            </a:pPr>
            <a:r>
              <a:rPr lang="tr-TR" b="1" dirty="0" smtClean="0">
                <a:latin typeface="Comic Sans MS" panose="030F0702030302020204" pitchFamily="66" charset="0"/>
              </a:rPr>
              <a:t>ulaşılan her bilgi eksiksiz ve doğru olmayabilir. Kullandığınız kaynakların güncel ve güvenilir olmasına dikkat etmelisiniz.</a:t>
            </a:r>
          </a:p>
          <a:p>
            <a:pPr eaLnBrk="1" hangingPunct="1">
              <a:defRPr/>
            </a:pPr>
            <a:endParaRPr lang="tr-TR" b="1" dirty="0" smtClean="0">
              <a:latin typeface="Comic Sans MS" panose="030F0702030302020204" pitchFamily="66" charset="0"/>
            </a:endParaRPr>
          </a:p>
          <a:p>
            <a:pPr eaLnBrk="1" hangingPunct="1">
              <a:defRPr/>
            </a:pPr>
            <a:r>
              <a:rPr lang="tr-TR" b="1" dirty="0" smtClean="0">
                <a:latin typeface="Comic Sans MS" panose="030F0702030302020204" pitchFamily="66" charset="0"/>
              </a:rPr>
              <a:t>Farklı kaynaklardan sorular çözmek daha farklı sorularla karşılaşmanızı sağlar.</a:t>
            </a:r>
          </a:p>
          <a:p>
            <a:pPr eaLnBrk="1" hangingPunct="1">
              <a:defRPr/>
            </a:pPr>
            <a:endParaRPr lang="tr-TR" b="1" dirty="0">
              <a:latin typeface="Comic Sans MS" panose="030F0702030302020204" pitchFamily="66" charset="0"/>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hangingPunct="1">
              <a:defRPr/>
            </a:pPr>
            <a:r>
              <a:rPr lang="tr-TR" b="1" dirty="0" smtClean="0">
                <a:solidFill>
                  <a:srgbClr val="FF0000"/>
                </a:solidFill>
                <a:latin typeface="Comic Sans MS" panose="030F0702030302020204" pitchFamily="66" charset="0"/>
              </a:rPr>
              <a:t>Etkili ve Verimli Okuma</a:t>
            </a:r>
            <a:endParaRPr lang="tr-TR" b="1" dirty="0">
              <a:solidFill>
                <a:srgbClr val="FF0000"/>
              </a:solidFill>
              <a:latin typeface="Comic Sans MS" panose="030F0702030302020204" pitchFamily="66" charset="0"/>
            </a:endParaRPr>
          </a:p>
        </p:txBody>
      </p:sp>
      <p:pic>
        <p:nvPicPr>
          <p:cNvPr id="4" name="Resim 3"/>
          <p:cNvPicPr>
            <a:picLocks noChangeAspect="1"/>
          </p:cNvPicPr>
          <p:nvPr/>
        </p:nvPicPr>
        <p:blipFill>
          <a:blip r:embed="rId2" cstate="print">
            <a:grayscl/>
            <a:extLst>
              <a:ext uri="{BEBA8EAE-BF5A-486C-A8C5-ECC9F3942E4B}">
                <a14:imgProps xmlns:a14="http://schemas.microsoft.com/office/drawing/2010/main">
                  <a14:imgLayer r:embed="rId3">
                    <a14:imgEffect>
                      <a14:sharpenSoften amount="-8000"/>
                    </a14:imgEffect>
                    <a14:imgEffect>
                      <a14:colorTemperature colorTemp="7817"/>
                    </a14:imgEffect>
                  </a14:imgLayer>
                </a14:imgProps>
              </a:ext>
              <a:ext uri="{28A0092B-C50C-407E-A947-70E740481C1C}">
                <a14:useLocalDpi xmlns:a14="http://schemas.microsoft.com/office/drawing/2010/main" val="0"/>
              </a:ext>
            </a:extLst>
          </a:blip>
          <a:stretch>
            <a:fillRect/>
          </a:stretch>
        </p:blipFill>
        <p:spPr>
          <a:xfrm>
            <a:off x="6752493" y="0"/>
            <a:ext cx="2391507" cy="18448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2 İçerik Yer Tutucusu"/>
          <p:cNvSpPr>
            <a:spLocks noGrp="1"/>
          </p:cNvSpPr>
          <p:nvPr>
            <p:ph sz="quarter" idx="13"/>
          </p:nvPr>
        </p:nvSpPr>
        <p:spPr>
          <a:xfrm>
            <a:off x="428625" y="1643063"/>
            <a:ext cx="7467600" cy="4873625"/>
          </a:xfrm>
        </p:spPr>
        <p:txBody>
          <a:bodyPr/>
          <a:lstStyle/>
          <a:p>
            <a:pPr eaLnBrk="1" hangingPunct="1"/>
            <a:endParaRPr lang="tr-TR" altLang="tr-TR" dirty="0" smtClean="0"/>
          </a:p>
          <a:p>
            <a:pPr marL="0" indent="0" eaLnBrk="1" hangingPunct="1">
              <a:buNone/>
            </a:pPr>
            <a:endParaRPr lang="tr-TR" altLang="tr-TR" dirty="0" smtClean="0">
              <a:latin typeface="Comic Sans MS" panose="030F0702030302020204" pitchFamily="66" charset="0"/>
            </a:endParaRPr>
          </a:p>
          <a:p>
            <a:pPr marL="0" indent="0" algn="ctr" eaLnBrk="1" hangingPunct="1">
              <a:buNone/>
            </a:pPr>
            <a:r>
              <a:rPr lang="tr-TR" altLang="tr-TR" sz="2400" b="1" dirty="0" smtClean="0">
                <a:latin typeface="Comic Sans MS" panose="030F0702030302020204" pitchFamily="66" charset="0"/>
              </a:rPr>
              <a:t>Etkili bir okuma yaparsak konuyu daha iyi anlar ve daha başarılı oluruz. Etkili okuma için bazı yöntemler vardır.</a:t>
            </a:r>
          </a:p>
        </p:txBody>
      </p:sp>
      <p:pic>
        <p:nvPicPr>
          <p:cNvPr id="56324" name="Picture 2" descr="C:\Users\Dell\AppData\Local\Microsoft\Windows\Temporary Internet Files\Content.IE5\8VZFWJ1R\Ray-Ban-The-Icons-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72063"/>
            <a:ext cx="2819400"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85330" y="2204865"/>
            <a:ext cx="7772870" cy="3586336"/>
          </a:xfrm>
        </p:spPr>
        <p:txBody>
          <a:bodyPr/>
          <a:lstStyle/>
          <a:p>
            <a:r>
              <a:rPr lang="tr-TR" b="1" dirty="0">
                <a:latin typeface="Comic Sans MS" panose="030F0702030302020204" pitchFamily="66" charset="0"/>
              </a:rPr>
              <a:t>Öğrenmede hızlı okuma önemli ve gereklidir. Hızlı okumayla hem okunanlar daha iyi anlaşılır, hem de zamandan kazanılır</a:t>
            </a:r>
            <a:r>
              <a:rPr lang="tr-TR" b="1" dirty="0" smtClean="0">
                <a:latin typeface="Comic Sans MS" panose="030F0702030302020204" pitchFamily="66" charset="0"/>
              </a:rPr>
              <a:t>.</a:t>
            </a:r>
          </a:p>
          <a:p>
            <a:pPr marL="0" indent="0">
              <a:buNone/>
            </a:pPr>
            <a:endParaRPr lang="tr-TR" b="1"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3932961"/>
            <a:ext cx="3168352" cy="2925039"/>
          </a:xfrm>
          <a:prstGeom prst="rect">
            <a:avLst/>
          </a:prstGeom>
        </p:spPr>
      </p:pic>
      <p:sp>
        <p:nvSpPr>
          <p:cNvPr id="6" name="Dikdörtgen 5"/>
          <p:cNvSpPr/>
          <p:nvPr/>
        </p:nvSpPr>
        <p:spPr>
          <a:xfrm>
            <a:off x="3419872" y="4195151"/>
            <a:ext cx="5292080" cy="1477328"/>
          </a:xfrm>
          <a:prstGeom prst="rect">
            <a:avLst/>
          </a:prstGeom>
        </p:spPr>
        <p:txBody>
          <a:bodyPr wrap="square">
            <a:spAutoFit/>
          </a:bodyPr>
          <a:lstStyle/>
          <a:p>
            <a:pPr marL="285750" indent="-285750">
              <a:buFont typeface="Arial" panose="020B0604020202020204" pitchFamily="34" charset="0"/>
              <a:buChar char="•"/>
            </a:pPr>
            <a:r>
              <a:rPr lang="tr-TR" b="1" dirty="0" smtClean="0">
                <a:latin typeface="Comic Sans MS" panose="030F0702030302020204" pitchFamily="66" charset="0"/>
              </a:rPr>
              <a:t>SESSİZ OKUMA HIZI ARTTIRDIĞI GİBİ ANLAMAYI DA KOLAYLAŞTIRIR. SESSİZ OKUMA DUDAK KIPIRDATMADAN, KAFA SALLANMADAN SADECE GÖZLE TAKİP EDEREK OKUMADIR</a:t>
            </a:r>
            <a:r>
              <a:rPr lang="tr-TR" dirty="0" smtClean="0">
                <a:latin typeface="Comic Sans MS" panose="030F0702030302020204" pitchFamily="66" charset="0"/>
              </a:rPr>
              <a:t>.</a:t>
            </a:r>
            <a:endParaRPr lang="tr-TR" dirty="0">
              <a:latin typeface="Comic Sans MS" panose="030F0702030302020204" pitchFamily="66" charset="0"/>
            </a:endParaRPr>
          </a:p>
        </p:txBody>
      </p:sp>
    </p:spTree>
    <p:extLst>
      <p:ext uri="{BB962C8B-B14F-4D97-AF65-F5344CB8AC3E}">
        <p14:creationId xmlns:p14="http://schemas.microsoft.com/office/powerpoint/2010/main" val="3676759423"/>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901" y="632738"/>
            <a:ext cx="7773338" cy="1596177"/>
          </a:xfrm>
        </p:spPr>
        <p:txBody>
          <a:bodyPr/>
          <a:lstStyle/>
          <a:p>
            <a:pPr eaLnBrk="1" hangingPunct="1">
              <a:defRPr/>
            </a:pPr>
            <a:r>
              <a:rPr lang="tr-TR" dirty="0" smtClean="0">
                <a:solidFill>
                  <a:srgbClr val="FF0000"/>
                </a:solidFill>
                <a:latin typeface="Comic Sans MS" panose="030F0702030302020204" pitchFamily="66" charset="0"/>
              </a:rPr>
              <a:t>Nedir Bu Yöntemler ?</a:t>
            </a:r>
            <a:endParaRPr lang="tr-TR" dirty="0">
              <a:solidFill>
                <a:srgbClr val="FF0000"/>
              </a:solidFill>
              <a:latin typeface="Comic Sans MS" panose="030F0702030302020204" pitchFamily="66" charset="0"/>
            </a:endParaRPr>
          </a:p>
        </p:txBody>
      </p:sp>
      <p:sp>
        <p:nvSpPr>
          <p:cNvPr id="3" name="2 İçerik Yer Tutucusu"/>
          <p:cNvSpPr>
            <a:spLocks noGrp="1"/>
          </p:cNvSpPr>
          <p:nvPr>
            <p:ph sz="quarter" idx="13"/>
          </p:nvPr>
        </p:nvSpPr>
        <p:spPr/>
        <p:txBody>
          <a:bodyPr>
            <a:normAutofit fontScale="92500" lnSpcReduction="10000"/>
          </a:bodyPr>
          <a:lstStyle/>
          <a:p>
            <a:pPr algn="just" eaLnBrk="1" hangingPunct="1">
              <a:buFont typeface="Wingdings" panose="05000000000000000000" pitchFamily="2" charset="2"/>
              <a:buNone/>
              <a:defRPr/>
            </a:pPr>
            <a:r>
              <a:rPr lang="tr-TR" dirty="0" smtClean="0">
                <a:solidFill>
                  <a:schemeClr val="tx2">
                    <a:lumMod val="75000"/>
                  </a:schemeClr>
                </a:solidFill>
                <a:latin typeface="Comic Sans MS" panose="030F0702030302020204" pitchFamily="66" charset="0"/>
              </a:rPr>
              <a:t>		</a:t>
            </a:r>
            <a:r>
              <a:rPr lang="tr-TR" b="1" dirty="0" smtClean="0">
                <a:solidFill>
                  <a:srgbClr val="FF0000"/>
                </a:solidFill>
                <a:latin typeface="Comic Sans MS" panose="030F0702030302020204" pitchFamily="66" charset="0"/>
              </a:rPr>
              <a:t>1- Ön İnceleme: </a:t>
            </a:r>
          </a:p>
          <a:p>
            <a:pPr algn="just" eaLnBrk="1" hangingPunct="1">
              <a:buFont typeface="Wingdings" panose="05000000000000000000" pitchFamily="2" charset="2"/>
              <a:buNone/>
              <a:defRPr/>
            </a:pPr>
            <a:r>
              <a:rPr lang="tr-TR" b="1" dirty="0" smtClean="0">
                <a:solidFill>
                  <a:schemeClr val="tx2">
                    <a:lumMod val="75000"/>
                  </a:schemeClr>
                </a:solidFill>
                <a:latin typeface="Comic Sans MS" panose="030F0702030302020204" pitchFamily="66" charset="0"/>
              </a:rPr>
              <a:t>		</a:t>
            </a:r>
            <a:r>
              <a:rPr lang="tr-TR" b="1" dirty="0" smtClean="0">
                <a:latin typeface="Comic Sans MS" panose="030F0702030302020204" pitchFamily="66" charset="0"/>
              </a:rPr>
              <a:t>Bir kitabı elinize aldığınızda kitabı belli bir çerçeveye yerleştirerek onu anlayarak okumak; hiç bilmediğiniz bir yere yolculuğa çıkarken incelenen harita gibidir. İşi kolaylaştırıp, harcanacak zamanı azaltır. Kitabın önsözünü, son sözünü, yazarın notunu, hakkındaki bilgileri, içindekiler bölümünü incelemek hem kitaptan alınacak zevki artırır hem de işi kolaylaştırır</a:t>
            </a:r>
            <a:r>
              <a:rPr lang="tr-TR" dirty="0" smtClean="0">
                <a:latin typeface="Comic Sans MS" panose="030F0702030302020204" pitchFamily="66" charset="0"/>
              </a:rPr>
              <a:t>.</a:t>
            </a:r>
            <a:endParaRPr lang="tr-TR" dirty="0">
              <a:latin typeface="Comic Sans MS" panose="030F0702030302020204" pitchFamily="66" charset="0"/>
            </a:endParaRPr>
          </a:p>
        </p:txBody>
      </p:sp>
      <p:pic>
        <p:nvPicPr>
          <p:cNvPr id="57348" name="Picture 2" descr="C:\Program Files (x86)\Microsoft Office\MEDIA\CAGCAT10\j0299125.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01" y="4888706"/>
            <a:ext cx="1100137"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a:xfrm>
            <a:off x="683568" y="1556792"/>
            <a:ext cx="7772870" cy="3672408"/>
          </a:xfrm>
        </p:spPr>
        <p:txBody>
          <a:bodyPr>
            <a:normAutofit fontScale="85000" lnSpcReduction="10000"/>
          </a:bodyPr>
          <a:lstStyle/>
          <a:p>
            <a:pPr eaLnBrk="1" hangingPunct="1">
              <a:buFont typeface="Wingdings" panose="05000000000000000000" pitchFamily="2" charset="2"/>
              <a:buNone/>
              <a:defRPr/>
            </a:pPr>
            <a:r>
              <a:rPr lang="tr-TR" dirty="0" smtClean="0">
                <a:latin typeface="Comic Sans MS" panose="030F0702030302020204" pitchFamily="66" charset="0"/>
              </a:rPr>
              <a:t>		</a:t>
            </a:r>
            <a:r>
              <a:rPr lang="tr-TR" b="1" dirty="0" smtClean="0">
                <a:solidFill>
                  <a:srgbClr val="FF0000"/>
                </a:solidFill>
                <a:latin typeface="Comic Sans MS" panose="030F0702030302020204" pitchFamily="66" charset="0"/>
              </a:rPr>
              <a:t>2- Altını çizmek: </a:t>
            </a:r>
          </a:p>
          <a:p>
            <a:pPr eaLnBrk="1" hangingPunct="1">
              <a:buFont typeface="Wingdings" panose="05000000000000000000" pitchFamily="2" charset="2"/>
              <a:buNone/>
              <a:defRPr/>
            </a:pPr>
            <a:r>
              <a:rPr lang="tr-TR" dirty="0" smtClean="0">
                <a:latin typeface="Comic Sans MS" panose="030F0702030302020204" pitchFamily="66" charset="0"/>
              </a:rPr>
              <a:t>	</a:t>
            </a:r>
            <a:r>
              <a:rPr lang="tr-TR" b="1" dirty="0" smtClean="0">
                <a:latin typeface="Comic Sans MS" panose="030F0702030302020204" pitchFamily="66" charset="0"/>
              </a:rPr>
              <a:t>Okunan </a:t>
            </a:r>
            <a:r>
              <a:rPr lang="tr-TR" b="1" dirty="0" smtClean="0">
                <a:latin typeface="Comic Sans MS" panose="030F0702030302020204" pitchFamily="66" charset="0"/>
              </a:rPr>
              <a:t>metnin önemli bulunan yerlerini çizmek aktif okumayı sağlayacaktır. Ana hatları belirlemeyi, özet yapmayı, tekrarı, hatırlamayı kolaylaştıran yönleri vardır. Ancak; </a:t>
            </a:r>
          </a:p>
          <a:p>
            <a:pPr lvl="1" eaLnBrk="1" hangingPunct="1">
              <a:defRPr/>
            </a:pPr>
            <a:r>
              <a:rPr lang="tr-TR" b="1" dirty="0" smtClean="0">
                <a:latin typeface="Comic Sans MS" panose="030F0702030302020204" pitchFamily="66" charset="0"/>
              </a:rPr>
              <a:t>Kitabın koyu, yatık gibi özel yazım biçimleri kullanılmış bölümlerine dikkat etmek, tekrar altını çizmek yerinde olur. </a:t>
            </a:r>
          </a:p>
          <a:p>
            <a:pPr lvl="1" eaLnBrk="1" hangingPunct="1">
              <a:defRPr/>
            </a:pPr>
            <a:r>
              <a:rPr lang="tr-TR" b="1" dirty="0" smtClean="0">
                <a:latin typeface="Comic Sans MS" panose="030F0702030302020204" pitchFamily="66" charset="0"/>
              </a:rPr>
              <a:t>Altını çizerken gereğinden fazla çizmemek gereklidir. Bu gereksiz bilgilerin de çizilmesi anlamına gelebileceği gibi çizilen yerlerin fazlalığı oradaki bilgilerin önemini yitirmesine, sıradan algılanmasına da neden olabilir. </a:t>
            </a:r>
            <a:endParaRPr lang="tr-TR" b="1" dirty="0">
              <a:latin typeface="Comic Sans MS" panose="030F0702030302020204" pitchFamily="66"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10" y="4980899"/>
            <a:ext cx="1877194" cy="1877194"/>
          </a:xfrm>
          <a:prstGeom prst="rect">
            <a:avLst/>
          </a:prstGeom>
        </p:spPr>
      </p:pic>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a:xfrm>
            <a:off x="421011" y="1844824"/>
            <a:ext cx="7772870" cy="3424107"/>
          </a:xfrm>
        </p:spPr>
        <p:txBody>
          <a:bodyPr/>
          <a:lstStyle/>
          <a:p>
            <a:pPr eaLnBrk="1" hangingPunct="1">
              <a:buFont typeface="Wingdings" panose="05000000000000000000" pitchFamily="2" charset="2"/>
              <a:buNone/>
              <a:defRPr/>
            </a:pPr>
            <a:r>
              <a:rPr lang="tr-TR" dirty="0" smtClean="0">
                <a:latin typeface="Comic Sans MS" panose="030F0702030302020204" pitchFamily="66" charset="0"/>
              </a:rPr>
              <a:t>		</a:t>
            </a:r>
            <a:r>
              <a:rPr lang="tr-TR" b="1" dirty="0" smtClean="0">
                <a:solidFill>
                  <a:srgbClr val="FF0000"/>
                </a:solidFill>
                <a:latin typeface="Comic Sans MS" panose="030F0702030302020204" pitchFamily="66" charset="0"/>
              </a:rPr>
              <a:t>3-Özet çıkarmak: </a:t>
            </a:r>
          </a:p>
          <a:p>
            <a:pPr eaLnBrk="1" hangingPunct="1">
              <a:buFont typeface="Wingdings" panose="05000000000000000000" pitchFamily="2" charset="2"/>
              <a:buNone/>
              <a:defRPr/>
            </a:pPr>
            <a:endParaRPr lang="tr-TR" dirty="0" smtClean="0">
              <a:solidFill>
                <a:schemeClr val="tx2">
                  <a:lumMod val="75000"/>
                </a:schemeClr>
              </a:solidFill>
              <a:latin typeface="Comic Sans MS" panose="030F0702030302020204" pitchFamily="66" charset="0"/>
            </a:endParaRPr>
          </a:p>
          <a:p>
            <a:pPr eaLnBrk="1" hangingPunct="1">
              <a:buFont typeface="Wingdings" panose="05000000000000000000" pitchFamily="2" charset="2"/>
              <a:buNone/>
              <a:defRPr/>
            </a:pPr>
            <a:r>
              <a:rPr lang="tr-TR" dirty="0" smtClean="0">
                <a:latin typeface="Comic Sans MS" panose="030F0702030302020204" pitchFamily="66" charset="0"/>
              </a:rPr>
              <a:t>		</a:t>
            </a:r>
            <a:r>
              <a:rPr lang="tr-TR" b="1" dirty="0" smtClean="0">
                <a:latin typeface="Comic Sans MS" panose="030F0702030302020204" pitchFamily="66" charset="0"/>
              </a:rPr>
              <a:t>Özet çıkarmak, konuya ilişkin bilgileri toparlaması açısından önemli bir yöntemdir. Akılda kalıcılığı ve tekrarı </a:t>
            </a:r>
            <a:r>
              <a:rPr lang="tr-TR" b="1" dirty="0" err="1" smtClean="0">
                <a:latin typeface="Comic Sans MS" panose="030F0702030302020204" pitchFamily="66" charset="0"/>
              </a:rPr>
              <a:t>kolaylaştırıR</a:t>
            </a:r>
            <a:r>
              <a:rPr lang="tr-TR" dirty="0" smtClean="0">
                <a:latin typeface="Comic Sans MS" panose="030F0702030302020204" pitchFamily="66" charset="0"/>
              </a:rPr>
              <a:t>. </a:t>
            </a:r>
            <a:endParaRPr lang="tr-TR" dirty="0">
              <a:latin typeface="Comic Sans MS" panose="030F0702030302020204" pitchFamily="66" charset="0"/>
            </a:endParaRPr>
          </a:p>
        </p:txBody>
      </p:sp>
      <p:pic>
        <p:nvPicPr>
          <p:cNvPr id="59396" name="Picture 2" descr="C:\Users\Dell\AppData\Local\Microsoft\Windows\Temporary Internet Files\Content.IE5\8VZFWJ1R\kitap_kurdu[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3762" y="5094287"/>
            <a:ext cx="1900238"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hangingPunct="1">
              <a:defRPr/>
            </a:pPr>
            <a:r>
              <a:rPr lang="tr-TR" b="1" dirty="0" smtClean="0">
                <a:solidFill>
                  <a:srgbClr val="FF0000"/>
                </a:solidFill>
                <a:latin typeface="Comic Sans MS" panose="030F0702030302020204" pitchFamily="66" charset="0"/>
              </a:rPr>
              <a:t>Tekrar Yapmak</a:t>
            </a:r>
            <a:endParaRPr lang="tr-TR" b="1" dirty="0">
              <a:solidFill>
                <a:srgbClr val="FF0000"/>
              </a:solidFill>
              <a:latin typeface="Comic Sans MS" panose="030F0702030302020204" pitchFamily="66" charset="0"/>
            </a:endParaRPr>
          </a:p>
        </p:txBody>
      </p:sp>
      <p:pic>
        <p:nvPicPr>
          <p:cNvPr id="4" name="Resim 3"/>
          <p:cNvPicPr>
            <a:picLocks noChangeAspect="1"/>
          </p:cNvPicPr>
          <p:nvPr/>
        </p:nvPicPr>
        <p:blipFill>
          <a:blip r:embed="rId2" cstate="print">
            <a:grayscl/>
            <a:extLst>
              <a:ext uri="{BEBA8EAE-BF5A-486C-A8C5-ECC9F3942E4B}">
                <a14:imgProps xmlns:a14="http://schemas.microsoft.com/office/drawing/2010/main">
                  <a14:imgLayer r:embed="rId3">
                    <a14:imgEffect>
                      <a14:sharpenSoften amount="-8000"/>
                    </a14:imgEffect>
                    <a14:imgEffect>
                      <a14:colorTemperature colorTemp="7817"/>
                    </a14:imgEffect>
                  </a14:imgLayer>
                </a14:imgProps>
              </a:ext>
              <a:ext uri="{28A0092B-C50C-407E-A947-70E740481C1C}">
                <a14:useLocalDpi xmlns:a14="http://schemas.microsoft.com/office/drawing/2010/main" val="0"/>
              </a:ext>
            </a:extLst>
          </a:blip>
          <a:stretch>
            <a:fillRect/>
          </a:stretch>
        </p:blipFill>
        <p:spPr>
          <a:xfrm>
            <a:off x="6752493" y="0"/>
            <a:ext cx="2391507" cy="18448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740440"/>
            <a:ext cx="7376786" cy="1596177"/>
          </a:xfrm>
        </p:spPr>
        <p:txBody>
          <a:bodyPr/>
          <a:lstStyle/>
          <a:p>
            <a:pPr eaLnBrk="1" fontAlgn="auto" hangingPunct="1">
              <a:spcAft>
                <a:spcPts val="0"/>
              </a:spcAft>
              <a:defRPr/>
            </a:pPr>
            <a:r>
              <a:rPr lang="tr-TR" dirty="0" smtClean="0">
                <a:solidFill>
                  <a:srgbClr val="FF0000"/>
                </a:solidFill>
                <a:latin typeface="Comic Sans MS" panose="030F0702030302020204" pitchFamily="66" charset="0"/>
              </a:rPr>
              <a:t>VERİMLİ DERS ÇALIŞMA TEKNİKLERİ NELERDİR?</a:t>
            </a:r>
            <a:endParaRPr lang="tr-TR" dirty="0">
              <a:solidFill>
                <a:srgbClr val="FF0000"/>
              </a:solidFill>
              <a:latin typeface="Comic Sans MS" panose="030F0702030302020204" pitchFamily="66" charset="0"/>
            </a:endParaRPr>
          </a:p>
        </p:txBody>
      </p:sp>
      <p:sp>
        <p:nvSpPr>
          <p:cNvPr id="13315" name="2 İçerik Yer Tutucusu"/>
          <p:cNvSpPr>
            <a:spLocks noGrp="1"/>
          </p:cNvSpPr>
          <p:nvPr>
            <p:ph sz="quarter" idx="13"/>
          </p:nvPr>
        </p:nvSpPr>
        <p:spPr/>
        <p:txBody>
          <a:bodyPr>
            <a:normAutofit fontScale="92500" lnSpcReduction="10000"/>
          </a:bodyPr>
          <a:lstStyle/>
          <a:p>
            <a:pPr eaLnBrk="1" hangingPunct="1">
              <a:lnSpc>
                <a:spcPct val="90000"/>
              </a:lnSpc>
            </a:pPr>
            <a:r>
              <a:rPr lang="tr-TR" altLang="tr-TR" dirty="0" smtClean="0">
                <a:latin typeface="Comic Sans MS" panose="030F0702030302020204" pitchFamily="66" charset="0"/>
              </a:rPr>
              <a:t>Bir amaç belirlemek,</a:t>
            </a:r>
          </a:p>
          <a:p>
            <a:pPr marL="0" indent="0" eaLnBrk="1" hangingPunct="1">
              <a:lnSpc>
                <a:spcPct val="90000"/>
              </a:lnSpc>
              <a:buNone/>
            </a:pPr>
            <a:endParaRPr lang="tr-TR" altLang="tr-TR" dirty="0" smtClean="0">
              <a:latin typeface="Comic Sans MS" panose="030F0702030302020204" pitchFamily="66" charset="0"/>
            </a:endParaRPr>
          </a:p>
          <a:p>
            <a:pPr eaLnBrk="1" hangingPunct="1">
              <a:lnSpc>
                <a:spcPct val="90000"/>
              </a:lnSpc>
            </a:pPr>
            <a:r>
              <a:rPr lang="tr-TR" altLang="tr-TR" dirty="0" smtClean="0">
                <a:latin typeface="Comic Sans MS" panose="030F0702030302020204" pitchFamily="66" charset="0"/>
              </a:rPr>
              <a:t>Planlı çalışmak (dönem planı, haftalık plan, günlük plan)</a:t>
            </a:r>
          </a:p>
          <a:p>
            <a:pPr eaLnBrk="1" hangingPunct="1">
              <a:lnSpc>
                <a:spcPct val="90000"/>
              </a:lnSpc>
            </a:pPr>
            <a:endParaRPr lang="tr-TR" altLang="tr-TR" dirty="0" smtClean="0">
              <a:latin typeface="Comic Sans MS" panose="030F0702030302020204" pitchFamily="66" charset="0"/>
            </a:endParaRPr>
          </a:p>
          <a:p>
            <a:pPr eaLnBrk="1" hangingPunct="1">
              <a:lnSpc>
                <a:spcPct val="90000"/>
              </a:lnSpc>
            </a:pPr>
            <a:r>
              <a:rPr lang="tr-TR" altLang="tr-TR" dirty="0" smtClean="0">
                <a:latin typeface="Comic Sans MS" panose="030F0702030302020204" pitchFamily="66" charset="0"/>
              </a:rPr>
              <a:t>Zamanı etkin şekilde değerlendirmek,</a:t>
            </a:r>
          </a:p>
          <a:p>
            <a:pPr eaLnBrk="1" hangingPunct="1">
              <a:lnSpc>
                <a:spcPct val="90000"/>
              </a:lnSpc>
            </a:pPr>
            <a:endParaRPr lang="tr-TR" altLang="tr-TR" dirty="0" smtClean="0">
              <a:latin typeface="Comic Sans MS" panose="030F0702030302020204" pitchFamily="66" charset="0"/>
            </a:endParaRPr>
          </a:p>
          <a:p>
            <a:pPr eaLnBrk="1" hangingPunct="1">
              <a:lnSpc>
                <a:spcPct val="90000"/>
              </a:lnSpc>
            </a:pPr>
            <a:r>
              <a:rPr lang="tr-TR" altLang="tr-TR" dirty="0" smtClean="0">
                <a:latin typeface="Comic Sans MS" panose="030F0702030302020204" pitchFamily="66" charset="0"/>
              </a:rPr>
              <a:t>Verimi engelleyen etmenlerle başa çıkmak,</a:t>
            </a:r>
          </a:p>
          <a:p>
            <a:pPr eaLnBrk="1" hangingPunct="1">
              <a:lnSpc>
                <a:spcPct val="90000"/>
              </a:lnSpc>
            </a:pPr>
            <a:endParaRPr lang="tr-TR" altLang="tr-TR" dirty="0" smtClean="0">
              <a:latin typeface="Comic Sans MS" panose="030F0702030302020204" pitchFamily="66" charset="0"/>
            </a:endParaRPr>
          </a:p>
          <a:p>
            <a:pPr eaLnBrk="1" hangingPunct="1">
              <a:lnSpc>
                <a:spcPct val="90000"/>
              </a:lnSpc>
            </a:pPr>
            <a:r>
              <a:rPr lang="tr-TR" altLang="tr-TR" dirty="0" smtClean="0">
                <a:latin typeface="Comic Sans MS" panose="030F0702030302020204" pitchFamily="66" charset="0"/>
              </a:rPr>
              <a:t>Doğru çalışma ortamını seçmek,</a:t>
            </a:r>
          </a:p>
          <a:p>
            <a:pPr eaLnBrk="1" hangingPunct="1"/>
            <a:endParaRPr lang="tr-TR" altLang="tr-TR" dirty="0" smtClean="0">
              <a:latin typeface="Comic Sans MS" panose="030F0702030302020204" pitchFamily="66" charset="0"/>
            </a:endParaRPr>
          </a:p>
        </p:txBody>
      </p:sp>
      <p:pic>
        <p:nvPicPr>
          <p:cNvPr id="13316" name="Picture 3" descr="C:\Program Files (x86)\Microsoft Office\MEDIA\CAGCAT10\j0195384.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4138" y="4635085"/>
            <a:ext cx="2168525"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2 İçerik Yer Tutucusu"/>
          <p:cNvSpPr>
            <a:spLocks noGrp="1"/>
          </p:cNvSpPr>
          <p:nvPr>
            <p:ph sz="quarter" idx="13"/>
          </p:nvPr>
        </p:nvSpPr>
        <p:spPr>
          <a:xfrm>
            <a:off x="971600" y="342900"/>
            <a:ext cx="7488832" cy="6515100"/>
          </a:xfrm>
        </p:spPr>
        <p:txBody>
          <a:bodyPr>
            <a:normAutofit/>
          </a:bodyPr>
          <a:lstStyle/>
          <a:p>
            <a:pPr algn="ctr" eaLnBrk="1" hangingPunct="1">
              <a:lnSpc>
                <a:spcPct val="90000"/>
              </a:lnSpc>
              <a:spcBef>
                <a:spcPct val="50000"/>
              </a:spcBef>
              <a:buFont typeface="Wingdings" panose="05000000000000000000" pitchFamily="2" charset="2"/>
              <a:buNone/>
            </a:pPr>
            <a:endParaRPr lang="tr-TR" altLang="tr-TR" sz="3600" b="1" i="1" u="sng" dirty="0" smtClean="0">
              <a:latin typeface="Comic Sans MS" panose="030F0702030302020204" pitchFamily="66" charset="0"/>
            </a:endParaRPr>
          </a:p>
          <a:p>
            <a:pPr algn="ctr" eaLnBrk="1" hangingPunct="1">
              <a:lnSpc>
                <a:spcPct val="90000"/>
              </a:lnSpc>
              <a:spcBef>
                <a:spcPct val="50000"/>
              </a:spcBef>
              <a:buFont typeface="Wingdings" panose="05000000000000000000" pitchFamily="2" charset="2"/>
              <a:buNone/>
            </a:pPr>
            <a:endParaRPr lang="tr-TR" altLang="tr-TR" sz="3600" b="1" i="1" u="sng" dirty="0">
              <a:latin typeface="Comic Sans MS" panose="030F0702030302020204" pitchFamily="66" charset="0"/>
            </a:endParaRPr>
          </a:p>
          <a:p>
            <a:pPr eaLnBrk="1" hangingPunct="1">
              <a:lnSpc>
                <a:spcPct val="90000"/>
              </a:lnSpc>
              <a:spcBef>
                <a:spcPct val="50000"/>
              </a:spcBef>
              <a:buFont typeface="Wingdings" panose="05000000000000000000" pitchFamily="2" charset="2"/>
              <a:buNone/>
            </a:pPr>
            <a:r>
              <a:rPr lang="tr-TR" altLang="tr-TR" sz="2800" b="1" i="1" u="sng" dirty="0" smtClean="0">
                <a:latin typeface="Comic Sans MS" panose="030F0702030302020204" pitchFamily="66" charset="0"/>
              </a:rPr>
              <a:t>YAPILAN ARAŞTIRMALARA GÖRE;</a:t>
            </a:r>
          </a:p>
          <a:p>
            <a:pPr eaLnBrk="1" hangingPunct="1">
              <a:lnSpc>
                <a:spcPct val="90000"/>
              </a:lnSpc>
              <a:spcBef>
                <a:spcPct val="50000"/>
              </a:spcBef>
              <a:buFont typeface="Wingdings" panose="05000000000000000000" pitchFamily="2" charset="2"/>
              <a:buNone/>
            </a:pPr>
            <a:endParaRPr lang="tr-TR" altLang="tr-TR" b="1" dirty="0" smtClean="0">
              <a:latin typeface="Comic Sans MS" panose="030F0702030302020204" pitchFamily="66" charset="0"/>
            </a:endParaRPr>
          </a:p>
          <a:p>
            <a:pPr algn="ctr" eaLnBrk="1" hangingPunct="1">
              <a:lnSpc>
                <a:spcPct val="90000"/>
              </a:lnSpc>
              <a:spcBef>
                <a:spcPct val="50000"/>
              </a:spcBef>
              <a:buFontTx/>
              <a:buChar char="•"/>
            </a:pPr>
            <a:r>
              <a:rPr lang="tr-TR" altLang="tr-TR" b="1" dirty="0" smtClean="0">
                <a:latin typeface="Comic Sans MS" panose="030F0702030302020204" pitchFamily="66" charset="0"/>
              </a:rPr>
              <a:t>İnsan öğrendiği konunun</a:t>
            </a:r>
            <a:r>
              <a:rPr lang="tr-TR" altLang="tr-TR" b="1" dirty="0" smtClean="0">
                <a:solidFill>
                  <a:schemeClr val="folHlink"/>
                </a:solidFill>
                <a:latin typeface="Comic Sans MS" panose="030F0702030302020204" pitchFamily="66" charset="0"/>
              </a:rPr>
              <a:t> </a:t>
            </a:r>
            <a:r>
              <a:rPr lang="tr-TR" altLang="tr-TR" b="1" dirty="0" smtClean="0">
                <a:latin typeface="Comic Sans MS" panose="030F0702030302020204" pitchFamily="66" charset="0"/>
              </a:rPr>
              <a:t>yaklaşık </a:t>
            </a:r>
            <a:r>
              <a:rPr lang="tr-TR" altLang="tr-TR" b="1" dirty="0" smtClean="0">
                <a:solidFill>
                  <a:srgbClr val="FF5050"/>
                </a:solidFill>
                <a:latin typeface="Comic Sans MS" panose="030F0702030302020204" pitchFamily="66" charset="0"/>
              </a:rPr>
              <a:t>%50’sini 20 dakika</a:t>
            </a:r>
            <a:r>
              <a:rPr lang="tr-TR" altLang="tr-TR" b="1" dirty="0" smtClean="0">
                <a:solidFill>
                  <a:schemeClr val="folHlink"/>
                </a:solidFill>
                <a:latin typeface="Comic Sans MS" panose="030F0702030302020204" pitchFamily="66" charset="0"/>
              </a:rPr>
              <a:t> </a:t>
            </a:r>
            <a:r>
              <a:rPr lang="tr-TR" altLang="tr-TR" b="1" dirty="0" smtClean="0">
                <a:latin typeface="Comic Sans MS" panose="030F0702030302020204" pitchFamily="66" charset="0"/>
              </a:rPr>
              <a:t>sonra</a:t>
            </a:r>
          </a:p>
          <a:p>
            <a:pPr algn="ctr" eaLnBrk="1" hangingPunct="1">
              <a:lnSpc>
                <a:spcPct val="90000"/>
              </a:lnSpc>
              <a:spcBef>
                <a:spcPct val="50000"/>
              </a:spcBef>
              <a:buFontTx/>
              <a:buChar char="•"/>
            </a:pPr>
            <a:r>
              <a:rPr lang="tr-TR" altLang="tr-TR" b="1" dirty="0" smtClean="0">
                <a:solidFill>
                  <a:srgbClr val="FF5050"/>
                </a:solidFill>
                <a:latin typeface="Comic Sans MS" panose="030F0702030302020204" pitchFamily="66" charset="0"/>
              </a:rPr>
              <a:t>%70’ini 1 saatte</a:t>
            </a:r>
            <a:r>
              <a:rPr lang="tr-TR" altLang="tr-TR" b="1" dirty="0" smtClean="0">
                <a:solidFill>
                  <a:schemeClr val="folHlink"/>
                </a:solidFill>
                <a:latin typeface="Comic Sans MS" panose="030F0702030302020204" pitchFamily="66" charset="0"/>
              </a:rPr>
              <a:t> </a:t>
            </a:r>
          </a:p>
          <a:p>
            <a:pPr algn="ctr" eaLnBrk="1" hangingPunct="1">
              <a:lnSpc>
                <a:spcPct val="90000"/>
              </a:lnSpc>
              <a:spcBef>
                <a:spcPct val="50000"/>
              </a:spcBef>
              <a:buFontTx/>
              <a:buChar char="•"/>
            </a:pPr>
            <a:r>
              <a:rPr lang="tr-TR" altLang="tr-TR" b="1" dirty="0" smtClean="0">
                <a:solidFill>
                  <a:srgbClr val="FF5050"/>
                </a:solidFill>
                <a:latin typeface="Comic Sans MS" panose="030F0702030302020204" pitchFamily="66" charset="0"/>
              </a:rPr>
              <a:t>%80’ini ise 1günde</a:t>
            </a:r>
            <a:r>
              <a:rPr lang="tr-TR" altLang="tr-TR" b="1" dirty="0" smtClean="0">
                <a:solidFill>
                  <a:schemeClr val="folHlink"/>
                </a:solidFill>
                <a:latin typeface="Comic Sans MS" panose="030F0702030302020204" pitchFamily="66" charset="0"/>
              </a:rPr>
              <a:t> </a:t>
            </a:r>
            <a:r>
              <a:rPr lang="tr-TR" altLang="tr-TR" b="1" dirty="0" smtClean="0">
                <a:latin typeface="Comic Sans MS" panose="030F0702030302020204" pitchFamily="66" charset="0"/>
              </a:rPr>
              <a:t>unutur.</a:t>
            </a:r>
          </a:p>
          <a:p>
            <a:pPr algn="ctr" eaLnBrk="1" hangingPunct="1">
              <a:lnSpc>
                <a:spcPct val="90000"/>
              </a:lnSpc>
              <a:spcBef>
                <a:spcPct val="50000"/>
              </a:spcBef>
              <a:buFontTx/>
              <a:buChar char="•"/>
            </a:pPr>
            <a:r>
              <a:rPr lang="tr-TR" altLang="tr-TR" b="1" dirty="0" smtClean="0">
                <a:latin typeface="Comic Sans MS" panose="030F0702030302020204" pitchFamily="66" charset="0"/>
              </a:rPr>
              <a:t>Öğrenci okuduğunu yaklaşık</a:t>
            </a:r>
            <a:r>
              <a:rPr lang="tr-TR" altLang="tr-TR" b="1" dirty="0" smtClean="0">
                <a:solidFill>
                  <a:srgbClr val="FF5050"/>
                </a:solidFill>
                <a:latin typeface="Comic Sans MS" panose="030F0702030302020204" pitchFamily="66" charset="0"/>
              </a:rPr>
              <a:t> %20’</a:t>
            </a:r>
            <a:r>
              <a:rPr lang="tr-TR" altLang="tr-TR" b="1" dirty="0" smtClean="0">
                <a:latin typeface="Comic Sans MS" panose="030F0702030302020204" pitchFamily="66" charset="0"/>
              </a:rPr>
              <a:t>sini</a:t>
            </a:r>
          </a:p>
          <a:p>
            <a:pPr algn="ctr" eaLnBrk="1" hangingPunct="1">
              <a:lnSpc>
                <a:spcPct val="90000"/>
              </a:lnSpc>
              <a:spcBef>
                <a:spcPct val="50000"/>
              </a:spcBef>
              <a:buFontTx/>
              <a:buChar char="•"/>
            </a:pPr>
            <a:r>
              <a:rPr lang="tr-TR" altLang="tr-TR" b="1" dirty="0" smtClean="0">
                <a:latin typeface="Comic Sans MS" panose="030F0702030302020204" pitchFamily="66" charset="0"/>
              </a:rPr>
              <a:t>Önce okuyup sonra</a:t>
            </a:r>
            <a:r>
              <a:rPr lang="tr-TR" altLang="tr-TR" b="1" dirty="0" smtClean="0">
                <a:solidFill>
                  <a:schemeClr val="folHlink"/>
                </a:solidFill>
                <a:latin typeface="Comic Sans MS" panose="030F0702030302020204" pitchFamily="66" charset="0"/>
              </a:rPr>
              <a:t> </a:t>
            </a:r>
            <a:r>
              <a:rPr lang="tr-TR" altLang="tr-TR" b="1" dirty="0" smtClean="0">
                <a:latin typeface="Comic Sans MS" panose="030F0702030302020204" pitchFamily="66" charset="0"/>
              </a:rPr>
              <a:t>dinlediğinin</a:t>
            </a:r>
            <a:r>
              <a:rPr lang="tr-TR" altLang="tr-TR" b="1" dirty="0" smtClean="0">
                <a:solidFill>
                  <a:srgbClr val="FF5050"/>
                </a:solidFill>
                <a:latin typeface="Comic Sans MS" panose="030F0702030302020204" pitchFamily="66" charset="0"/>
              </a:rPr>
              <a:t> % 40’</a:t>
            </a:r>
            <a:r>
              <a:rPr lang="tr-TR" altLang="tr-TR" b="1" dirty="0" smtClean="0">
                <a:latin typeface="Comic Sans MS" panose="030F0702030302020204" pitchFamily="66" charset="0"/>
              </a:rPr>
              <a:t>ını</a:t>
            </a:r>
          </a:p>
          <a:p>
            <a:pPr algn="ctr" eaLnBrk="1" hangingPunct="1">
              <a:lnSpc>
                <a:spcPct val="90000"/>
              </a:lnSpc>
              <a:spcBef>
                <a:spcPct val="50000"/>
              </a:spcBef>
              <a:buFontTx/>
              <a:buChar char="•"/>
            </a:pPr>
            <a:r>
              <a:rPr lang="tr-TR" altLang="tr-TR" b="1" dirty="0" smtClean="0">
                <a:latin typeface="Comic Sans MS" panose="030F0702030302020204" pitchFamily="66" charset="0"/>
              </a:rPr>
              <a:t>Okuduktan sonra dinleyip</a:t>
            </a:r>
            <a:r>
              <a:rPr lang="tr-TR" altLang="tr-TR" b="1" dirty="0" smtClean="0">
                <a:solidFill>
                  <a:schemeClr val="folHlink"/>
                </a:solidFill>
                <a:latin typeface="Comic Sans MS" panose="030F0702030302020204" pitchFamily="66" charset="0"/>
              </a:rPr>
              <a:t> </a:t>
            </a:r>
            <a:r>
              <a:rPr lang="tr-TR" altLang="tr-TR" b="1" dirty="0" smtClean="0">
                <a:latin typeface="Comic Sans MS" panose="030F0702030302020204" pitchFamily="66" charset="0"/>
              </a:rPr>
              <a:t>sonrada yazdığını</a:t>
            </a:r>
            <a:r>
              <a:rPr lang="tr-TR" altLang="tr-TR" b="1" dirty="0" smtClean="0">
                <a:solidFill>
                  <a:srgbClr val="FF5050"/>
                </a:solidFill>
                <a:latin typeface="Comic Sans MS" panose="030F0702030302020204" pitchFamily="66" charset="0"/>
              </a:rPr>
              <a:t> %70’</a:t>
            </a:r>
            <a:r>
              <a:rPr lang="tr-TR" altLang="tr-TR" b="1" dirty="0" smtClean="0">
                <a:latin typeface="Comic Sans MS" panose="030F0702030302020204" pitchFamily="66" charset="0"/>
              </a:rPr>
              <a:t>ini</a:t>
            </a:r>
            <a:r>
              <a:rPr lang="tr-TR" altLang="tr-TR" b="1" dirty="0" smtClean="0">
                <a:solidFill>
                  <a:schemeClr val="folHlink"/>
                </a:solidFill>
                <a:latin typeface="Comic Sans MS" panose="030F0702030302020204" pitchFamily="66" charset="0"/>
              </a:rPr>
              <a:t> </a:t>
            </a:r>
            <a:r>
              <a:rPr lang="tr-TR" altLang="tr-TR" b="1" dirty="0" smtClean="0">
                <a:latin typeface="Comic Sans MS" panose="030F0702030302020204" pitchFamily="66" charset="0"/>
              </a:rPr>
              <a:t>ancak hatırlaya bilmektedir.</a:t>
            </a:r>
          </a:p>
          <a:p>
            <a:pPr eaLnBrk="1" hangingPunct="1"/>
            <a:endParaRPr lang="tr-TR" altLang="tr-TR" dirty="0" smtClean="0">
              <a:latin typeface="Comic Sans MS" panose="030F0702030302020204" pitchFamily="66" charset="0"/>
            </a:endParaRPr>
          </a:p>
        </p:txBody>
      </p:sp>
      <p:pic>
        <p:nvPicPr>
          <p:cNvPr id="61443" name="Picture 2" descr="C:\Users\Dell\AppData\Local\Microsoft\Windows\Temporary Internet Files\Content.IE5\DS265YKU\150px-Math.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63" y="5373216"/>
            <a:ext cx="1643063"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2 İçerik Yer Tutucusu"/>
          <p:cNvSpPr>
            <a:spLocks noGrp="1"/>
          </p:cNvSpPr>
          <p:nvPr>
            <p:ph sz="quarter" idx="13"/>
          </p:nvPr>
        </p:nvSpPr>
        <p:spPr>
          <a:xfrm>
            <a:off x="323528" y="2121725"/>
            <a:ext cx="7772870" cy="3424107"/>
          </a:xfrm>
        </p:spPr>
        <p:txBody>
          <a:bodyPr/>
          <a:lstStyle/>
          <a:p>
            <a:pPr eaLnBrk="1" hangingPunct="1"/>
            <a:r>
              <a:rPr lang="tr-TR" altLang="tr-TR" b="1" dirty="0" smtClean="0">
                <a:latin typeface="Comic Sans MS" panose="030F0702030302020204" pitchFamily="66" charset="0"/>
              </a:rPr>
              <a:t>Bunun nedeni, kısa süreli bellekte tutulan bilgilerin uzun süreli belleğe geçirilemeden kaybolmasıdır. </a:t>
            </a:r>
          </a:p>
          <a:p>
            <a:pPr eaLnBrk="1" hangingPunct="1"/>
            <a:endParaRPr lang="tr-TR" altLang="tr-TR" b="1" dirty="0" smtClean="0">
              <a:latin typeface="Comic Sans MS" panose="030F0702030302020204" pitchFamily="66" charset="0"/>
            </a:endParaRPr>
          </a:p>
          <a:p>
            <a:pPr eaLnBrk="1" hangingPunct="1"/>
            <a:r>
              <a:rPr lang="tr-TR" altLang="tr-TR" b="1" dirty="0" smtClean="0">
                <a:latin typeface="Comic Sans MS" panose="030F0702030302020204" pitchFamily="66" charset="0"/>
              </a:rPr>
              <a:t>Unutmayın</a:t>
            </a:r>
            <a:r>
              <a:rPr lang="tr-TR" altLang="tr-TR" b="1" dirty="0" smtClean="0">
                <a:latin typeface="Comic Sans MS" panose="030F0702030302020204" pitchFamily="66" charset="0"/>
              </a:rPr>
              <a:t>! Tekrar etmediğimiz </a:t>
            </a:r>
            <a:endParaRPr lang="tr-TR" altLang="tr-TR" b="1" dirty="0">
              <a:latin typeface="Comic Sans MS" panose="030F0702030302020204" pitchFamily="66" charset="0"/>
            </a:endParaRPr>
          </a:p>
          <a:p>
            <a:pPr marL="0" indent="0" eaLnBrk="1" hangingPunct="1">
              <a:buNone/>
            </a:pPr>
            <a:r>
              <a:rPr lang="tr-TR" altLang="tr-TR" b="1" dirty="0" smtClean="0">
                <a:latin typeface="Comic Sans MS" panose="030F0702030302020204" pitchFamily="66" charset="0"/>
              </a:rPr>
              <a:t>  her </a:t>
            </a:r>
            <a:r>
              <a:rPr lang="tr-TR" altLang="tr-TR" b="1" dirty="0" smtClean="0">
                <a:latin typeface="Comic Sans MS" panose="030F0702030302020204" pitchFamily="66" charset="0"/>
              </a:rPr>
              <a:t>bilgi, unutulmaya mahkumdur.</a:t>
            </a:r>
          </a:p>
        </p:txBody>
      </p:sp>
      <p:pic>
        <p:nvPicPr>
          <p:cNvPr id="5" name="Resim 4"/>
          <p:cNvPicPr>
            <a:picLocks noChangeAspect="1"/>
          </p:cNvPicPr>
          <p:nvPr/>
        </p:nvPicPr>
        <p:blipFill rotWithShape="1">
          <a:blip r:embed="rId2">
            <a:extLst>
              <a:ext uri="{28A0092B-C50C-407E-A947-70E740481C1C}">
                <a14:useLocalDpi xmlns:a14="http://schemas.microsoft.com/office/drawing/2010/main" val="0"/>
              </a:ext>
            </a:extLst>
          </a:blip>
          <a:srcRect l="-400" t="7218" b="10647"/>
          <a:stretch/>
        </p:blipFill>
        <p:spPr>
          <a:xfrm>
            <a:off x="6083829" y="4221088"/>
            <a:ext cx="3060171" cy="2592288"/>
          </a:xfrm>
          <a:prstGeom prst="rect">
            <a:avLst/>
          </a:prstGeom>
        </p:spPr>
      </p:pic>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23" y="620688"/>
            <a:ext cx="6952487" cy="1596177"/>
          </a:xfrm>
        </p:spPr>
        <p:txBody>
          <a:bodyPr>
            <a:normAutofit/>
          </a:bodyPr>
          <a:lstStyle/>
          <a:p>
            <a:pPr eaLnBrk="1" hangingPunct="1">
              <a:defRPr/>
            </a:pPr>
            <a:r>
              <a:rPr lang="tr-TR" sz="3200" dirty="0" smtClean="0">
                <a:solidFill>
                  <a:srgbClr val="FF0000"/>
                </a:solidFill>
                <a:latin typeface="Comic Sans MS" panose="030F0702030302020204" pitchFamily="66" charset="0"/>
              </a:rPr>
              <a:t>Tekrar Nasıl Yapılmalı?</a:t>
            </a:r>
            <a:endParaRPr lang="tr-TR" sz="3200" dirty="0">
              <a:solidFill>
                <a:srgbClr val="FF0000"/>
              </a:solidFill>
              <a:latin typeface="Comic Sans MS" panose="030F0702030302020204" pitchFamily="66" charset="0"/>
            </a:endParaRPr>
          </a:p>
        </p:txBody>
      </p:sp>
      <p:sp>
        <p:nvSpPr>
          <p:cNvPr id="63491" name="2 İçerik Yer Tutucusu"/>
          <p:cNvSpPr>
            <a:spLocks noGrp="1"/>
          </p:cNvSpPr>
          <p:nvPr>
            <p:ph sz="quarter" idx="13"/>
          </p:nvPr>
        </p:nvSpPr>
        <p:spPr>
          <a:xfrm>
            <a:off x="685330" y="2367093"/>
            <a:ext cx="7772870" cy="4230259"/>
          </a:xfrm>
        </p:spPr>
        <p:txBody>
          <a:bodyPr>
            <a:normAutofit fontScale="92500" lnSpcReduction="20000"/>
          </a:bodyPr>
          <a:lstStyle/>
          <a:p>
            <a:pPr eaLnBrk="1" hangingPunct="1"/>
            <a:r>
              <a:rPr lang="tr-TR" altLang="tr-TR" dirty="0" smtClean="0">
                <a:latin typeface="Comic Sans MS" panose="030F0702030302020204" pitchFamily="66" charset="0"/>
              </a:rPr>
              <a:t> </a:t>
            </a:r>
            <a:r>
              <a:rPr lang="tr-TR" altLang="tr-TR" b="1" dirty="0" smtClean="0">
                <a:latin typeface="Comic Sans MS" panose="030F0702030302020204" pitchFamily="66" charset="0"/>
              </a:rPr>
              <a:t>Günlük olarak o gün işlenen derslerin gözden geçirilmesiyle : </a:t>
            </a:r>
            <a:r>
              <a:rPr lang="tr-TR" altLang="tr-TR" b="1" i="1" dirty="0" smtClean="0">
                <a:latin typeface="Comic Sans MS" panose="030F0702030302020204" pitchFamily="66" charset="0"/>
              </a:rPr>
              <a:t>“günlük tekrar”,</a:t>
            </a:r>
          </a:p>
          <a:p>
            <a:pPr eaLnBrk="1" hangingPunct="1"/>
            <a:endParaRPr lang="tr-TR" altLang="tr-TR" b="1" dirty="0" smtClean="0">
              <a:latin typeface="Comic Sans MS" panose="030F0702030302020204" pitchFamily="66" charset="0"/>
            </a:endParaRPr>
          </a:p>
          <a:p>
            <a:pPr eaLnBrk="1" hangingPunct="1"/>
            <a:r>
              <a:rPr lang="tr-TR" altLang="tr-TR" b="1" dirty="0" smtClean="0">
                <a:latin typeface="Comic Sans MS" panose="030F0702030302020204" pitchFamily="66" charset="0"/>
              </a:rPr>
              <a:t>Her hafta işlenen dersler mutlaka tekrar edilmeli, ilgili konu testleri çözülerek konu daha da pekiştirilmeli : </a:t>
            </a:r>
            <a:r>
              <a:rPr lang="tr-TR" altLang="tr-TR" b="1" i="1" dirty="0" smtClean="0">
                <a:latin typeface="Comic Sans MS" panose="030F0702030302020204" pitchFamily="66" charset="0"/>
              </a:rPr>
              <a:t>“haftalık tekrar”,</a:t>
            </a:r>
          </a:p>
          <a:p>
            <a:pPr eaLnBrk="1" hangingPunct="1"/>
            <a:endParaRPr lang="tr-TR" altLang="tr-TR" b="1" dirty="0" smtClean="0">
              <a:latin typeface="Comic Sans MS" panose="030F0702030302020204" pitchFamily="66" charset="0"/>
            </a:endParaRPr>
          </a:p>
          <a:p>
            <a:pPr eaLnBrk="1" hangingPunct="1"/>
            <a:r>
              <a:rPr lang="tr-TR" altLang="tr-TR" b="1" dirty="0" smtClean="0">
                <a:latin typeface="Comic Sans MS" panose="030F0702030302020204" pitchFamily="66" charset="0"/>
              </a:rPr>
              <a:t>Okulda işlenen konular zamanla yığılmaktadır. Yeni bilgiler öğrendikçe, eskileri unutma olasılığınız artar. Bu nedenle eğer daha sistemli çalışmak istiyorsanız </a:t>
            </a:r>
            <a:r>
              <a:rPr lang="tr-TR" altLang="tr-TR" b="1" i="1" dirty="0" smtClean="0">
                <a:latin typeface="Comic Sans MS" panose="030F0702030302020204" pitchFamily="66" charset="0"/>
              </a:rPr>
              <a:t>“aylık tekrar” </a:t>
            </a:r>
            <a:r>
              <a:rPr lang="tr-TR" altLang="tr-TR" b="1" dirty="0" smtClean="0">
                <a:latin typeface="Comic Sans MS" panose="030F0702030302020204" pitchFamily="66" charset="0"/>
              </a:rPr>
              <a:t>da yapabilirsiniz.</a:t>
            </a: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704" y="980728"/>
            <a:ext cx="7773338" cy="1596177"/>
          </a:xfrm>
        </p:spPr>
        <p:txBody>
          <a:bodyPr/>
          <a:lstStyle/>
          <a:p>
            <a:pPr eaLnBrk="1" hangingPunct="1">
              <a:defRPr/>
            </a:pPr>
            <a:r>
              <a:rPr lang="tr-TR" dirty="0" smtClean="0">
                <a:solidFill>
                  <a:srgbClr val="FF0000"/>
                </a:solidFill>
                <a:latin typeface="Comic Sans MS" panose="030F0702030302020204" pitchFamily="66" charset="0"/>
              </a:rPr>
              <a:t>Günlük Tekrarı Kolaylaştırmak: Ders çalışırken tekrar</a:t>
            </a:r>
            <a:endParaRPr lang="tr-TR" dirty="0">
              <a:solidFill>
                <a:srgbClr val="FF0000"/>
              </a:solidFill>
              <a:latin typeface="Comic Sans MS" panose="030F0702030302020204" pitchFamily="66" charset="0"/>
            </a:endParaRPr>
          </a:p>
        </p:txBody>
      </p:sp>
      <p:sp>
        <p:nvSpPr>
          <p:cNvPr id="3" name="2 İçerik Yer Tutucusu"/>
          <p:cNvSpPr>
            <a:spLocks noGrp="1"/>
          </p:cNvSpPr>
          <p:nvPr>
            <p:ph sz="quarter" idx="13"/>
          </p:nvPr>
        </p:nvSpPr>
        <p:spPr>
          <a:xfrm>
            <a:off x="685330" y="2996952"/>
            <a:ext cx="7772870" cy="3600400"/>
          </a:xfrm>
        </p:spPr>
        <p:txBody>
          <a:bodyPr>
            <a:normAutofit lnSpcReduction="10000"/>
          </a:bodyPr>
          <a:lstStyle/>
          <a:p>
            <a:pPr eaLnBrk="1" hangingPunct="1">
              <a:defRPr/>
            </a:pPr>
            <a:r>
              <a:rPr lang="tr-TR" b="1" dirty="0" smtClean="0">
                <a:latin typeface="Comic Sans MS" panose="030F0702030302020204" pitchFamily="66" charset="0"/>
              </a:rPr>
              <a:t>Tekrar etmek çoğu zaman öğrenciler için bir yüktür. Bu nedenle çoğu öğrenci, tekrarı zaman kaybı olarak görür. </a:t>
            </a:r>
          </a:p>
          <a:p>
            <a:pPr eaLnBrk="1" hangingPunct="1">
              <a:defRPr/>
            </a:pPr>
            <a:endParaRPr lang="tr-TR" b="1" dirty="0" smtClean="0">
              <a:latin typeface="Comic Sans MS" panose="030F0702030302020204" pitchFamily="66" charset="0"/>
            </a:endParaRPr>
          </a:p>
          <a:p>
            <a:pPr>
              <a:lnSpc>
                <a:spcPct val="120000"/>
              </a:lnSpc>
              <a:defRPr/>
            </a:pPr>
            <a:r>
              <a:rPr lang="tr-TR" b="1" dirty="0" smtClean="0">
                <a:latin typeface="Comic Sans MS" panose="030F0702030302020204" pitchFamily="66" charset="0"/>
              </a:rPr>
              <a:t>Bu nedenle, 40 dakikalık ders çalışmasından sonra 5 dakikalık bir tekrar yapılması bu yükü önemli ölçüde hafifletir. 5 dakikalık tekrardan sonra mutlaka 15 dakikalık dinlenmeye vakit ayrılmalıdır.</a:t>
            </a:r>
          </a:p>
          <a:p>
            <a:pPr eaLnBrk="1" hangingPunct="1">
              <a:defRPr/>
            </a:pPr>
            <a:endParaRPr lang="tr-TR" dirty="0"/>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187624" y="2492896"/>
            <a:ext cx="6517482" cy="2509213"/>
          </a:xfrm>
        </p:spPr>
        <p:txBody>
          <a:bodyPr/>
          <a:lstStyle/>
          <a:p>
            <a:pPr eaLnBrk="1" hangingPunct="1">
              <a:defRPr/>
            </a:pPr>
            <a:r>
              <a:rPr lang="tr-TR" dirty="0" smtClean="0">
                <a:solidFill>
                  <a:srgbClr val="FF0000"/>
                </a:solidFill>
                <a:latin typeface="Comic Sans MS" panose="030F0702030302020204" pitchFamily="66" charset="0"/>
              </a:rPr>
              <a:t>Dinlediğiniz için      teşekkürler  </a:t>
            </a:r>
            <a:endParaRPr lang="tr-TR" dirty="0">
              <a:solidFill>
                <a:srgbClr val="FF0000"/>
              </a:solidFill>
              <a:latin typeface="Comic Sans MS" panose="030F0702030302020204" pitchFamily="66" charset="0"/>
            </a:endParaRPr>
          </a:p>
        </p:txBody>
      </p:sp>
      <p:pic>
        <p:nvPicPr>
          <p:cNvPr id="5" name="Resim 4"/>
          <p:cNvPicPr>
            <a:picLocks noChangeAspect="1"/>
          </p:cNvPicPr>
          <p:nvPr/>
        </p:nvPicPr>
        <p:blipFill>
          <a:blip r:embed="rId2" cstate="print">
            <a:grayscl/>
            <a:extLst>
              <a:ext uri="{BEBA8EAE-BF5A-486C-A8C5-ECC9F3942E4B}">
                <a14:imgProps xmlns:a14="http://schemas.microsoft.com/office/drawing/2010/main">
                  <a14:imgLayer r:embed="rId3">
                    <a14:imgEffect>
                      <a14:sharpenSoften amount="-8000"/>
                    </a14:imgEffect>
                    <a14:imgEffect>
                      <a14:colorTemperature colorTemp="7817"/>
                    </a14:imgEffect>
                  </a14:imgLayer>
                </a14:imgProps>
              </a:ext>
              <a:ext uri="{28A0092B-C50C-407E-A947-70E740481C1C}">
                <a14:useLocalDpi xmlns:a14="http://schemas.microsoft.com/office/drawing/2010/main" val="0"/>
              </a:ext>
            </a:extLst>
          </a:blip>
          <a:stretch>
            <a:fillRect/>
          </a:stretch>
        </p:blipFill>
        <p:spPr>
          <a:xfrm>
            <a:off x="6752493" y="0"/>
            <a:ext cx="2391507" cy="18448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2 İçerik Yer Tutucusu"/>
          <p:cNvSpPr>
            <a:spLocks noGrp="1"/>
          </p:cNvSpPr>
          <p:nvPr>
            <p:ph sz="quarter" idx="13"/>
          </p:nvPr>
        </p:nvSpPr>
        <p:spPr>
          <a:xfrm>
            <a:off x="428625" y="857250"/>
            <a:ext cx="7496175" cy="5616575"/>
          </a:xfrm>
        </p:spPr>
        <p:txBody>
          <a:bodyPr/>
          <a:lstStyle/>
          <a:p>
            <a:pPr eaLnBrk="1" hangingPunct="1">
              <a:lnSpc>
                <a:spcPct val="90000"/>
              </a:lnSpc>
            </a:pPr>
            <a:endParaRPr lang="tr-TR" altLang="tr-TR" dirty="0" smtClean="0">
              <a:latin typeface="Comic Sans MS" panose="030F0702030302020204" pitchFamily="66" charset="0"/>
            </a:endParaRPr>
          </a:p>
          <a:p>
            <a:pPr eaLnBrk="1" hangingPunct="1">
              <a:lnSpc>
                <a:spcPct val="90000"/>
              </a:lnSpc>
            </a:pPr>
            <a:r>
              <a:rPr lang="tr-TR" altLang="tr-TR" dirty="0" smtClean="0">
                <a:latin typeface="Comic Sans MS" panose="030F0702030302020204" pitchFamily="66" charset="0"/>
              </a:rPr>
              <a:t>Ders çalışırken birden fazla işle ilgilenmemek,</a:t>
            </a:r>
          </a:p>
          <a:p>
            <a:pPr eaLnBrk="1" hangingPunct="1">
              <a:lnSpc>
                <a:spcPct val="90000"/>
              </a:lnSpc>
            </a:pPr>
            <a:endParaRPr lang="tr-TR" altLang="tr-TR" dirty="0" smtClean="0">
              <a:latin typeface="Comic Sans MS" panose="030F0702030302020204" pitchFamily="66" charset="0"/>
            </a:endParaRPr>
          </a:p>
          <a:p>
            <a:pPr eaLnBrk="1" hangingPunct="1">
              <a:lnSpc>
                <a:spcPct val="90000"/>
              </a:lnSpc>
            </a:pPr>
            <a:r>
              <a:rPr lang="tr-TR" altLang="tr-TR" dirty="0" smtClean="0">
                <a:latin typeface="Comic Sans MS" panose="030F0702030302020204" pitchFamily="66" charset="0"/>
              </a:rPr>
              <a:t>Not tutmak,</a:t>
            </a:r>
          </a:p>
          <a:p>
            <a:pPr eaLnBrk="1" hangingPunct="1">
              <a:lnSpc>
                <a:spcPct val="90000"/>
              </a:lnSpc>
            </a:pPr>
            <a:endParaRPr lang="tr-TR" altLang="tr-TR" dirty="0" smtClean="0">
              <a:latin typeface="Comic Sans MS" panose="030F0702030302020204" pitchFamily="66" charset="0"/>
            </a:endParaRPr>
          </a:p>
          <a:p>
            <a:pPr eaLnBrk="1" hangingPunct="1">
              <a:lnSpc>
                <a:spcPct val="90000"/>
              </a:lnSpc>
            </a:pPr>
            <a:r>
              <a:rPr lang="tr-TR" altLang="tr-TR" dirty="0" smtClean="0">
                <a:latin typeface="Comic Sans MS" panose="030F0702030302020204" pitchFamily="66" charset="0"/>
              </a:rPr>
              <a:t>Farklı kaynaklardan yararlanmak,</a:t>
            </a:r>
          </a:p>
          <a:p>
            <a:pPr eaLnBrk="1" hangingPunct="1">
              <a:lnSpc>
                <a:spcPct val="90000"/>
              </a:lnSpc>
            </a:pPr>
            <a:endParaRPr lang="tr-TR" altLang="tr-TR" dirty="0" smtClean="0">
              <a:latin typeface="Comic Sans MS" panose="030F0702030302020204" pitchFamily="66" charset="0"/>
            </a:endParaRPr>
          </a:p>
          <a:p>
            <a:pPr eaLnBrk="1" hangingPunct="1">
              <a:lnSpc>
                <a:spcPct val="90000"/>
              </a:lnSpc>
            </a:pPr>
            <a:r>
              <a:rPr lang="tr-TR" altLang="tr-TR" dirty="0" smtClean="0">
                <a:latin typeface="Comic Sans MS" panose="030F0702030302020204" pitchFamily="66" charset="0"/>
              </a:rPr>
              <a:t>Etkili ve verimli okuma,</a:t>
            </a:r>
          </a:p>
          <a:p>
            <a:pPr eaLnBrk="1" hangingPunct="1">
              <a:lnSpc>
                <a:spcPct val="90000"/>
              </a:lnSpc>
            </a:pPr>
            <a:endParaRPr lang="tr-TR" altLang="tr-TR" dirty="0" smtClean="0">
              <a:latin typeface="Comic Sans MS" panose="030F0702030302020204" pitchFamily="66" charset="0"/>
            </a:endParaRPr>
          </a:p>
          <a:p>
            <a:pPr eaLnBrk="1" hangingPunct="1">
              <a:lnSpc>
                <a:spcPct val="90000"/>
              </a:lnSpc>
            </a:pPr>
            <a:r>
              <a:rPr lang="tr-TR" altLang="tr-TR" dirty="0" smtClean="0">
                <a:latin typeface="Comic Sans MS" panose="030F0702030302020204" pitchFamily="66" charset="0"/>
              </a:rPr>
              <a:t>Tekrar yapmaktır.</a:t>
            </a:r>
          </a:p>
          <a:p>
            <a:pPr eaLnBrk="1" hangingPunct="1"/>
            <a:endParaRPr lang="tr-TR" altLang="tr-TR" dirty="0" smtClean="0">
              <a:latin typeface="Comic Sans MS" panose="030F0702030302020204" pitchFamily="66" charset="0"/>
            </a:endParaRPr>
          </a:p>
        </p:txBody>
      </p:sp>
      <p:pic>
        <p:nvPicPr>
          <p:cNvPr id="14339" name="Picture 2" descr="C:\Users\Gonca\Desktop\826616167kitapfua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75" y="3652838"/>
            <a:ext cx="3333750" cy="320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1484785"/>
            <a:ext cx="7763814" cy="2232248"/>
          </a:xfrm>
        </p:spPr>
        <p:txBody>
          <a:bodyPr/>
          <a:lstStyle/>
          <a:p>
            <a:pPr eaLnBrk="1" fontAlgn="auto" hangingPunct="1">
              <a:spcAft>
                <a:spcPts val="0"/>
              </a:spcAft>
              <a:defRPr/>
            </a:pPr>
            <a:r>
              <a:rPr lang="tr-TR" b="1" dirty="0" smtClean="0">
                <a:solidFill>
                  <a:srgbClr val="FF0000"/>
                </a:solidFill>
                <a:latin typeface="Comic Sans MS" panose="030F0702030302020204" pitchFamily="66" charset="0"/>
              </a:rPr>
              <a:t>Amaç Belirlemek</a:t>
            </a:r>
            <a:endParaRPr lang="tr-TR" b="1" dirty="0">
              <a:solidFill>
                <a:srgbClr val="FF0000"/>
              </a:solidFill>
              <a:latin typeface="Comic Sans MS" panose="030F0702030302020204" pitchFamily="66" charset="0"/>
            </a:endParaRPr>
          </a:p>
        </p:txBody>
      </p:sp>
      <p:pic>
        <p:nvPicPr>
          <p:cNvPr id="4" name="Resim 3"/>
          <p:cNvPicPr>
            <a:picLocks noChangeAspect="1"/>
          </p:cNvPicPr>
          <p:nvPr/>
        </p:nvPicPr>
        <p:blipFill>
          <a:blip r:embed="rId2" cstate="print">
            <a:extLst>
              <a:ext uri="{BEBA8EAE-BF5A-486C-A8C5-ECC9F3942E4B}">
                <a14:imgProps xmlns:a14="http://schemas.microsoft.com/office/drawing/2010/main">
                  <a14:imgLayer r:embed="rId3">
                    <a14:imgEffect>
                      <a14:sharpenSoften amount="-8000"/>
                    </a14:imgEffect>
                    <a14:imgEffect>
                      <a14:colorTemperature colorTemp="7817"/>
                    </a14:imgEffect>
                  </a14:imgLayer>
                </a14:imgProps>
              </a:ext>
              <a:ext uri="{28A0092B-C50C-407E-A947-70E740481C1C}">
                <a14:useLocalDpi xmlns:a14="http://schemas.microsoft.com/office/drawing/2010/main" val="0"/>
              </a:ext>
            </a:extLst>
          </a:blip>
          <a:stretch>
            <a:fillRect/>
          </a:stretch>
        </p:blipFill>
        <p:spPr>
          <a:xfrm>
            <a:off x="6752493" y="7676"/>
            <a:ext cx="2391507" cy="18448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5 Dikdörtgen"/>
          <p:cNvSpPr>
            <a:spLocks noChangeArrowheads="1"/>
          </p:cNvSpPr>
          <p:nvPr/>
        </p:nvSpPr>
        <p:spPr bwMode="auto">
          <a:xfrm>
            <a:off x="4499992" y="3952463"/>
            <a:ext cx="48577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AU" altLang="tr-TR" sz="2400" b="1" i="1" dirty="0" err="1">
                <a:solidFill>
                  <a:srgbClr val="002060"/>
                </a:solidFill>
                <a:latin typeface="Comic Sans MS" panose="030F0702030302020204" pitchFamily="66" charset="0"/>
              </a:rPr>
              <a:t>Hedefi</a:t>
            </a:r>
            <a:r>
              <a:rPr lang="en-AU" altLang="tr-TR" sz="2400" b="1" i="1" dirty="0">
                <a:solidFill>
                  <a:srgbClr val="002060"/>
                </a:solidFill>
                <a:latin typeface="Comic Sans MS" panose="030F0702030302020204" pitchFamily="66" charset="0"/>
              </a:rPr>
              <a:t> belli </a:t>
            </a:r>
            <a:r>
              <a:rPr lang="en-AU" altLang="tr-TR" sz="2400" b="1" i="1" dirty="0" err="1">
                <a:solidFill>
                  <a:srgbClr val="002060"/>
                </a:solidFill>
                <a:latin typeface="Comic Sans MS" panose="030F0702030302020204" pitchFamily="66" charset="0"/>
              </a:rPr>
              <a:t>olmayan</a:t>
            </a:r>
            <a:r>
              <a:rPr lang="en-AU" altLang="tr-TR" sz="2400" b="1" i="1" dirty="0">
                <a:solidFill>
                  <a:srgbClr val="002060"/>
                </a:solidFill>
                <a:latin typeface="Comic Sans MS" panose="030F0702030302020204" pitchFamily="66" charset="0"/>
              </a:rPr>
              <a:t> </a:t>
            </a:r>
            <a:r>
              <a:rPr lang="en-AU" altLang="tr-TR" sz="2400" b="1" i="1" dirty="0" err="1">
                <a:solidFill>
                  <a:srgbClr val="002060"/>
                </a:solidFill>
                <a:latin typeface="Comic Sans MS" panose="030F0702030302020204" pitchFamily="66" charset="0"/>
              </a:rPr>
              <a:t>gemiye</a:t>
            </a:r>
            <a:r>
              <a:rPr lang="en-AU" altLang="tr-TR" sz="2400" b="1" i="1" dirty="0">
                <a:solidFill>
                  <a:srgbClr val="002060"/>
                </a:solidFill>
                <a:latin typeface="Comic Sans MS" panose="030F0702030302020204" pitchFamily="66" charset="0"/>
              </a:rPr>
              <a:t> </a:t>
            </a:r>
            <a:r>
              <a:rPr lang="en-AU" altLang="tr-TR" sz="2400" b="1" i="1" dirty="0" err="1">
                <a:solidFill>
                  <a:srgbClr val="002060"/>
                </a:solidFill>
                <a:latin typeface="Comic Sans MS" panose="030F0702030302020204" pitchFamily="66" charset="0"/>
              </a:rPr>
              <a:t>hiçbir</a:t>
            </a:r>
            <a:r>
              <a:rPr lang="en-AU" altLang="tr-TR" sz="2400" b="1" i="1" dirty="0">
                <a:solidFill>
                  <a:srgbClr val="002060"/>
                </a:solidFill>
                <a:latin typeface="Comic Sans MS" panose="030F0702030302020204" pitchFamily="66" charset="0"/>
              </a:rPr>
              <a:t> </a:t>
            </a:r>
            <a:r>
              <a:rPr lang="en-AU" altLang="tr-TR" sz="2400" b="1" i="1" dirty="0" err="1">
                <a:solidFill>
                  <a:srgbClr val="002060"/>
                </a:solidFill>
                <a:latin typeface="Comic Sans MS" panose="030F0702030302020204" pitchFamily="66" charset="0"/>
              </a:rPr>
              <a:t>rüzgar</a:t>
            </a:r>
            <a:r>
              <a:rPr lang="en-AU" altLang="tr-TR" sz="2400" b="1" i="1" dirty="0">
                <a:solidFill>
                  <a:srgbClr val="002060"/>
                </a:solidFill>
                <a:latin typeface="Comic Sans MS" panose="030F0702030302020204" pitchFamily="66" charset="0"/>
              </a:rPr>
              <a:t> </a:t>
            </a:r>
            <a:r>
              <a:rPr lang="tr-TR" altLang="tr-TR" sz="2400" b="1" i="1" dirty="0">
                <a:solidFill>
                  <a:srgbClr val="002060"/>
                </a:solidFill>
                <a:latin typeface="Comic Sans MS" panose="030F0702030302020204" pitchFamily="66" charset="0"/>
              </a:rPr>
              <a:t>y</a:t>
            </a:r>
            <a:r>
              <a:rPr lang="en-AU" altLang="tr-TR" sz="2400" b="1" i="1" dirty="0" err="1">
                <a:solidFill>
                  <a:srgbClr val="002060"/>
                </a:solidFill>
                <a:latin typeface="Comic Sans MS" panose="030F0702030302020204" pitchFamily="66" charset="0"/>
              </a:rPr>
              <a:t>ardım</a:t>
            </a:r>
            <a:r>
              <a:rPr lang="en-AU" altLang="tr-TR" sz="2400" b="1" i="1" dirty="0">
                <a:solidFill>
                  <a:srgbClr val="002060"/>
                </a:solidFill>
                <a:latin typeface="Comic Sans MS" panose="030F0702030302020204" pitchFamily="66" charset="0"/>
              </a:rPr>
              <a:t> </a:t>
            </a:r>
            <a:r>
              <a:rPr lang="en-AU" altLang="tr-TR" sz="2400" b="1" i="1" dirty="0" err="1">
                <a:solidFill>
                  <a:srgbClr val="002060"/>
                </a:solidFill>
                <a:latin typeface="Comic Sans MS" panose="030F0702030302020204" pitchFamily="66" charset="0"/>
              </a:rPr>
              <a:t>etmez</a:t>
            </a:r>
            <a:r>
              <a:rPr lang="en-AU" altLang="tr-TR" sz="2400" i="1" dirty="0">
                <a:solidFill>
                  <a:srgbClr val="002060"/>
                </a:solidFill>
                <a:latin typeface="Comic Sans MS" panose="030F0702030302020204" pitchFamily="66" charset="0"/>
              </a:rPr>
              <a:t>.</a:t>
            </a:r>
            <a:endParaRPr lang="tr-TR" altLang="tr-TR" sz="2400" i="1" dirty="0">
              <a:solidFill>
                <a:srgbClr val="002060"/>
              </a:solidFill>
              <a:latin typeface="Comic Sans MS" panose="030F0702030302020204" pitchFamily="66" charset="0"/>
            </a:endParaRP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60848"/>
            <a:ext cx="4149080" cy="4149080"/>
          </a:xfrm>
          <a:prstGeom prst="rect">
            <a:avLst/>
          </a:prstGeo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005" y="609794"/>
            <a:ext cx="6766990" cy="1596177"/>
          </a:xfrm>
        </p:spPr>
        <p:txBody>
          <a:bodyPr>
            <a:normAutofit/>
          </a:bodyPr>
          <a:lstStyle/>
          <a:p>
            <a:pPr>
              <a:defRPr/>
            </a:pPr>
            <a:r>
              <a:rPr lang="tr-TR" sz="2800" b="1" dirty="0">
                <a:solidFill>
                  <a:srgbClr val="FF0000"/>
                </a:solidFill>
                <a:latin typeface="Comic Sans MS" panose="030F0702030302020204" pitchFamily="66" charset="0"/>
              </a:rPr>
              <a:t>kendinize</a:t>
            </a:r>
            <a:r>
              <a:rPr lang="tr-TR" sz="2800" b="1" dirty="0" smtClean="0">
                <a:solidFill>
                  <a:srgbClr val="FF0000"/>
                </a:solidFill>
                <a:latin typeface="Comic Sans MS" panose="030F0702030302020204" pitchFamily="66" charset="0"/>
              </a:rPr>
              <a:t> şu soruları </a:t>
            </a:r>
            <a:br>
              <a:rPr lang="tr-TR" sz="2800" b="1" dirty="0" smtClean="0">
                <a:solidFill>
                  <a:srgbClr val="FF0000"/>
                </a:solidFill>
                <a:latin typeface="Comic Sans MS" panose="030F0702030302020204" pitchFamily="66" charset="0"/>
              </a:rPr>
            </a:br>
            <a:r>
              <a:rPr lang="tr-TR" sz="2800" b="1" dirty="0" smtClean="0">
                <a:solidFill>
                  <a:srgbClr val="FF0000"/>
                </a:solidFill>
                <a:latin typeface="Comic Sans MS" panose="030F0702030302020204" pitchFamily="66" charset="0"/>
              </a:rPr>
              <a:t>sorun</a:t>
            </a:r>
            <a:br>
              <a:rPr lang="tr-TR" sz="2800" b="1" dirty="0" smtClean="0">
                <a:solidFill>
                  <a:srgbClr val="FF0000"/>
                </a:solidFill>
                <a:latin typeface="Comic Sans MS" panose="030F0702030302020204" pitchFamily="66" charset="0"/>
              </a:rPr>
            </a:br>
            <a:endParaRPr lang="tr-TR" sz="2800" dirty="0">
              <a:solidFill>
                <a:srgbClr val="FF0000"/>
              </a:solidFill>
              <a:latin typeface="Comic Sans MS" panose="030F0702030302020204" pitchFamily="66" charset="0"/>
            </a:endParaRPr>
          </a:p>
        </p:txBody>
      </p:sp>
      <p:sp>
        <p:nvSpPr>
          <p:cNvPr id="3" name="2 İçerik Yer Tutucusu"/>
          <p:cNvSpPr>
            <a:spLocks noGrp="1"/>
          </p:cNvSpPr>
          <p:nvPr>
            <p:ph sz="quarter" idx="13"/>
          </p:nvPr>
        </p:nvSpPr>
        <p:spPr>
          <a:xfrm>
            <a:off x="2856402" y="2241320"/>
            <a:ext cx="5940152" cy="4680520"/>
          </a:xfrm>
        </p:spPr>
        <p:txBody>
          <a:bodyPr>
            <a:normAutofit/>
          </a:bodyPr>
          <a:lstStyle/>
          <a:p>
            <a:pPr marL="342900" indent="-342900" eaLnBrk="1" fontAlgn="auto" hangingPunct="1">
              <a:lnSpc>
                <a:spcPct val="90000"/>
              </a:lnSpc>
              <a:spcBef>
                <a:spcPct val="20000"/>
              </a:spcBef>
              <a:spcAft>
                <a:spcPts val="0"/>
              </a:spcAft>
              <a:buClr>
                <a:srgbClr val="FFFF00"/>
              </a:buClr>
              <a:buSzPct val="80000"/>
              <a:buFont typeface="Wingdings" panose="05000000000000000000" pitchFamily="2" charset="2"/>
              <a:buNone/>
              <a:defRPr/>
            </a:pPr>
            <a:endParaRPr lang="tr-TR" sz="200" b="1" dirty="0" smtClean="0">
              <a:latin typeface="Times New Roman" pitchFamily="18" charset="0"/>
            </a:endParaRPr>
          </a:p>
          <a:p>
            <a:pPr marL="457200" indent="-457200" eaLnBrk="1" fontAlgn="auto" hangingPunct="1">
              <a:lnSpc>
                <a:spcPct val="90000"/>
              </a:lnSpc>
              <a:spcBef>
                <a:spcPct val="20000"/>
              </a:spcBef>
              <a:spcAft>
                <a:spcPts val="0"/>
              </a:spcAft>
              <a:buClr>
                <a:schemeClr val="accent1">
                  <a:lumMod val="75000"/>
                </a:schemeClr>
              </a:buClr>
              <a:buSzPct val="80000"/>
              <a:buFont typeface="Wingdings"/>
              <a:buChar char=""/>
              <a:defRPr/>
            </a:pPr>
            <a:r>
              <a:rPr lang="tr-TR" b="1" dirty="0" smtClean="0">
                <a:latin typeface="Comic Sans MS" panose="030F0702030302020204" pitchFamily="66" charset="0"/>
              </a:rPr>
              <a:t>Nasıl bir gelecek istiyorum ?</a:t>
            </a:r>
          </a:p>
          <a:p>
            <a:pPr marL="457200" indent="-457200" eaLnBrk="1" fontAlgn="auto" hangingPunct="1">
              <a:lnSpc>
                <a:spcPct val="90000"/>
              </a:lnSpc>
              <a:spcBef>
                <a:spcPct val="20000"/>
              </a:spcBef>
              <a:spcAft>
                <a:spcPts val="0"/>
              </a:spcAft>
              <a:buClr>
                <a:schemeClr val="accent1">
                  <a:lumMod val="75000"/>
                </a:schemeClr>
              </a:buClr>
              <a:buSzPct val="80000"/>
              <a:buFont typeface="Wingdings"/>
              <a:buChar char=""/>
              <a:defRPr/>
            </a:pPr>
            <a:endParaRPr lang="tr-TR" b="1" dirty="0" smtClean="0">
              <a:latin typeface="Comic Sans MS" panose="030F0702030302020204" pitchFamily="66" charset="0"/>
            </a:endParaRPr>
          </a:p>
          <a:p>
            <a:pPr marL="457200" indent="-457200" eaLnBrk="1" fontAlgn="auto" hangingPunct="1">
              <a:lnSpc>
                <a:spcPct val="90000"/>
              </a:lnSpc>
              <a:spcBef>
                <a:spcPct val="20000"/>
              </a:spcBef>
              <a:spcAft>
                <a:spcPts val="0"/>
              </a:spcAft>
              <a:buClr>
                <a:schemeClr val="accent1">
                  <a:lumMod val="75000"/>
                </a:schemeClr>
              </a:buClr>
              <a:buSzPct val="80000"/>
              <a:buFont typeface="Wingdings"/>
              <a:buChar char=""/>
              <a:defRPr/>
            </a:pPr>
            <a:r>
              <a:rPr lang="tr-TR" b="1" dirty="0" smtClean="0">
                <a:latin typeface="Comic Sans MS" panose="030F0702030302020204" pitchFamily="66" charset="0"/>
              </a:rPr>
              <a:t>Hangi okulda yada üniversitede okumak istiyorum?</a:t>
            </a:r>
          </a:p>
          <a:p>
            <a:pPr marL="457200" indent="-457200" eaLnBrk="1" fontAlgn="auto" hangingPunct="1">
              <a:lnSpc>
                <a:spcPct val="90000"/>
              </a:lnSpc>
              <a:spcBef>
                <a:spcPct val="20000"/>
              </a:spcBef>
              <a:spcAft>
                <a:spcPts val="0"/>
              </a:spcAft>
              <a:buClr>
                <a:schemeClr val="accent1">
                  <a:lumMod val="75000"/>
                </a:schemeClr>
              </a:buClr>
              <a:buSzPct val="80000"/>
              <a:buFont typeface="Wingdings"/>
              <a:buChar char=""/>
              <a:defRPr/>
            </a:pPr>
            <a:endParaRPr lang="tr-TR" b="1" dirty="0" smtClean="0">
              <a:latin typeface="Comic Sans MS" panose="030F0702030302020204" pitchFamily="66" charset="0"/>
            </a:endParaRPr>
          </a:p>
          <a:p>
            <a:pPr marL="457200" indent="-457200" eaLnBrk="1" fontAlgn="auto" hangingPunct="1">
              <a:lnSpc>
                <a:spcPct val="90000"/>
              </a:lnSpc>
              <a:spcBef>
                <a:spcPct val="20000"/>
              </a:spcBef>
              <a:spcAft>
                <a:spcPts val="0"/>
              </a:spcAft>
              <a:buClr>
                <a:schemeClr val="accent1">
                  <a:lumMod val="75000"/>
                </a:schemeClr>
              </a:buClr>
              <a:buSzPct val="80000"/>
              <a:buFont typeface="Wingdings"/>
              <a:buChar char=""/>
              <a:defRPr/>
            </a:pPr>
            <a:r>
              <a:rPr lang="tr-TR" b="1" dirty="0" smtClean="0">
                <a:latin typeface="Comic Sans MS" panose="030F0702030302020204" pitchFamily="66" charset="0"/>
              </a:rPr>
              <a:t>Mesleğim ne olacak ?</a:t>
            </a:r>
          </a:p>
          <a:p>
            <a:pPr marL="457200" indent="-457200" eaLnBrk="1" fontAlgn="auto" hangingPunct="1">
              <a:lnSpc>
                <a:spcPct val="90000"/>
              </a:lnSpc>
              <a:spcBef>
                <a:spcPct val="20000"/>
              </a:spcBef>
              <a:spcAft>
                <a:spcPts val="0"/>
              </a:spcAft>
              <a:buClr>
                <a:schemeClr val="accent1">
                  <a:lumMod val="75000"/>
                </a:schemeClr>
              </a:buClr>
              <a:buSzPct val="80000"/>
              <a:buFont typeface="Wingdings"/>
              <a:buChar char=""/>
              <a:defRPr/>
            </a:pPr>
            <a:endParaRPr lang="tr-TR" b="1" dirty="0" smtClean="0">
              <a:latin typeface="Comic Sans MS" panose="030F0702030302020204" pitchFamily="66" charset="0"/>
            </a:endParaRPr>
          </a:p>
          <a:p>
            <a:pPr marL="457200" indent="-457200" eaLnBrk="1" fontAlgn="auto" hangingPunct="1">
              <a:lnSpc>
                <a:spcPct val="90000"/>
              </a:lnSpc>
              <a:spcBef>
                <a:spcPct val="20000"/>
              </a:spcBef>
              <a:spcAft>
                <a:spcPts val="0"/>
              </a:spcAft>
              <a:buClr>
                <a:schemeClr val="accent1">
                  <a:lumMod val="75000"/>
                </a:schemeClr>
              </a:buClr>
              <a:buSzPct val="80000"/>
              <a:buFont typeface="Wingdings"/>
              <a:buChar char=""/>
              <a:defRPr/>
            </a:pPr>
            <a:r>
              <a:rPr lang="tr-TR" b="1" dirty="0" smtClean="0">
                <a:latin typeface="Comic Sans MS" panose="030F0702030302020204" pitchFamily="66" charset="0"/>
              </a:rPr>
              <a:t>10 yıl sonra kendim için nasıl bir gelecek hayal ediyorum ?</a:t>
            </a:r>
          </a:p>
          <a:p>
            <a:pPr marL="457200" indent="-457200" eaLnBrk="1" fontAlgn="auto" hangingPunct="1">
              <a:lnSpc>
                <a:spcPct val="90000"/>
              </a:lnSpc>
              <a:spcBef>
                <a:spcPct val="20000"/>
              </a:spcBef>
              <a:spcAft>
                <a:spcPts val="0"/>
              </a:spcAft>
              <a:buClr>
                <a:schemeClr val="accent1">
                  <a:lumMod val="75000"/>
                </a:schemeClr>
              </a:buClr>
              <a:buSzPct val="80000"/>
              <a:buFont typeface="Wingdings"/>
              <a:buChar char=""/>
              <a:defRPr/>
            </a:pPr>
            <a:endParaRPr lang="tr-TR" b="1" dirty="0" smtClean="0">
              <a:latin typeface="Comic Sans MS" panose="030F0702030302020204" pitchFamily="66" charset="0"/>
            </a:endParaRPr>
          </a:p>
          <a:p>
            <a:pPr marL="457200" indent="-457200" eaLnBrk="1" fontAlgn="auto" hangingPunct="1">
              <a:lnSpc>
                <a:spcPct val="90000"/>
              </a:lnSpc>
              <a:spcBef>
                <a:spcPct val="20000"/>
              </a:spcBef>
              <a:spcAft>
                <a:spcPts val="0"/>
              </a:spcAft>
              <a:buClr>
                <a:schemeClr val="accent1">
                  <a:lumMod val="75000"/>
                </a:schemeClr>
              </a:buClr>
              <a:buSzPct val="80000"/>
              <a:buFont typeface="Wingdings"/>
              <a:buChar char=""/>
              <a:defRPr/>
            </a:pPr>
            <a:r>
              <a:rPr lang="tr-TR" b="1" dirty="0" smtClean="0">
                <a:latin typeface="Comic Sans MS" panose="030F0702030302020204" pitchFamily="66" charset="0"/>
              </a:rPr>
              <a:t>Hayallerimi gerçekleştirmek için aşmam gereken engelleri biliyor muyum ?</a:t>
            </a:r>
          </a:p>
          <a:p>
            <a:pPr marL="457200" indent="-457200" eaLnBrk="1" fontAlgn="auto" hangingPunct="1">
              <a:spcAft>
                <a:spcPts val="0"/>
              </a:spcAft>
              <a:buFont typeface="+mj-lt"/>
              <a:buAutoNum type="arabicPeriod"/>
              <a:defRPr/>
            </a:pPr>
            <a:endParaRPr lang="tr-TR" dirty="0" smtClean="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4" y="3284984"/>
            <a:ext cx="2840588" cy="2190409"/>
          </a:xfrm>
          <a:prstGeom prst="rect">
            <a:avLst/>
          </a:prstGeom>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amla">
  <a:themeElements>
    <a:clrScheme name="Damla">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aml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TM04033925[[fn=Damla]]</Template>
  <TotalTime>1046</TotalTime>
  <Words>1184</Words>
  <Application>Microsoft Office PowerPoint</Application>
  <PresentationFormat>Ekran Gösterisi (4:3)</PresentationFormat>
  <Paragraphs>241</Paragraphs>
  <Slides>54</Slides>
  <Notes>3</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54</vt:i4>
      </vt:variant>
    </vt:vector>
  </HeadingPairs>
  <TitlesOfParts>
    <vt:vector size="64" baseType="lpstr">
      <vt:lpstr>Arial</vt:lpstr>
      <vt:lpstr>Calibri</vt:lpstr>
      <vt:lpstr>Comic Sans MS</vt:lpstr>
      <vt:lpstr>Script MT Bold</vt:lpstr>
      <vt:lpstr>Symbol</vt:lpstr>
      <vt:lpstr>Tahoma</vt:lpstr>
      <vt:lpstr>Times New Roman</vt:lpstr>
      <vt:lpstr>Tw Cen MT</vt:lpstr>
      <vt:lpstr>Wingdings</vt:lpstr>
      <vt:lpstr>Damla</vt:lpstr>
      <vt:lpstr>PowerPoint Sunusu</vt:lpstr>
      <vt:lpstr>PowerPoint Sunusu</vt:lpstr>
      <vt:lpstr>PowerPoint Sunusu</vt:lpstr>
      <vt:lpstr>Verimli ders çalışma,</vt:lpstr>
      <vt:lpstr>VERİMLİ DERS ÇALIŞMA TEKNİKLERİ NELERDİR?</vt:lpstr>
      <vt:lpstr>PowerPoint Sunusu</vt:lpstr>
      <vt:lpstr>Amaç Belirlemek</vt:lpstr>
      <vt:lpstr>PowerPoint Sunusu</vt:lpstr>
      <vt:lpstr>kendinize şu soruları  sorun </vt:lpstr>
      <vt:lpstr>HEDEFE NASIL ULAŞILIR?</vt:lpstr>
      <vt:lpstr>PLANLI ÇALIŞMAK</vt:lpstr>
      <vt:lpstr>PowerPoint Sunusu</vt:lpstr>
      <vt:lpstr>PowerPoint Sunusu</vt:lpstr>
      <vt:lpstr>PowerPoint Sunusu</vt:lpstr>
      <vt:lpstr>Zamanı Etkin Şekilde Değerlendirmek</vt:lpstr>
      <vt:lpstr>UNUTMAYIN!</vt:lpstr>
      <vt:lpstr>PowerPoint Sunusu</vt:lpstr>
      <vt:lpstr>Verimi Etkileyen Etmenlerle Başa Çıkmak</vt:lpstr>
      <vt:lpstr>Nedir bu Etmenler?</vt:lpstr>
      <vt:lpstr>PowerPoint Sunusu</vt:lpstr>
      <vt:lpstr>PowerPoint Sunusu</vt:lpstr>
      <vt:lpstr>Doğru Çalışma Ortamını Seçmek</vt:lpstr>
      <vt:lpstr>PowerPoint Sunusu</vt:lpstr>
      <vt:lpstr>PowerPoint Sunusu</vt:lpstr>
      <vt:lpstr>Ders Çalışırken Birden Fazla İşle İlgilenmemek</vt:lpstr>
      <vt:lpstr>PowerPoint Sunusu</vt:lpstr>
      <vt:lpstr>Not Tutmak</vt:lpstr>
      <vt:lpstr>PowerPoint Sunusu</vt:lpstr>
      <vt:lpstr>PowerPoint Sunusu</vt:lpstr>
      <vt:lpstr>Not Tutarken Nelere Dikkat Etmeliyiz?</vt:lpstr>
      <vt:lpstr>PowerPoint Sunusu</vt:lpstr>
      <vt:lpstr>PowerPoint Sunusu</vt:lpstr>
      <vt:lpstr>Not Tutmakla İlgili Problemler Ve çözümleri</vt:lpstr>
      <vt:lpstr>PowerPoint Sunusu</vt:lpstr>
      <vt:lpstr>PowerPoint Sunusu</vt:lpstr>
      <vt:lpstr>PowerPoint Sunusu</vt:lpstr>
      <vt:lpstr>PowerPoint Sunusu</vt:lpstr>
      <vt:lpstr>PowerPoint Sunusu</vt:lpstr>
      <vt:lpstr>PowerPoint Sunusu</vt:lpstr>
      <vt:lpstr>Farklı Kaynaklardan Yararlanmak</vt:lpstr>
      <vt:lpstr>PowerPoint Sunusu</vt:lpstr>
      <vt:lpstr>PowerPoint Sunusu</vt:lpstr>
      <vt:lpstr>Etkili ve Verimli Okuma</vt:lpstr>
      <vt:lpstr>PowerPoint Sunusu</vt:lpstr>
      <vt:lpstr>PowerPoint Sunusu</vt:lpstr>
      <vt:lpstr>Nedir Bu Yöntemler ?</vt:lpstr>
      <vt:lpstr>PowerPoint Sunusu</vt:lpstr>
      <vt:lpstr>PowerPoint Sunusu</vt:lpstr>
      <vt:lpstr>Tekrar Yapmak</vt:lpstr>
      <vt:lpstr>PowerPoint Sunusu</vt:lpstr>
      <vt:lpstr>PowerPoint Sunusu</vt:lpstr>
      <vt:lpstr>Tekrar Nasıl Yapılmalı?</vt:lpstr>
      <vt:lpstr>Günlük Tekrarı Kolaylaştırmak: Ders çalışırken tekrar</vt:lpstr>
      <vt:lpstr>Dinlediğiniz için      teşekkürler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Gonca</dc:creator>
  <cp:lastModifiedBy>ronaldinho424</cp:lastModifiedBy>
  <cp:revision>69</cp:revision>
  <dcterms:created xsi:type="dcterms:W3CDTF">2015-03-06T13:09:00Z</dcterms:created>
  <dcterms:modified xsi:type="dcterms:W3CDTF">2018-10-31T10:50:07Z</dcterms:modified>
</cp:coreProperties>
</file>