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5" r:id="rId3"/>
    <p:sldId id="314" r:id="rId4"/>
    <p:sldId id="316" r:id="rId5"/>
    <p:sldId id="317" r:id="rId6"/>
    <p:sldId id="319" r:id="rId7"/>
    <p:sldId id="320" r:id="rId8"/>
    <p:sldId id="321" r:id="rId9"/>
    <p:sldId id="322" r:id="rId10"/>
    <p:sldId id="324" r:id="rId11"/>
    <p:sldId id="325" r:id="rId12"/>
    <p:sldId id="326" r:id="rId13"/>
    <p:sldId id="327" r:id="rId14"/>
    <p:sldId id="329" r:id="rId15"/>
    <p:sldId id="330" r:id="rId16"/>
    <p:sldId id="332" r:id="rId17"/>
    <p:sldId id="335" r:id="rId18"/>
    <p:sldId id="339" r:id="rId19"/>
    <p:sldId id="334" r:id="rId20"/>
    <p:sldId id="336" r:id="rId21"/>
    <p:sldId id="340" r:id="rId22"/>
    <p:sldId id="264" r:id="rId23"/>
    <p:sldId id="328" r:id="rId24"/>
    <p:sldId id="318" r:id="rId25"/>
    <p:sldId id="323" r:id="rId26"/>
    <p:sldId id="265" r:id="rId27"/>
    <p:sldId id="289" r:id="rId28"/>
    <p:sldId id="268" r:id="rId29"/>
    <p:sldId id="290" r:id="rId30"/>
    <p:sldId id="291" r:id="rId31"/>
    <p:sldId id="293" r:id="rId32"/>
    <p:sldId id="292" r:id="rId33"/>
    <p:sldId id="296" r:id="rId34"/>
    <p:sldId id="295" r:id="rId35"/>
    <p:sldId id="294" r:id="rId36"/>
    <p:sldId id="310" r:id="rId37"/>
    <p:sldId id="298" r:id="rId38"/>
    <p:sldId id="311" r:id="rId39"/>
    <p:sldId id="297" r:id="rId40"/>
    <p:sldId id="299" r:id="rId41"/>
    <p:sldId id="312" r:id="rId42"/>
    <p:sldId id="300" r:id="rId43"/>
    <p:sldId id="341" r:id="rId44"/>
    <p:sldId id="301" r:id="rId45"/>
    <p:sldId id="313" r:id="rId46"/>
    <p:sldId id="302" r:id="rId47"/>
    <p:sldId id="337" r:id="rId48"/>
    <p:sldId id="338" r:id="rId49"/>
    <p:sldId id="269" r:id="rId50"/>
    <p:sldId id="272" r:id="rId51"/>
    <p:sldId id="273" r:id="rId52"/>
    <p:sldId id="275" r:id="rId53"/>
    <p:sldId id="274" r:id="rId54"/>
    <p:sldId id="276" r:id="rId55"/>
    <p:sldId id="277" r:id="rId56"/>
    <p:sldId id="278" r:id="rId57"/>
    <p:sldId id="279" r:id="rId58"/>
    <p:sldId id="308" r:id="rId59"/>
    <p:sldId id="309" r:id="rId60"/>
    <p:sldId id="306" r:id="rId61"/>
    <p:sldId id="307" r:id="rId62"/>
    <p:sldId id="303" r:id="rId63"/>
    <p:sldId id="304" r:id="rId64"/>
    <p:sldId id="333" r:id="rId65"/>
    <p:sldId id="342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4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7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7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6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5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33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2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8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7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4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3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8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6C2B-9706-1F42-9793-CC08D1089873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BA3C0-A0FC-014D-B810-F2F8B00D92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Travma</a:t>
            </a:r>
            <a:r>
              <a:rPr lang="en-US" dirty="0" smtClean="0"/>
              <a:t> ve </a:t>
            </a:r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Baş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Dr. Yasemin ÖZKAN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01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Afet şokunun bazı ortak belirtileri: 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Ürkeklik</a:t>
            </a:r>
          </a:p>
          <a:p>
            <a:r>
              <a:rPr lang="tr-TR" dirty="0" smtClean="0"/>
              <a:t>Gergin hissetmek</a:t>
            </a:r>
          </a:p>
          <a:p>
            <a:r>
              <a:rPr lang="tr-TR" dirty="0" smtClean="0"/>
              <a:t>Uyuyamamak </a:t>
            </a:r>
          </a:p>
          <a:p>
            <a:r>
              <a:rPr lang="tr-TR" dirty="0" smtClean="0"/>
              <a:t>Kabuslar görmek</a:t>
            </a:r>
          </a:p>
          <a:p>
            <a:r>
              <a:rPr lang="tr-TR" dirty="0" smtClean="0"/>
              <a:t>Ani gürültü veya titreşimden ürküyor olmak (</a:t>
            </a:r>
            <a:r>
              <a:rPr lang="tr-TR" dirty="0" err="1" smtClean="0"/>
              <a:t>Örn</a:t>
            </a:r>
            <a:r>
              <a:rPr lang="tr-TR" dirty="0" smtClean="0"/>
              <a:t>. Kamyon geçmesi) </a:t>
            </a:r>
          </a:p>
          <a:p>
            <a:r>
              <a:rPr lang="tr-TR" dirty="0" smtClean="0"/>
              <a:t>Yalnız olmaktan korkmak </a:t>
            </a:r>
          </a:p>
          <a:p>
            <a:r>
              <a:rPr lang="tr-TR" dirty="0" smtClean="0"/>
              <a:t>Diğer aile üyeleri için endişelenmek</a:t>
            </a:r>
          </a:p>
          <a:p>
            <a:r>
              <a:rPr lang="tr-TR" dirty="0" smtClean="0"/>
              <a:t>Bireyleri unutmak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94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Afet şokunun bazı ortak belirtileri: 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Küçük kazalar yapmak</a:t>
            </a:r>
          </a:p>
          <a:p>
            <a:r>
              <a:rPr lang="tr-TR" dirty="0" smtClean="0"/>
              <a:t>Kolayca </a:t>
            </a:r>
            <a:r>
              <a:rPr lang="tr-TR" dirty="0"/>
              <a:t>ağlamak</a:t>
            </a:r>
          </a:p>
          <a:p>
            <a:r>
              <a:rPr lang="tr-TR" dirty="0"/>
              <a:t>Uyuşmuş hissetmek</a:t>
            </a:r>
          </a:p>
          <a:p>
            <a:r>
              <a:rPr lang="tr-TR" dirty="0"/>
              <a:t>Liman ve otoyol köprülerinden kaçınmak</a:t>
            </a:r>
          </a:p>
          <a:p>
            <a:r>
              <a:rPr lang="tr-TR" dirty="0"/>
              <a:t>Normalden daha hızlı konuşmak</a:t>
            </a:r>
          </a:p>
          <a:p>
            <a:r>
              <a:rPr lang="tr-TR" dirty="0"/>
              <a:t>Endişeli hissetmek</a:t>
            </a:r>
          </a:p>
          <a:p>
            <a:r>
              <a:rPr lang="tr-TR" dirty="0"/>
              <a:t>Kızgın ya da sinirli hissetmek</a:t>
            </a:r>
          </a:p>
          <a:p>
            <a:r>
              <a:rPr lang="tr-TR" dirty="0"/>
              <a:t>Çok kotu bir şeyin olacağını </a:t>
            </a:r>
            <a:r>
              <a:rPr lang="tr-TR" dirty="0" smtClean="0"/>
              <a:t>düşünmek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7270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Afet şokunun bazı ortak belirtileri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Aciz hissetmek</a:t>
            </a:r>
          </a:p>
          <a:p>
            <a:r>
              <a:rPr lang="tr-TR" dirty="0"/>
              <a:t>Hayatta kaldığı için suçlu hissetmek</a:t>
            </a:r>
          </a:p>
          <a:p>
            <a:r>
              <a:rPr lang="tr-TR" dirty="0"/>
              <a:t>Daha önceki </a:t>
            </a:r>
            <a:r>
              <a:rPr lang="tr-TR" dirty="0" err="1"/>
              <a:t>travmatik</a:t>
            </a:r>
            <a:r>
              <a:rPr lang="tr-TR" dirty="0"/>
              <a:t> olayları yeniden deneyimlemek </a:t>
            </a:r>
          </a:p>
          <a:p>
            <a:pPr marL="0" indent="0">
              <a:buNone/>
            </a:pPr>
            <a:r>
              <a:rPr lang="tr-TR" dirty="0" smtClean="0"/>
              <a:t>(Tüm bu belirtiler birkaç haftadan fazla olmamak koşulu ile afet/felaket şoku kapsamındadır).  </a:t>
            </a:r>
            <a:endParaRPr lang="tr-TR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590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Felaketlerin sonuçları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geniş </a:t>
            </a:r>
            <a:r>
              <a:rPr lang="tr-TR" dirty="0"/>
              <a:t>çaplı psikolojik etki oluşturur ve </a:t>
            </a:r>
            <a:endParaRPr lang="tr-TR" dirty="0" smtClean="0"/>
          </a:p>
          <a:p>
            <a:r>
              <a:rPr lang="tr-TR" dirty="0" smtClean="0"/>
              <a:t>felaket </a:t>
            </a:r>
            <a:r>
              <a:rPr lang="tr-TR" dirty="0"/>
              <a:t>öncesinde hazırlık yapmak için </a:t>
            </a:r>
            <a:endParaRPr lang="tr-TR" dirty="0" smtClean="0"/>
          </a:p>
          <a:p>
            <a:r>
              <a:rPr lang="tr-TR" dirty="0" smtClean="0"/>
              <a:t>en </a:t>
            </a:r>
            <a:r>
              <a:rPr lang="tr-TR" dirty="0"/>
              <a:t>fazla etkilenecek kitleleri saptamak önemlidir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(dezavantajlı/kırılgan gruplar:</a:t>
            </a:r>
          </a:p>
          <a:p>
            <a:pPr marL="0" indent="0">
              <a:buNone/>
            </a:pPr>
            <a:r>
              <a:rPr lang="tr-TR" dirty="0" smtClean="0"/>
              <a:t>Kadın, çocuk, engelli, yaşlı 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58648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Felaketin  </a:t>
            </a:r>
            <a:r>
              <a:rPr lang="tr-TR" dirty="0"/>
              <a:t>türüne göre etki ve sonuçları </a:t>
            </a:r>
            <a:r>
              <a:rPr lang="tr-TR" dirty="0" smtClean="0"/>
              <a:t>farklılaşır: 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Yıkım</a:t>
            </a:r>
            <a:r>
              <a:rPr lang="tr-TR" dirty="0"/>
              <a:t>, ölüm ve verilen zarar kasıtlı olduğunda hayatta kalanlar için olaya anlam vermek daha </a:t>
            </a:r>
            <a:r>
              <a:rPr lang="tr-TR" dirty="0" smtClean="0"/>
              <a:t>güçtür.</a:t>
            </a:r>
          </a:p>
          <a:p>
            <a:r>
              <a:rPr lang="tr-TR" dirty="0" smtClean="0"/>
              <a:t> </a:t>
            </a:r>
            <a:r>
              <a:rPr lang="tr-TR" dirty="0"/>
              <a:t>Bu felaketlerin psikolojik sonuçları olayların ciddiyetiyle yakından ilişkilidir.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300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Felaketle </a:t>
            </a:r>
            <a:r>
              <a:rPr lang="tr-TR" dirty="0"/>
              <a:t>karşılaşan neredeyse herkes korku ve stres yaşar. 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</a:t>
            </a:r>
            <a:r>
              <a:rPr lang="tr-TR" dirty="0"/>
              <a:t>tüm insanlarda görülebilecek evrensel bir tepkidir ancak </a:t>
            </a:r>
            <a:endParaRPr lang="tr-TR" dirty="0" smtClean="0"/>
          </a:p>
          <a:p>
            <a:r>
              <a:rPr lang="tr-TR" dirty="0" smtClean="0"/>
              <a:t>bazen </a:t>
            </a:r>
            <a:r>
              <a:rPr lang="tr-TR" dirty="0"/>
              <a:t>kısa sürede önceki işlevselliklerine duygusal ya da davranışsal durumlarına dönerken bazıları için bu süre daha uzundur </a:t>
            </a:r>
            <a:r>
              <a:rPr lang="tr-TR" dirty="0" smtClean="0"/>
              <a:t>ve</a:t>
            </a:r>
          </a:p>
          <a:p>
            <a:r>
              <a:rPr lang="tr-TR" dirty="0" smtClean="0"/>
              <a:t> </a:t>
            </a:r>
            <a:r>
              <a:rPr lang="tr-TR" dirty="0"/>
              <a:t>tepkiler travma sonrası stres bozukluğu (TSSB) gibi sonuçlara kadar </a:t>
            </a:r>
            <a:r>
              <a:rPr lang="tr-TR" dirty="0" smtClean="0"/>
              <a:t>uzanabilir.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199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Günlük hayatımızda zaman zaman duygusal olarak ciddi biçimde zorlandığımız dönemler olur. </a:t>
            </a:r>
            <a:endParaRPr lang="tr-TR" dirty="0" smtClean="0"/>
          </a:p>
          <a:p>
            <a:r>
              <a:rPr lang="tr-TR" dirty="0" smtClean="0"/>
              <a:t>Bizi </a:t>
            </a:r>
            <a:r>
              <a:rPr lang="tr-TR" dirty="0"/>
              <a:t>zorlayan bu yaşantılar değişik biçimlerde ortaya çıkabilir.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080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İnsan yaşamında olumsuz </a:t>
            </a:r>
            <a:r>
              <a:rPr lang="tr-TR" dirty="0"/>
              <a:t>yaşantılar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bazen </a:t>
            </a:r>
            <a:r>
              <a:rPr lang="tr-TR" dirty="0"/>
              <a:t>deprem, sel gibi doğal afetler sonucu oluşmakta </a:t>
            </a:r>
            <a:endParaRPr lang="tr-TR" dirty="0" smtClean="0"/>
          </a:p>
          <a:p>
            <a:r>
              <a:rPr lang="tr-TR" dirty="0" smtClean="0"/>
              <a:t>bazen </a:t>
            </a:r>
            <a:r>
              <a:rPr lang="tr-TR" dirty="0"/>
              <a:t>de savaş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göç, </a:t>
            </a:r>
            <a:endParaRPr lang="tr-TR" dirty="0" smtClean="0"/>
          </a:p>
          <a:p>
            <a:r>
              <a:rPr lang="tr-TR" dirty="0" smtClean="0"/>
              <a:t>terör,</a:t>
            </a:r>
          </a:p>
          <a:p>
            <a:r>
              <a:rPr lang="tr-TR" dirty="0" smtClean="0"/>
              <a:t> </a:t>
            </a:r>
            <a:r>
              <a:rPr lang="tr-TR" dirty="0"/>
              <a:t>istismar, </a:t>
            </a:r>
          </a:p>
          <a:p>
            <a:r>
              <a:rPr lang="tr-TR" dirty="0" smtClean="0"/>
              <a:t>trafik </a:t>
            </a:r>
            <a:r>
              <a:rPr lang="tr-TR" dirty="0"/>
              <a:t>kazası, </a:t>
            </a:r>
            <a:endParaRPr lang="tr-TR" dirty="0" smtClean="0"/>
          </a:p>
          <a:p>
            <a:r>
              <a:rPr lang="tr-TR" dirty="0" smtClean="0"/>
              <a:t>rehin </a:t>
            </a:r>
            <a:r>
              <a:rPr lang="tr-TR" dirty="0"/>
              <a:t>alma gibi insan eliyle ortaya çıkmaktadır.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986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tür yaşantılara bazen doğrudan maruz kalıyor, bazen de tanıklık ederek dolaylı olarak etkilenebiliyoruz.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071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Günümüzde kitle iletişim araçlarının yaygınlaşması ile bu tür olaylardan her zamankinden daha fazla haberdar oluyoruz</a:t>
            </a:r>
            <a:r>
              <a:rPr lang="tr-TR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86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Afet/Felaket</a:t>
            </a:r>
            <a:r>
              <a:rPr lang="tr-TR" b="1" dirty="0"/>
              <a:t>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b="1" dirty="0"/>
              <a:t>M</a:t>
            </a:r>
            <a:r>
              <a:rPr lang="tr-TR" b="1" dirty="0" smtClean="0"/>
              <a:t>ala </a:t>
            </a:r>
            <a:r>
              <a:rPr lang="tr-TR" b="1" dirty="0"/>
              <a:t>zarar veren, yaralanmaya ve/veya hayat kaybına yol açan</a:t>
            </a:r>
            <a:r>
              <a:rPr lang="tr-TR" b="1" dirty="0" smtClean="0"/>
              <a:t>,</a:t>
            </a:r>
          </a:p>
          <a:p>
            <a:pPr eaLnBrk="0" hangingPunct="0"/>
            <a:r>
              <a:rPr lang="tr-TR" b="1" dirty="0" smtClean="0"/>
              <a:t> </a:t>
            </a:r>
            <a:r>
              <a:rPr lang="tr-TR" b="1" dirty="0"/>
              <a:t>başlangıç ve bitişi belirlenebilen, </a:t>
            </a:r>
            <a:endParaRPr lang="tr-TR" b="1" dirty="0" smtClean="0"/>
          </a:p>
          <a:p>
            <a:pPr eaLnBrk="0" hangingPunct="0"/>
            <a:r>
              <a:rPr lang="tr-TR" b="1" dirty="0" smtClean="0"/>
              <a:t>büyük </a:t>
            </a:r>
            <a:r>
              <a:rPr lang="tr-TR" b="1" dirty="0"/>
              <a:t>bir insan grubunu olumsuz etkileyen ve sıradan deneyimlerin dışında olan, </a:t>
            </a:r>
            <a:endParaRPr lang="tr-TR" b="1" dirty="0" smtClean="0"/>
          </a:p>
          <a:p>
            <a:pPr eaLnBrk="0" hangingPunct="0"/>
            <a:r>
              <a:rPr lang="tr-TR" b="1" dirty="0" smtClean="0"/>
              <a:t>önceki </a:t>
            </a:r>
            <a:r>
              <a:rPr lang="tr-TR" b="1" dirty="0"/>
              <a:t>tecrübeleri ne olursa olsun neredeyse herkeste strese yol açacak ölçüde psikolojik açıdan </a:t>
            </a:r>
            <a:r>
              <a:rPr lang="tr-TR" b="1" dirty="0" err="1"/>
              <a:t>travmatik</a:t>
            </a:r>
            <a:r>
              <a:rPr lang="tr-TR" b="1" dirty="0"/>
              <a:t> etkiye sahip </a:t>
            </a:r>
            <a:r>
              <a:rPr lang="tr-TR" b="1" dirty="0" smtClean="0"/>
              <a:t>olaylardır”.</a:t>
            </a:r>
            <a:endParaRPr lang="tr-T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27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Dolayısıyla sadece kendi yaşam alanımızdaki yaşanan </a:t>
            </a:r>
            <a:r>
              <a:rPr lang="tr-TR" dirty="0" err="1"/>
              <a:t>travmatik</a:t>
            </a:r>
            <a:r>
              <a:rPr lang="tr-TR" dirty="0"/>
              <a:t> olaylara doğrudan maruz kalmıyor aynı </a:t>
            </a:r>
            <a:r>
              <a:rPr lang="tr-TR" dirty="0" smtClean="0"/>
              <a:t>zamanda</a:t>
            </a:r>
          </a:p>
          <a:p>
            <a:r>
              <a:rPr lang="tr-TR" dirty="0" smtClean="0"/>
              <a:t>dünyanın </a:t>
            </a:r>
            <a:r>
              <a:rPr lang="tr-TR" dirty="0"/>
              <a:t>dört bir yanında yaşanan olaylardan da haberdar olabiliyoruz.</a:t>
            </a:r>
          </a:p>
          <a:p>
            <a:pPr marL="0" indent="0">
              <a:buNone/>
            </a:pPr>
            <a:r>
              <a:rPr lang="tr-T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81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görece çok az kişinin doğrudan mağdur olduğu </a:t>
            </a:r>
            <a:r>
              <a:rPr lang="tr-TR" dirty="0" err="1"/>
              <a:t>travmatik</a:t>
            </a:r>
            <a:r>
              <a:rPr lang="tr-TR" dirty="0"/>
              <a:t> </a:t>
            </a:r>
            <a:r>
              <a:rPr lang="tr-TR" dirty="0" smtClean="0"/>
              <a:t>olaylar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genel </a:t>
            </a:r>
            <a:r>
              <a:rPr lang="tr-TR" dirty="0"/>
              <a:t>ruh sağlığını tehdit edici</a:t>
            </a:r>
            <a:r>
              <a:rPr lang="tr-TR" dirty="0" smtClean="0"/>
              <a:t>,</a:t>
            </a:r>
          </a:p>
          <a:p>
            <a:r>
              <a:rPr lang="tr-TR" dirty="0" smtClean="0"/>
              <a:t>yaygın </a:t>
            </a:r>
            <a:r>
              <a:rPr lang="tr-TR" dirty="0"/>
              <a:t>ve uzun süreli etkileri olabilmektedir.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35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travma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Ekstrem</a:t>
            </a:r>
            <a:r>
              <a:rPr lang="en-US" dirty="0" smtClean="0"/>
              <a:t>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durum</a:t>
            </a:r>
          </a:p>
          <a:p>
            <a:r>
              <a:rPr lang="en-US" dirty="0" err="1" smtClean="0"/>
              <a:t>Çaresizlik</a:t>
            </a:r>
            <a:endParaRPr lang="en-US" dirty="0" smtClean="0"/>
          </a:p>
          <a:p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korkusu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dehşete</a:t>
            </a:r>
            <a:r>
              <a:rPr lang="en-US" dirty="0" smtClean="0"/>
              <a:t>/</a:t>
            </a:r>
            <a:r>
              <a:rPr lang="en-US" dirty="0" err="1" smtClean="0"/>
              <a:t>korkuya</a:t>
            </a:r>
            <a:r>
              <a:rPr lang="en-US" dirty="0" smtClean="0"/>
              <a:t>  </a:t>
            </a:r>
            <a:r>
              <a:rPr lang="en-US" dirty="0" err="1" smtClean="0"/>
              <a:t>kapılma</a:t>
            </a:r>
            <a:endParaRPr lang="en-US" dirty="0" smtClean="0"/>
          </a:p>
          <a:p>
            <a:r>
              <a:rPr lang="en-US" dirty="0" err="1" smtClean="0"/>
              <a:t>Zaman</a:t>
            </a:r>
            <a:r>
              <a:rPr lang="en-US" dirty="0" smtClean="0"/>
              <a:t> ve </a:t>
            </a:r>
            <a:r>
              <a:rPr lang="en-US" dirty="0" err="1" smtClean="0"/>
              <a:t>mekan</a:t>
            </a:r>
            <a:r>
              <a:rPr lang="en-US" dirty="0" smtClean="0"/>
              <a:t> </a:t>
            </a:r>
            <a:r>
              <a:rPr lang="en-US" dirty="0" err="1" smtClean="0"/>
              <a:t>algısında</a:t>
            </a:r>
            <a:r>
              <a:rPr lang="en-US" dirty="0" smtClean="0"/>
              <a:t> </a:t>
            </a:r>
            <a:r>
              <a:rPr lang="en-US" dirty="0" err="1" smtClean="0"/>
              <a:t>bozukluk</a:t>
            </a:r>
            <a:endParaRPr lang="en-US" dirty="0" smtClean="0"/>
          </a:p>
          <a:p>
            <a:r>
              <a:rPr lang="en-US" dirty="0" err="1" smtClean="0"/>
              <a:t>Baş</a:t>
            </a:r>
            <a:r>
              <a:rPr lang="en-US" dirty="0" smtClean="0"/>
              <a:t> </a:t>
            </a:r>
            <a:r>
              <a:rPr lang="en-US" dirty="0" err="1" smtClean="0"/>
              <a:t>etmenin</a:t>
            </a:r>
            <a:r>
              <a:rPr lang="en-US" dirty="0" smtClean="0"/>
              <a:t> </a:t>
            </a:r>
            <a:r>
              <a:rPr lang="en-US" dirty="0" err="1" smtClean="0"/>
              <a:t>ortadan</a:t>
            </a:r>
            <a:r>
              <a:rPr lang="en-US" dirty="0" smtClean="0"/>
              <a:t> </a:t>
            </a:r>
            <a:r>
              <a:rPr lang="en-US" dirty="0" err="1" smtClean="0"/>
              <a:t>kalkması</a:t>
            </a:r>
            <a:endParaRPr lang="en-US" dirty="0" smtClean="0"/>
          </a:p>
          <a:p>
            <a:r>
              <a:rPr lang="en-US" dirty="0" smtClean="0"/>
              <a:t>Ne </a:t>
            </a:r>
            <a:r>
              <a:rPr lang="en-US" dirty="0" err="1" smtClean="0"/>
              <a:t>yapabileceğini</a:t>
            </a:r>
            <a:r>
              <a:rPr lang="en-US" dirty="0" smtClean="0"/>
              <a:t> </a:t>
            </a:r>
            <a:r>
              <a:rPr lang="en-US" dirty="0" err="1" smtClean="0"/>
              <a:t>bilememe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2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Felaket öncesinde herhangi bir yardıma ihtiyacı olmayan bireyler yaşanılan olayın sonucunda (sevdiklerini kaybetme, evlerini kaybetme, ya da diğer yaşamsal değişiklikler) yardım gereksiniminde olabilirler. </a:t>
            </a:r>
            <a:endParaRPr lang="tr-TR" dirty="0" smtClean="0"/>
          </a:p>
          <a:p>
            <a:r>
              <a:rPr lang="tr-TR" dirty="0" smtClean="0"/>
              <a:t>Ayrıca </a:t>
            </a:r>
            <a:r>
              <a:rPr lang="tr-TR" dirty="0"/>
              <a:t>felaket öncesinde zaten hassas durumda olan grupların (örneğin engelliler , azınlıklar vb.)felaketlerden etkilenme düzeyleri de farklı olacaktır.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135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Bütün afetler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patlamalardan, </a:t>
            </a:r>
          </a:p>
          <a:p>
            <a:r>
              <a:rPr lang="tr-TR" dirty="0" smtClean="0"/>
              <a:t>terörist saldırılardan,</a:t>
            </a:r>
          </a:p>
          <a:p>
            <a:r>
              <a:rPr lang="tr-TR" dirty="0" smtClean="0"/>
              <a:t> yanardağdan, </a:t>
            </a:r>
          </a:p>
          <a:p>
            <a:r>
              <a:rPr lang="tr-TR" dirty="0" err="1" smtClean="0"/>
              <a:t>med</a:t>
            </a:r>
            <a:r>
              <a:rPr lang="tr-TR" dirty="0" smtClean="0"/>
              <a:t> cezir dalgasından, </a:t>
            </a:r>
          </a:p>
          <a:p>
            <a:r>
              <a:rPr lang="tr-TR" dirty="0" smtClean="0"/>
              <a:t>uçak ya da otomobil kazalarından,</a:t>
            </a:r>
          </a:p>
          <a:p>
            <a:r>
              <a:rPr lang="tr-TR" dirty="0" smtClean="0"/>
              <a:t> tren enkazından, cinayetten vb. kaynaklansın, ortak bir noktaya sahiptir.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280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Afet ister ulusal ister kişisel olsun, etkilenenler afet şokunu yaşayacaktır.</a:t>
            </a:r>
          </a:p>
          <a:p>
            <a:r>
              <a:rPr lang="tr-TR" dirty="0" smtClean="0"/>
              <a:t>Felaket büyüdükçe, daha fazla insan afet şokundan etkilenir.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30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Kriz</a:t>
            </a:r>
            <a:r>
              <a:rPr lang="en-US" dirty="0" smtClean="0"/>
              <a:t> mi </a:t>
            </a:r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karıştırılır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Kriz</a:t>
            </a:r>
            <a:r>
              <a:rPr lang="en-US" dirty="0" smtClean="0"/>
              <a:t>: </a:t>
            </a:r>
            <a:r>
              <a:rPr lang="en-US" dirty="0" err="1" smtClean="0"/>
              <a:t>Ekstem</a:t>
            </a:r>
            <a:r>
              <a:rPr lang="en-US" dirty="0" smtClean="0"/>
              <a:t> </a:t>
            </a:r>
            <a:r>
              <a:rPr lang="en-US" dirty="0" err="1" smtClean="0"/>
              <a:t>ölçüde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koşulların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çoğunlukta</a:t>
            </a:r>
            <a:r>
              <a:rPr lang="en-US" dirty="0" smtClean="0"/>
              <a:t> </a:t>
            </a:r>
            <a:r>
              <a:rPr lang="en-US" dirty="0" err="1" smtClean="0"/>
              <a:t>beklenmedik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</a:t>
            </a:r>
            <a:r>
              <a:rPr lang="en-US" dirty="0" smtClean="0"/>
              <a:t> </a:t>
            </a:r>
            <a:r>
              <a:rPr lang="en-US" dirty="0" err="1" smtClean="0"/>
              <a:t>halinde</a:t>
            </a:r>
            <a:r>
              <a:rPr lang="en-US" dirty="0" smtClean="0"/>
              <a:t> </a:t>
            </a:r>
            <a:r>
              <a:rPr lang="en-US" dirty="0" err="1" smtClean="0"/>
              <a:t>paniğe</a:t>
            </a:r>
            <a:r>
              <a:rPr lang="en-US" dirty="0" smtClean="0"/>
              <a:t> </a:t>
            </a:r>
            <a:r>
              <a:rPr lang="en-US" dirty="0" err="1" smtClean="0"/>
              <a:t>kapılma</a:t>
            </a:r>
            <a:r>
              <a:rPr lang="en-US" dirty="0" smtClean="0"/>
              <a:t> ve ne </a:t>
            </a:r>
            <a:r>
              <a:rPr lang="en-US" dirty="0" err="1" smtClean="0"/>
              <a:t>yapacağını</a:t>
            </a:r>
            <a:r>
              <a:rPr lang="en-US" dirty="0" smtClean="0"/>
              <a:t> </a:t>
            </a:r>
            <a:r>
              <a:rPr lang="en-US" dirty="0" err="1" smtClean="0"/>
              <a:t>bilememe</a:t>
            </a:r>
            <a:r>
              <a:rPr lang="en-US" dirty="0" smtClean="0"/>
              <a:t>,</a:t>
            </a:r>
          </a:p>
          <a:p>
            <a:r>
              <a:rPr lang="en-US" dirty="0" smtClean="0"/>
              <a:t>Ps. </a:t>
            </a:r>
            <a:r>
              <a:rPr lang="en-US" dirty="0" err="1" smtClean="0"/>
              <a:t>Travma</a:t>
            </a:r>
            <a:r>
              <a:rPr lang="en-US" dirty="0" smtClean="0"/>
              <a:t>(</a:t>
            </a:r>
            <a:r>
              <a:rPr lang="en-US" u="sng" dirty="0" smtClean="0"/>
              <a:t>APA ‘</a:t>
            </a:r>
            <a:r>
              <a:rPr lang="en-US" u="sng" dirty="0" err="1" smtClean="0"/>
              <a:t>ya</a:t>
            </a:r>
            <a:r>
              <a:rPr lang="en-US" u="sng" dirty="0" smtClean="0"/>
              <a:t> </a:t>
            </a:r>
            <a:r>
              <a:rPr lang="en-US" u="sng" dirty="0" err="1" smtClean="0"/>
              <a:t>göre</a:t>
            </a:r>
            <a:r>
              <a:rPr lang="en-US" u="sng" dirty="0" smtClean="0"/>
              <a:t>):</a:t>
            </a:r>
          </a:p>
          <a:p>
            <a:endParaRPr lang="en-US" dirty="0" smtClean="0"/>
          </a:p>
          <a:p>
            <a:r>
              <a:rPr lang="en-US" dirty="0" err="1" smtClean="0"/>
              <a:t>Kaza</a:t>
            </a:r>
            <a:r>
              <a:rPr lang="en-US" dirty="0" smtClean="0"/>
              <a:t>, </a:t>
            </a:r>
            <a:r>
              <a:rPr lang="en-US" dirty="0" err="1" smtClean="0"/>
              <a:t>tecavüz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afet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ekstrem</a:t>
            </a:r>
            <a:r>
              <a:rPr lang="en-US" dirty="0" smtClean="0"/>
              <a:t> </a:t>
            </a:r>
            <a:r>
              <a:rPr lang="en-US" dirty="0" err="1" smtClean="0"/>
              <a:t>öçlüde</a:t>
            </a:r>
            <a:r>
              <a:rPr lang="en-US" dirty="0" smtClean="0"/>
              <a:t> </a:t>
            </a:r>
            <a:r>
              <a:rPr lang="en-US" dirty="0" err="1" smtClean="0"/>
              <a:t>dehşet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verilen</a:t>
            </a:r>
            <a:r>
              <a:rPr lang="en-US" dirty="0" smtClean="0"/>
              <a:t> </a:t>
            </a:r>
            <a:r>
              <a:rPr lang="en-US" dirty="0" err="1" smtClean="0"/>
              <a:t>duygusal</a:t>
            </a:r>
            <a:r>
              <a:rPr lang="en-US" dirty="0" smtClean="0"/>
              <a:t> </a:t>
            </a:r>
            <a:r>
              <a:rPr lang="en-US" dirty="0" err="1" smtClean="0"/>
              <a:t>tepkidir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53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Dünya Sağlık Örgütü (WHO. 2004) </a:t>
            </a:r>
            <a:r>
              <a:rPr lang="tr-TR" dirty="0" err="1"/>
              <a:t>travmatik</a:t>
            </a:r>
            <a:r>
              <a:rPr lang="tr-TR" dirty="0"/>
              <a:t> yaşantıyı, </a:t>
            </a:r>
            <a:endParaRPr lang="tr-TR" dirty="0" smtClean="0"/>
          </a:p>
          <a:p>
            <a:r>
              <a:rPr lang="tr-TR" dirty="0" smtClean="0"/>
              <a:t>olağan </a:t>
            </a:r>
            <a:r>
              <a:rPr lang="tr-TR" dirty="0"/>
              <a:t>dışı ruhsal veya fiziksel bir stresörle kısa veya uzun süreli bir karşılaşma olarak tanımlamıştır.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95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travma</a:t>
            </a:r>
            <a:r>
              <a:rPr lang="en-US" dirty="0" smtClean="0"/>
              <a:t> (DSM5)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ölüm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ölüm</a:t>
            </a:r>
            <a:r>
              <a:rPr lang="en-US" dirty="0" smtClean="0"/>
              <a:t>  </a:t>
            </a:r>
            <a:r>
              <a:rPr lang="en-US" dirty="0" err="1" smtClean="0"/>
              <a:t>tehtidi</a:t>
            </a:r>
            <a:r>
              <a:rPr lang="en-US" dirty="0" smtClean="0"/>
              <a:t>, </a:t>
            </a:r>
            <a:r>
              <a:rPr lang="en-US" dirty="0" err="1" smtClean="0"/>
              <a:t>ciddi</a:t>
            </a:r>
            <a:r>
              <a:rPr lang="en-US" dirty="0" smtClean="0"/>
              <a:t> </a:t>
            </a:r>
            <a:r>
              <a:rPr lang="en-US" dirty="0" err="1" smtClean="0"/>
              <a:t>yaralanma</a:t>
            </a:r>
            <a:r>
              <a:rPr lang="en-US" dirty="0" smtClean="0"/>
              <a:t> ve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cinsel</a:t>
            </a:r>
            <a:r>
              <a:rPr lang="en-US" dirty="0" smtClean="0"/>
              <a:t> </a:t>
            </a:r>
            <a:r>
              <a:rPr lang="en-US" dirty="0" err="1" smtClean="0"/>
              <a:t>şiddete</a:t>
            </a:r>
            <a:r>
              <a:rPr lang="en-US" dirty="0" smtClean="0"/>
              <a:t>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278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Kaynağına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travma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0200"/>
            <a:ext cx="8364980" cy="4818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432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tr-TR" b="1" dirty="0"/>
              <a:t> </a:t>
            </a:r>
            <a:r>
              <a:rPr lang="tr-TR" sz="4000" b="1" dirty="0"/>
              <a:t>Doğal Afetler                            </a:t>
            </a:r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                            insan   Eliyle Oluşturulan</a:t>
            </a:r>
            <a:endParaRPr lang="en-US" sz="4000" dirty="0"/>
          </a:p>
        </p:txBody>
      </p:sp>
      <p:pic>
        <p:nvPicPr>
          <p:cNvPr id="4" name="Resim 1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7" r="644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429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>İ</a:t>
            </a:r>
            <a:r>
              <a:rPr lang="tr-TR" b="1" dirty="0" smtClean="0"/>
              <a:t>nsan </a:t>
            </a:r>
            <a:r>
              <a:rPr lang="tr-TR" b="1" dirty="0"/>
              <a:t>Eliyle Kasıtlı Olarak Oluşturulan Travmalar</a:t>
            </a:r>
            <a:br>
              <a:rPr lang="tr-T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endParaRPr lang="tr-TR" dirty="0"/>
          </a:p>
          <a:p>
            <a:pPr eaLnBrk="0" hangingPunct="0"/>
            <a:r>
              <a:rPr lang="tr-TR" b="1" i="1" dirty="0"/>
              <a:t>Savaşlar: </a:t>
            </a:r>
            <a:r>
              <a:rPr lang="tr-TR" dirty="0"/>
              <a:t>Psikolojik zarar açısından </a:t>
            </a:r>
            <a:r>
              <a:rPr lang="tr-TR" dirty="0" smtClean="0"/>
              <a:t>en </a:t>
            </a:r>
            <a:r>
              <a:rPr lang="tr-TR" dirty="0"/>
              <a:t>şiddetli </a:t>
            </a:r>
            <a:r>
              <a:rPr lang="tr-TR" dirty="0" smtClean="0"/>
              <a:t>olgu. </a:t>
            </a:r>
          </a:p>
          <a:p>
            <a:pPr eaLnBrk="0" hangingPunct="0"/>
            <a:r>
              <a:rPr lang="tr-TR" dirty="0" smtClean="0"/>
              <a:t>içerdiği </a:t>
            </a:r>
            <a:r>
              <a:rPr lang="tr-TR" dirty="0"/>
              <a:t>şiddet </a:t>
            </a:r>
            <a:r>
              <a:rPr lang="tr-TR" dirty="0" smtClean="0"/>
              <a:t>çaresizlik </a:t>
            </a:r>
            <a:r>
              <a:rPr lang="tr-TR" dirty="0"/>
              <a:t>inanılmaz ölçüde büyüktür</a:t>
            </a:r>
            <a:r>
              <a:rPr lang="tr-TR" dirty="0" smtClean="0"/>
              <a:t>.</a:t>
            </a:r>
          </a:p>
          <a:p>
            <a:pPr eaLnBrk="0" hangingPunct="0"/>
            <a:r>
              <a:rPr lang="tr-TR" dirty="0" smtClean="0"/>
              <a:t> </a:t>
            </a:r>
            <a:r>
              <a:rPr lang="tr-TR" dirty="0"/>
              <a:t>Ölümün </a:t>
            </a:r>
            <a:r>
              <a:rPr lang="tr-TR" dirty="0" smtClean="0"/>
              <a:t>hissedilmesinin  </a:t>
            </a:r>
            <a:r>
              <a:rPr lang="tr-TR" dirty="0"/>
              <a:t>yanı sıra yaralanma, istismara maruz kalma  ve sakat  kalma tehdidi de çok ağırdır. </a:t>
            </a:r>
            <a:r>
              <a:rPr lang="tr-TR" b="1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38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Terör Eylemleri: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dirty="0" smtClean="0"/>
              <a:t>Çok </a:t>
            </a:r>
            <a:r>
              <a:rPr lang="tr-TR" dirty="0"/>
              <a:t>sayıda kişinin ölümü ve yaralanmasına neden olan kasıtlı şiddet uygulamaları insanlık tarihine utanç eylemleri olarak geçmiştir</a:t>
            </a:r>
            <a:r>
              <a:rPr lang="tr-TR" dirty="0" smtClean="0"/>
              <a:t>.</a:t>
            </a:r>
          </a:p>
          <a:p>
            <a:pPr eaLnBrk="0" hangingPunct="0"/>
            <a:r>
              <a:rPr lang="tr-TR" dirty="0" smtClean="0"/>
              <a:t> </a:t>
            </a:r>
            <a:r>
              <a:rPr lang="tr-TR" dirty="0"/>
              <a:t>Terör toplumsal yapıya zarar verme amacıyla teşkilatlı biçimde güç ve şiddet göstererek gerçekleştirilen bir </a:t>
            </a:r>
            <a:r>
              <a:rPr lang="tr-TR" dirty="0" smtClean="0"/>
              <a:t>eylemdir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65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Tecavüz: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dirty="0" smtClean="0"/>
              <a:t>Karşı </a:t>
            </a:r>
            <a:r>
              <a:rPr lang="tr-TR" dirty="0"/>
              <a:t>tarafın rızası olmaksızın gerçekleştirilen her türlü cinsel </a:t>
            </a:r>
            <a:r>
              <a:rPr lang="tr-TR" dirty="0" smtClean="0"/>
              <a:t>ilişkiyi </a:t>
            </a:r>
            <a:r>
              <a:rPr lang="tr-TR" dirty="0"/>
              <a:t>ifade etmektedir. </a:t>
            </a:r>
            <a:endParaRPr lang="tr-TR" dirty="0" smtClean="0"/>
          </a:p>
          <a:p>
            <a:pPr eaLnBrk="0" hangingPunct="0"/>
            <a:r>
              <a:rPr lang="tr-TR" dirty="0" smtClean="0"/>
              <a:t>Fiziksel </a:t>
            </a:r>
            <a:r>
              <a:rPr lang="tr-TR" dirty="0"/>
              <a:t>güç kullanımı ve tehdit söz konusudur ve kurban karşı duramayacak </a:t>
            </a:r>
            <a:r>
              <a:rPr lang="tr-TR" dirty="0" smtClean="0"/>
              <a:t>hale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9438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Ensest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</a:t>
            </a:r>
            <a:r>
              <a:rPr lang="tr-TR" dirty="0" smtClean="0"/>
              <a:t>ocuğun baba</a:t>
            </a:r>
            <a:r>
              <a:rPr lang="tr-TR" dirty="0"/>
              <a:t>, anne, abi, abla</a:t>
            </a:r>
            <a:r>
              <a:rPr lang="tr-TR" dirty="0" smtClean="0"/>
              <a:t>, amca</a:t>
            </a:r>
            <a:r>
              <a:rPr lang="tr-TR" dirty="0"/>
              <a:t>, dayı, teyze, hala ve dede gibi akrabalar ya da enişte üvey </a:t>
            </a:r>
            <a:r>
              <a:rPr lang="tr-TR" dirty="0" smtClean="0"/>
              <a:t>anne, üvey baba </a:t>
            </a:r>
            <a:r>
              <a:rPr lang="tr-TR" dirty="0"/>
              <a:t>üvey kardeşler </a:t>
            </a:r>
            <a:r>
              <a:rPr lang="tr-TR" dirty="0" smtClean="0"/>
              <a:t>gibi çocuk üzerinde </a:t>
            </a:r>
            <a:r>
              <a:rPr lang="tr-TR" dirty="0"/>
              <a:t>ebeveyn benzeri gücü ve saygınlığı olan bir yetişkin </a:t>
            </a:r>
            <a:r>
              <a:rPr lang="tr-TR" dirty="0" smtClean="0"/>
              <a:t>tarafından cinsel </a:t>
            </a:r>
            <a:r>
              <a:rPr lang="tr-TR" dirty="0"/>
              <a:t>olarak istismar </a:t>
            </a:r>
            <a:r>
              <a:rPr lang="tr-TR" dirty="0" smtClean="0"/>
              <a:t>edilmesidir.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03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nsest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b="1" dirty="0" err="1" smtClean="0"/>
              <a:t>Ensest</a:t>
            </a:r>
            <a:r>
              <a:rPr lang="tr-TR" b="1" dirty="0" smtClean="0"/>
              <a:t> </a:t>
            </a:r>
            <a:r>
              <a:rPr lang="tr-TR" b="1" dirty="0"/>
              <a:t>sonlandığında bile kişinin yaşamında psikolojik, sosyal ve cinsel açıdan sorunlar yaşamasına neden </a:t>
            </a:r>
            <a:r>
              <a:rPr lang="tr-TR" b="1" dirty="0" smtClean="0"/>
              <a:t>olur</a:t>
            </a:r>
            <a:endParaRPr lang="tr-TR" b="1" dirty="0"/>
          </a:p>
          <a:p>
            <a:pPr eaLnBrk="0" hangingPunct="0"/>
            <a:r>
              <a:rPr lang="tr-TR" dirty="0"/>
              <a:t>Çocukluk çağındaki bağlanma travması, psikolojik, sosyal, duygusal ve fizyolojik gelişim üzerindeki tüm yaşam boyu sürecek etkileri sebebiyle özellikle önem taşır. </a:t>
            </a:r>
            <a:r>
              <a:rPr lang="tr-TR" b="1" i="1" dirty="0"/>
              <a:t> 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48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İşkence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dirty="0" smtClean="0"/>
              <a:t>Fiziksel </a:t>
            </a:r>
            <a:r>
              <a:rPr lang="tr-TR" dirty="0"/>
              <a:t>ya da psikolojik olarak ciddi incinme oluşturan ve </a:t>
            </a:r>
            <a:endParaRPr lang="tr-TR" dirty="0" smtClean="0"/>
          </a:p>
          <a:p>
            <a:pPr eaLnBrk="0" hangingPunct="0"/>
            <a:r>
              <a:rPr lang="tr-TR" dirty="0" smtClean="0"/>
              <a:t>acı </a:t>
            </a:r>
            <a:r>
              <a:rPr lang="tr-TR" dirty="0"/>
              <a:t>veren eylemlerdir ve </a:t>
            </a:r>
            <a:endParaRPr lang="tr-TR" dirty="0" smtClean="0"/>
          </a:p>
          <a:p>
            <a:pPr eaLnBrk="0" hangingPunct="0"/>
            <a:r>
              <a:rPr lang="tr-TR" dirty="0" smtClean="0"/>
              <a:t>genellikle </a:t>
            </a:r>
            <a:r>
              <a:rPr lang="tr-TR" dirty="0"/>
              <a:t>bilgi elde etmek ya </a:t>
            </a:r>
            <a:r>
              <a:rPr lang="tr-TR" dirty="0" smtClean="0"/>
              <a:t>da</a:t>
            </a:r>
          </a:p>
          <a:p>
            <a:pPr eaLnBrk="0" hangingPunct="0"/>
            <a:r>
              <a:rPr lang="tr-TR" dirty="0" smtClean="0"/>
              <a:t>suçu </a:t>
            </a:r>
            <a:r>
              <a:rPr lang="tr-TR" dirty="0"/>
              <a:t>itiraf ettirmek amacıyla başvurulan </a:t>
            </a:r>
            <a:r>
              <a:rPr lang="tr-TR" dirty="0" smtClean="0"/>
              <a:t>insanlıktan </a:t>
            </a:r>
            <a:r>
              <a:rPr lang="tr-TR" dirty="0"/>
              <a:t>uzak eylemleri kapsar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29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İşkence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Hem psikolojik </a:t>
            </a:r>
            <a:r>
              <a:rPr lang="tr-TR" dirty="0"/>
              <a:t>hem de fiziksel yöntemler işkencede kullanılabilir. </a:t>
            </a:r>
            <a:endParaRPr lang="tr-TR" dirty="0" smtClean="0"/>
          </a:p>
          <a:p>
            <a:r>
              <a:rPr lang="tr-TR" dirty="0" smtClean="0"/>
              <a:t>Dayak,</a:t>
            </a:r>
          </a:p>
          <a:p>
            <a:r>
              <a:rPr lang="tr-TR" dirty="0" smtClean="0"/>
              <a:t> </a:t>
            </a:r>
            <a:r>
              <a:rPr lang="tr-TR" dirty="0"/>
              <a:t>ip ile boğma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elektrik şoku </a:t>
            </a:r>
            <a:r>
              <a:rPr lang="tr-TR" dirty="0" smtClean="0"/>
              <a:t>verme,</a:t>
            </a:r>
          </a:p>
          <a:p>
            <a:r>
              <a:rPr lang="tr-TR" dirty="0" smtClean="0"/>
              <a:t> </a:t>
            </a:r>
            <a:r>
              <a:rPr lang="tr-TR" dirty="0"/>
              <a:t>cinsel taciz ya da tecavüz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kemik kırmak duygusal yoksunluk yaşatmak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sakatlama ya da </a:t>
            </a:r>
            <a:endParaRPr lang="tr-TR" dirty="0" smtClean="0"/>
          </a:p>
          <a:p>
            <a:r>
              <a:rPr lang="tr-TR" dirty="0" smtClean="0"/>
              <a:t>ölümle </a:t>
            </a:r>
            <a:r>
              <a:rPr lang="tr-TR" dirty="0"/>
              <a:t>tehdit etmek, </a:t>
            </a:r>
            <a:endParaRPr lang="tr-TR" dirty="0" smtClean="0"/>
          </a:p>
          <a:p>
            <a:r>
              <a:rPr lang="tr-TR" dirty="0" smtClean="0"/>
              <a:t>uyutmamak </a:t>
            </a:r>
            <a:r>
              <a:rPr lang="tr-TR" dirty="0"/>
              <a:t>gibi.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898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Aile içi şiddet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dirty="0" smtClean="0"/>
              <a:t>Bir tür işkence </a:t>
            </a:r>
            <a:r>
              <a:rPr lang="tr-TR" dirty="0"/>
              <a:t>olarak değerlendirilmektedir</a:t>
            </a:r>
            <a:r>
              <a:rPr lang="tr-TR" dirty="0" smtClean="0"/>
              <a:t>.</a:t>
            </a:r>
          </a:p>
          <a:p>
            <a:pPr eaLnBrk="0" hangingPunct="0"/>
            <a:r>
              <a:rPr lang="tr-TR" dirty="0" smtClean="0"/>
              <a:t> </a:t>
            </a:r>
            <a:r>
              <a:rPr lang="tr-TR" dirty="0"/>
              <a:t>Özellikle cinsellik tehdit ve kontrol sağlama amacıyla kullanıldığında cinsel şiddet  halini alır. </a:t>
            </a:r>
            <a:endParaRPr lang="tr-TR" dirty="0" smtClean="0"/>
          </a:p>
          <a:p>
            <a:pPr eaLnBrk="0" hangingPunct="0"/>
            <a:r>
              <a:rPr lang="tr-TR" dirty="0" smtClean="0"/>
              <a:t>Vakaların </a:t>
            </a:r>
            <a:r>
              <a:rPr lang="tr-TR" dirty="0"/>
              <a:t>çoğunda duygusal tacizde söz </a:t>
            </a:r>
            <a:r>
              <a:rPr lang="tr-TR" dirty="0" smtClean="0"/>
              <a:t>konusudur.</a:t>
            </a:r>
          </a:p>
          <a:p>
            <a:pPr eaLnBrk="0" hangingPunct="0"/>
            <a:r>
              <a:rPr lang="tr-TR" dirty="0" smtClean="0"/>
              <a:t> Bazen </a:t>
            </a:r>
            <a:r>
              <a:rPr lang="tr-TR" dirty="0"/>
              <a:t>şiddet eşten çocuklara evcil hayvanlara ve eşyalara da yönlendirilebilmektedir</a:t>
            </a:r>
            <a:r>
              <a:rPr lang="tr-TR" dirty="0" smtClean="0"/>
              <a:t>.</a:t>
            </a:r>
          </a:p>
          <a:p>
            <a:pPr eaLnBrk="0" hangingPunct="0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202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Aile içi şiddet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Maalesef </a:t>
            </a:r>
          </a:p>
          <a:p>
            <a:r>
              <a:rPr lang="tr-TR" dirty="0" smtClean="0"/>
              <a:t>Çocuklar </a:t>
            </a:r>
            <a:r>
              <a:rPr lang="tr-TR" dirty="0"/>
              <a:t>aile içi şiddetin görüldüğü bir ortamda yetiştiklerinde ileriki yıllarda kendi oluşturdukları ailelerde şiddet görmeye devam edebilmekte ya da </a:t>
            </a:r>
            <a:endParaRPr lang="tr-TR" dirty="0" smtClean="0"/>
          </a:p>
          <a:p>
            <a:r>
              <a:rPr lang="tr-TR" dirty="0" smtClean="0"/>
              <a:t>bizzat </a:t>
            </a:r>
            <a:r>
              <a:rPr lang="tr-TR" dirty="0"/>
              <a:t>kendileri şiddet uygulayabilmekte ve bu döngünün sürmesine sebep olabilmektedirler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3240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Fiziksel Saldırı: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dirty="0" smtClean="0"/>
              <a:t>Bir </a:t>
            </a:r>
            <a:r>
              <a:rPr lang="tr-TR" dirty="0"/>
              <a:t>başkasının fiziksel saldırısına </a:t>
            </a:r>
            <a:r>
              <a:rPr lang="tr-TR" dirty="0" err="1"/>
              <a:t>mağruz</a:t>
            </a:r>
            <a:r>
              <a:rPr lang="tr-TR" dirty="0"/>
              <a:t> kalmak da bir diğer travma kaynağıdır</a:t>
            </a:r>
            <a:r>
              <a:rPr lang="tr-TR" dirty="0" smtClean="0"/>
              <a:t>.</a:t>
            </a:r>
          </a:p>
          <a:p>
            <a:pPr eaLnBrk="0" hangingPunct="0"/>
            <a:r>
              <a:rPr lang="tr-TR" dirty="0" smtClean="0"/>
              <a:t>Gasp</a:t>
            </a:r>
            <a:r>
              <a:rPr lang="tr-TR" dirty="0"/>
              <a:t>, dayak, bıçaklama, silahlı saldırı ve boğma girişimi genellikle yabancı birisinden gelmektedir</a:t>
            </a:r>
            <a:r>
              <a:rPr lang="tr-TR" dirty="0" smtClean="0"/>
              <a:t>.</a:t>
            </a:r>
          </a:p>
          <a:p>
            <a:pPr eaLnBrk="0" hangingPunct="0"/>
            <a:r>
              <a:rPr lang="tr-TR" dirty="0" smtClean="0"/>
              <a:t> </a:t>
            </a:r>
            <a:r>
              <a:rPr lang="tr-TR" dirty="0"/>
              <a:t>Bu saldırgan eylemlerin, güdüsü çoğunlukla soygun gibi kastidir.</a:t>
            </a:r>
          </a:p>
          <a:p>
            <a:pPr eaLnBrk="0" hangingPunct="0"/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5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Afet</a:t>
            </a:r>
            <a:r>
              <a:rPr lang="en-US" dirty="0" smtClean="0"/>
              <a:t>/</a:t>
            </a:r>
            <a:r>
              <a:rPr lang="en-US" dirty="0" err="1" smtClean="0"/>
              <a:t>felaket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Coğrafi güçler ya da hava koşulları vb. sonucu oluşan doğal felaketlerle insan ihmal ya da hatasıyla oluşan (teknolojik felaketler) ya </a:t>
            </a:r>
            <a:r>
              <a:rPr lang="tr-TR" dirty="0" smtClean="0"/>
              <a:t>da</a:t>
            </a:r>
          </a:p>
          <a:p>
            <a:r>
              <a:rPr lang="tr-TR" dirty="0" smtClean="0"/>
              <a:t>gerçekten </a:t>
            </a:r>
            <a:r>
              <a:rPr lang="tr-TR" dirty="0"/>
              <a:t>zarar verme amacı taşıyan (toplu şiddet) arasında bir ayrım söz konusudur </a:t>
            </a:r>
            <a:r>
              <a:rPr lang="tr-TR" dirty="0" smtClean="0"/>
              <a:t>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779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Çocuk İstismarı: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/>
            <a:r>
              <a:rPr lang="tr-TR" b="1" dirty="0" smtClean="0"/>
              <a:t>Cinsel </a:t>
            </a:r>
            <a:r>
              <a:rPr lang="tr-TR" b="1" dirty="0"/>
              <a:t>ya da fiziksel kötü muameledir ve dayaktan tecavüze uzanan geniş bir çeşitlilik göstermektedir</a:t>
            </a:r>
            <a:r>
              <a:rPr lang="tr-TR" dirty="0"/>
              <a:t>. </a:t>
            </a:r>
            <a:endParaRPr lang="tr-TR" dirty="0" smtClean="0"/>
          </a:p>
          <a:p>
            <a:pPr eaLnBrk="0" hangingPunct="0"/>
            <a:r>
              <a:rPr lang="tr-TR" dirty="0" smtClean="0"/>
              <a:t>Pek </a:t>
            </a:r>
            <a:r>
              <a:rPr lang="tr-TR" dirty="0"/>
              <a:t>çok çocuk psikolojik istismara maruz kalmakta ve ihmal edilmektedir. </a:t>
            </a:r>
            <a:endParaRPr lang="tr-TR" dirty="0" smtClean="0"/>
          </a:p>
          <a:p>
            <a:pPr eaLnBrk="0" hangingPunct="0"/>
            <a:r>
              <a:rPr lang="tr-TR" dirty="0" smtClean="0"/>
              <a:t>Bu </a:t>
            </a:r>
            <a:r>
              <a:rPr lang="tr-TR" dirty="0"/>
              <a:t>çocukların büyüdüklerinde de tacize uğrama olasılıklarının oldukça yüksek olduğu </a:t>
            </a:r>
            <a:r>
              <a:rPr lang="tr-TR" dirty="0" smtClean="0"/>
              <a:t>bilinmektedir.</a:t>
            </a:r>
            <a:endParaRPr lang="tr-TR" dirty="0"/>
          </a:p>
          <a:p>
            <a:pPr marL="0" indent="0" eaLnBrk="0" hangingPunct="0">
              <a:buNone/>
            </a:pPr>
            <a:endParaRPr lang="tr-TR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318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Zorunlu göç ve soykırım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insan </a:t>
            </a:r>
            <a:r>
              <a:rPr lang="tr-TR" dirty="0"/>
              <a:t>elinden kasıtlı olarak çıkan ve </a:t>
            </a:r>
            <a:endParaRPr lang="tr-TR" dirty="0" smtClean="0"/>
          </a:p>
          <a:p>
            <a:r>
              <a:rPr lang="tr-TR" dirty="0" smtClean="0"/>
              <a:t>belirgin </a:t>
            </a:r>
            <a:r>
              <a:rPr lang="tr-TR" dirty="0"/>
              <a:t>ruhsal sorunlara yol açan travmalara verilebilecek örneklerdir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2057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İnsan </a:t>
            </a:r>
            <a:r>
              <a:rPr lang="tr-TR" b="1" dirty="0"/>
              <a:t>Eliyle Kaza sonucu Oluşan Travmalar</a:t>
            </a:r>
            <a:br>
              <a:rPr lang="tr-T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Uçak kazaları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trenin raydan çıkması ve </a:t>
            </a:r>
            <a:endParaRPr lang="tr-TR" dirty="0" smtClean="0"/>
          </a:p>
          <a:p>
            <a:r>
              <a:rPr lang="tr-TR" dirty="0" smtClean="0"/>
              <a:t>geminin </a:t>
            </a:r>
            <a:r>
              <a:rPr lang="tr-TR" dirty="0"/>
              <a:t>batması gibi olaylara da çoğunlukla çok sayıda ölüm ve yaralanma meydana gelebilmektedir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87798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olaylardan kurtulanlar için travma oldukça büyük olmaktadır çünkü </a:t>
            </a:r>
            <a:endParaRPr lang="tr-TR" dirty="0" smtClean="0"/>
          </a:p>
          <a:p>
            <a:r>
              <a:rPr lang="tr-TR" dirty="0" smtClean="0"/>
              <a:t>olayın </a:t>
            </a:r>
            <a:r>
              <a:rPr lang="tr-TR" dirty="0"/>
              <a:t>şiddetini yaşamışlar pek çok ölüme tanıklık etmişler , ölüm korkusunu yakından yaşamışlardır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9375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Evin yanması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</a:t>
            </a:r>
            <a:r>
              <a:rPr lang="tr-TR" dirty="0"/>
              <a:t>diğer travma kaynağıdır. </a:t>
            </a:r>
            <a:endParaRPr lang="tr-TR" dirty="0" smtClean="0"/>
          </a:p>
          <a:p>
            <a:r>
              <a:rPr lang="tr-TR" dirty="0" smtClean="0"/>
              <a:t>Çoğunlukla </a:t>
            </a:r>
            <a:r>
              <a:rPr lang="tr-TR" dirty="0"/>
              <a:t>yatakta içilen sigara ya da , elektrik kısa devresi ya da gaz kaçağı gibi nedenlerle çıkan ev yangınları fiziksel yaralanmalara neden olmaktadır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781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Evin</a:t>
            </a:r>
            <a:r>
              <a:rPr lang="en-US" dirty="0" smtClean="0"/>
              <a:t> </a:t>
            </a:r>
            <a:r>
              <a:rPr lang="en-US" dirty="0" err="1" smtClean="0"/>
              <a:t>yanması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Deri yanıkları uzun bir tedavi süreci gerektirir. Bu süreçte bazen estetik ameliyatlar bile  gerekli olabilmektedir. </a:t>
            </a:r>
            <a:endParaRPr lang="tr-TR" dirty="0" smtClean="0"/>
          </a:p>
          <a:p>
            <a:r>
              <a:rPr lang="tr-TR" dirty="0" smtClean="0"/>
              <a:t>İz </a:t>
            </a:r>
            <a:r>
              <a:rPr lang="tr-TR" dirty="0"/>
              <a:t>kalması ve hareketliliği azaltıcı bedensel </a:t>
            </a:r>
            <a:r>
              <a:rPr lang="tr-TR" dirty="0" smtClean="0"/>
              <a:t>hasar </a:t>
            </a:r>
            <a:r>
              <a:rPr lang="tr-TR" dirty="0"/>
              <a:t>görmek travmanın kalıcı hale gelmesine neden olabilmektedir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82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Ayrıca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Motorlu araç kazaları </a:t>
            </a:r>
            <a:r>
              <a:rPr lang="tr-TR" dirty="0" smtClean="0"/>
              <a:t>, bilhassa </a:t>
            </a:r>
            <a:r>
              <a:rPr lang="tr-TR" dirty="0"/>
              <a:t>birisinin ölümüne  ya da ağır yaralanmasına yol açtığında ciddi </a:t>
            </a:r>
            <a:r>
              <a:rPr lang="tr-TR" dirty="0" smtClean="0"/>
              <a:t>psikolojik </a:t>
            </a:r>
            <a:r>
              <a:rPr lang="tr-TR" dirty="0"/>
              <a:t>sorunlar oluşturma potansiyeline sahiptir. </a:t>
            </a:r>
            <a:endParaRPr lang="tr-TR" dirty="0" smtClean="0"/>
          </a:p>
          <a:p>
            <a:r>
              <a:rPr lang="tr-TR" dirty="0" smtClean="0"/>
              <a:t>Üstelik </a:t>
            </a:r>
            <a:r>
              <a:rPr lang="tr-TR" dirty="0"/>
              <a:t>kendini suçlama ve elem duyguları bu sorunları daha da ağırlaştırmaktadır.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205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Süresine </a:t>
            </a:r>
            <a:r>
              <a:rPr lang="tr-TR" dirty="0"/>
              <a:t>Göre (Tekil-Tekrarlayan) Travmalar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Tekil travmalar </a:t>
            </a:r>
            <a:r>
              <a:rPr lang="tr-TR" dirty="0" smtClean="0"/>
              <a:t>için</a:t>
            </a:r>
          </a:p>
          <a:p>
            <a:r>
              <a:rPr lang="tr-TR" dirty="0" smtClean="0"/>
              <a:t> </a:t>
            </a:r>
            <a:r>
              <a:rPr lang="tr-TR" dirty="0"/>
              <a:t>başa gelen ciddi kazalar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doğal afetler, </a:t>
            </a:r>
            <a:endParaRPr lang="tr-TR" dirty="0" smtClean="0"/>
          </a:p>
          <a:p>
            <a:r>
              <a:rPr lang="tr-TR" dirty="0" smtClean="0"/>
              <a:t>şiddete </a:t>
            </a:r>
            <a:r>
              <a:rPr lang="tr-TR" dirty="0"/>
              <a:t>tanık olma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ciddi </a:t>
            </a:r>
            <a:r>
              <a:rPr lang="tr-TR" dirty="0" smtClean="0"/>
              <a:t>fiziksel, </a:t>
            </a:r>
          </a:p>
          <a:p>
            <a:r>
              <a:rPr lang="tr-TR" dirty="0" smtClean="0"/>
              <a:t>saldırıya </a:t>
            </a:r>
            <a:r>
              <a:rPr lang="tr-TR" dirty="0"/>
              <a:t>uğrama.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(tek </a:t>
            </a:r>
            <a:r>
              <a:rPr lang="tr-TR" dirty="0"/>
              <a:t>bir tecavüz, tek bir cinsel şiddet, silahla tehdit edilmek ya da rehine </a:t>
            </a:r>
            <a:r>
              <a:rPr lang="tr-TR" dirty="0" smtClean="0"/>
              <a:t>olarak tutulmak) .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1849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Tekrarlayan</a:t>
            </a:r>
            <a:r>
              <a:rPr lang="en-US" dirty="0" smtClean="0"/>
              <a:t> </a:t>
            </a:r>
            <a:r>
              <a:rPr lang="en-US" dirty="0" err="1" smtClean="0"/>
              <a:t>travma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Tekrarlayan tecavüzler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fiziksel istismar, </a:t>
            </a:r>
            <a:endParaRPr lang="tr-TR" dirty="0" smtClean="0"/>
          </a:p>
          <a:p>
            <a:r>
              <a:rPr lang="tr-TR" dirty="0" smtClean="0"/>
              <a:t>zorbalık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çocukluk </a:t>
            </a:r>
            <a:r>
              <a:rPr lang="tr-TR" dirty="0"/>
              <a:t>çağı ihmal</a:t>
            </a:r>
          </a:p>
          <a:p>
            <a:r>
              <a:rPr lang="tr-TR" dirty="0"/>
              <a:t>ve istismarı ise tekrarlayan travmalara örnektir.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831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psikopatoloji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Travma </a:t>
            </a:r>
            <a:r>
              <a:rPr lang="tr-TR" dirty="0"/>
              <a:t>sonrası stres </a:t>
            </a:r>
            <a:r>
              <a:rPr lang="tr-TR" dirty="0" err="1" smtClean="0"/>
              <a:t>bozukluğu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Madde </a:t>
            </a:r>
            <a:r>
              <a:rPr lang="tr-TR" dirty="0" err="1"/>
              <a:t>kötüye</a:t>
            </a:r>
            <a:r>
              <a:rPr lang="tr-TR" dirty="0"/>
              <a:t> kullanımı ve </a:t>
            </a:r>
            <a:r>
              <a:rPr lang="tr-TR" dirty="0" err="1"/>
              <a:t>bağımlılığı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Depresyon</a:t>
            </a:r>
            <a:br>
              <a:rPr lang="tr-TR" dirty="0"/>
            </a:br>
            <a:r>
              <a:rPr lang="tr-TR" dirty="0"/>
              <a:t>• </a:t>
            </a:r>
            <a:r>
              <a:rPr lang="tr-TR" dirty="0" err="1"/>
              <a:t>Diğer</a:t>
            </a:r>
            <a:r>
              <a:rPr lang="tr-TR" dirty="0"/>
              <a:t> </a:t>
            </a:r>
            <a:r>
              <a:rPr lang="tr-TR" dirty="0" err="1"/>
              <a:t>anksiyete</a:t>
            </a:r>
            <a:r>
              <a:rPr lang="tr-TR" dirty="0"/>
              <a:t> bozuklukları</a:t>
            </a:r>
            <a:br>
              <a:rPr lang="tr-TR" dirty="0"/>
            </a:br>
            <a:r>
              <a:rPr lang="tr-TR" dirty="0"/>
              <a:t>• </a:t>
            </a:r>
            <a:r>
              <a:rPr lang="tr-TR" dirty="0" err="1"/>
              <a:t>Disosiyatif</a:t>
            </a:r>
            <a:r>
              <a:rPr lang="tr-TR" dirty="0"/>
              <a:t> bozukluklar</a:t>
            </a:r>
            <a:br>
              <a:rPr lang="tr-TR" dirty="0"/>
            </a:br>
            <a:r>
              <a:rPr lang="tr-TR" dirty="0"/>
              <a:t>• Yeme bozuklukları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Bütün afetler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depremlerden,</a:t>
            </a:r>
          </a:p>
          <a:p>
            <a:r>
              <a:rPr lang="tr-TR" dirty="0" smtClean="0"/>
              <a:t> </a:t>
            </a:r>
            <a:r>
              <a:rPr lang="tr-TR" dirty="0"/>
              <a:t>sellerden, </a:t>
            </a:r>
            <a:endParaRPr lang="tr-TR" dirty="0" smtClean="0"/>
          </a:p>
          <a:p>
            <a:r>
              <a:rPr lang="tr-TR" dirty="0" smtClean="0"/>
              <a:t>su </a:t>
            </a:r>
            <a:r>
              <a:rPr lang="tr-TR" dirty="0"/>
              <a:t>baskınlarından, </a:t>
            </a:r>
            <a:endParaRPr lang="tr-TR" dirty="0" smtClean="0"/>
          </a:p>
          <a:p>
            <a:r>
              <a:rPr lang="tr-TR" dirty="0" smtClean="0"/>
              <a:t>kasırgalardan,</a:t>
            </a:r>
          </a:p>
          <a:p>
            <a:r>
              <a:rPr lang="tr-TR" dirty="0" smtClean="0"/>
              <a:t> </a:t>
            </a:r>
            <a:r>
              <a:rPr lang="tr-TR" dirty="0"/>
              <a:t>hortumlardan, </a:t>
            </a:r>
            <a:endParaRPr lang="tr-TR" dirty="0" smtClean="0"/>
          </a:p>
          <a:p>
            <a:r>
              <a:rPr lang="tr-TR" dirty="0" smtClean="0"/>
              <a:t>yangınlardan,</a:t>
            </a:r>
          </a:p>
        </p:txBody>
      </p:sp>
    </p:spTree>
    <p:extLst>
      <p:ext uri="{BB962C8B-B14F-4D97-AF65-F5344CB8AC3E}">
        <p14:creationId xmlns:p14="http://schemas.microsoft.com/office/powerpoint/2010/main" val="2947331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Travma Sonrası Stres </a:t>
            </a:r>
            <a:r>
              <a:rPr lang="tr-TR" dirty="0" err="1"/>
              <a:t>Bozukluğu</a:t>
            </a:r>
            <a:r>
              <a:rPr lang="tr-TR" dirty="0"/>
              <a:t> 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i="1" dirty="0" smtClean="0"/>
              <a:t>A</a:t>
            </a:r>
            <a:r>
              <a:rPr lang="tr-TR" i="1" dirty="0"/>
              <a:t>. </a:t>
            </a:r>
            <a:r>
              <a:rPr lang="tr-TR" i="1" dirty="0" err="1"/>
              <a:t>Aşağıdaki</a:t>
            </a:r>
            <a:r>
              <a:rPr lang="tr-TR" i="1" dirty="0"/>
              <a:t> yollardan biriyle (ya da birden </a:t>
            </a:r>
            <a:r>
              <a:rPr lang="tr-TR" i="1" dirty="0" err="1"/>
              <a:t>çoğuyla</a:t>
            </a:r>
            <a:r>
              <a:rPr lang="tr-TR" i="1" dirty="0"/>
              <a:t>), </a:t>
            </a:r>
            <a:r>
              <a:rPr lang="tr-TR" i="1" dirty="0" err="1"/>
              <a:t>gerçek</a:t>
            </a:r>
            <a:r>
              <a:rPr lang="tr-TR" i="1" dirty="0"/>
              <a:t> ya da </a:t>
            </a:r>
            <a:r>
              <a:rPr lang="tr-TR" i="1" dirty="0" err="1"/>
              <a:t>göz</a:t>
            </a:r>
            <a:r>
              <a:rPr lang="tr-TR" i="1" dirty="0"/>
              <a:t> korkutucu bir </a:t>
            </a:r>
            <a:r>
              <a:rPr lang="tr-TR" i="1" dirty="0" err="1"/>
              <a:t>biçimde</a:t>
            </a:r>
            <a:r>
              <a:rPr lang="tr-TR" i="1" dirty="0"/>
              <a:t> </a:t>
            </a:r>
            <a:r>
              <a:rPr lang="tr-TR" i="1" dirty="0" err="1"/>
              <a:t>ölümle</a:t>
            </a:r>
            <a:r>
              <a:rPr lang="tr-TR" i="1" dirty="0"/>
              <a:t>, </a:t>
            </a:r>
            <a:r>
              <a:rPr lang="tr-TR" i="1" dirty="0" err="1"/>
              <a:t>ağır</a:t>
            </a:r>
            <a:r>
              <a:rPr lang="tr-TR" i="1" dirty="0"/>
              <a:t> yaralanmayla </a:t>
            </a:r>
            <a:r>
              <a:rPr lang="tr-TR" i="1" dirty="0" err="1"/>
              <a:t>karşılaşmıs</a:t>
            </a:r>
            <a:r>
              <a:rPr lang="tr-TR" i="1" dirty="0"/>
              <a:t>̧ olma ya da cinsel saldırıya </a:t>
            </a:r>
            <a:r>
              <a:rPr lang="tr-TR" i="1" dirty="0" err="1"/>
              <a:t>uğramıs</a:t>
            </a:r>
            <a:r>
              <a:rPr lang="tr-TR" i="1" dirty="0"/>
              <a:t>̧ olma: </a:t>
            </a:r>
            <a:endParaRPr lang="tr-TR" dirty="0"/>
          </a:p>
          <a:p>
            <a:r>
              <a:rPr lang="tr-TR" i="1" dirty="0" err="1" smtClean="0"/>
              <a:t>Dog</a:t>
            </a:r>
            <a:r>
              <a:rPr lang="tr-TR" i="1" dirty="0" err="1"/>
              <a:t>̆rudan</a:t>
            </a:r>
            <a:r>
              <a:rPr lang="tr-TR" i="1" dirty="0"/>
              <a:t> </a:t>
            </a:r>
            <a:r>
              <a:rPr lang="tr-TR" i="1" dirty="0" err="1"/>
              <a:t>travmatik</a:t>
            </a:r>
            <a:r>
              <a:rPr lang="tr-TR" i="1" dirty="0"/>
              <a:t> olay </a:t>
            </a:r>
            <a:r>
              <a:rPr lang="tr-TR" i="1" dirty="0" err="1"/>
              <a:t>yaş</a:t>
            </a:r>
            <a:r>
              <a:rPr lang="tr-TR" i="1" dirty="0" err="1" smtClean="0"/>
              <a:t>ama</a:t>
            </a:r>
            <a:r>
              <a:rPr lang="tr-TR" i="1" dirty="0" smtClean="0"/>
              <a:t>.</a:t>
            </a:r>
            <a:endParaRPr lang="tr-TR" i="1" dirty="0"/>
          </a:p>
          <a:p>
            <a:r>
              <a:rPr lang="tr-TR" i="1" dirty="0" err="1" smtClean="0"/>
              <a:t>Bas</a:t>
            </a:r>
            <a:r>
              <a:rPr lang="tr-TR" i="1" dirty="0" err="1"/>
              <a:t>̧kalarının</a:t>
            </a:r>
            <a:r>
              <a:rPr lang="tr-TR" i="1" dirty="0"/>
              <a:t> </a:t>
            </a:r>
            <a:r>
              <a:rPr lang="tr-TR" i="1" dirty="0" err="1"/>
              <a:t>başına</a:t>
            </a:r>
            <a:r>
              <a:rPr lang="tr-TR" i="1" dirty="0"/>
              <a:t> gelen olayı, </a:t>
            </a:r>
            <a:r>
              <a:rPr lang="tr-TR" i="1" dirty="0" err="1"/>
              <a:t>doğrudan</a:t>
            </a:r>
            <a:r>
              <a:rPr lang="tr-TR" i="1" dirty="0"/>
              <a:t> </a:t>
            </a:r>
            <a:r>
              <a:rPr lang="tr-TR" i="1" dirty="0" err="1"/>
              <a:t>doğruya</a:t>
            </a:r>
            <a:r>
              <a:rPr lang="tr-TR" i="1" dirty="0"/>
              <a:t> </a:t>
            </a:r>
            <a:endParaRPr lang="tr-TR" dirty="0"/>
          </a:p>
          <a:p>
            <a:r>
              <a:rPr lang="tr-TR" i="1" dirty="0" err="1"/>
              <a:t>görme</a:t>
            </a:r>
            <a:r>
              <a:rPr lang="tr-TR" i="1" dirty="0"/>
              <a:t> (tanıklık etme). </a:t>
            </a:r>
            <a:endParaRPr lang="tr-TR" dirty="0"/>
          </a:p>
          <a:p>
            <a:r>
              <a:rPr lang="tr-TR" i="1" dirty="0" smtClean="0"/>
              <a:t>Bir </a:t>
            </a:r>
            <a:r>
              <a:rPr lang="tr-TR" i="1" dirty="0"/>
              <a:t>aile yakınının ya da yakın bir </a:t>
            </a:r>
            <a:r>
              <a:rPr lang="tr-TR" i="1" dirty="0" err="1"/>
              <a:t>arkadaşının</a:t>
            </a:r>
            <a:r>
              <a:rPr lang="tr-TR" i="1" dirty="0"/>
              <a:t> </a:t>
            </a:r>
            <a:r>
              <a:rPr lang="tr-TR" i="1" dirty="0" err="1"/>
              <a:t>başına</a:t>
            </a:r>
            <a:r>
              <a:rPr lang="tr-TR" i="1" dirty="0"/>
              <a:t> </a:t>
            </a:r>
            <a:r>
              <a:rPr lang="tr-TR" i="1" dirty="0" err="1"/>
              <a:t>travmatik</a:t>
            </a:r>
            <a:r>
              <a:rPr lang="tr-TR" i="1" dirty="0"/>
              <a:t> olay </a:t>
            </a:r>
            <a:r>
              <a:rPr lang="tr-TR" i="1" dirty="0" err="1"/>
              <a:t>geldiğini</a:t>
            </a:r>
            <a:r>
              <a:rPr lang="tr-TR" i="1" dirty="0"/>
              <a:t> </a:t>
            </a:r>
            <a:r>
              <a:rPr lang="tr-TR" i="1" dirty="0" err="1"/>
              <a:t>öğrenme</a:t>
            </a:r>
            <a:r>
              <a:rPr lang="tr-TR" i="1" dirty="0"/>
              <a:t>. </a:t>
            </a:r>
          </a:p>
          <a:p>
            <a:r>
              <a:rPr lang="tr-TR" i="1" dirty="0" err="1" smtClean="0"/>
              <a:t>Travmatik</a:t>
            </a:r>
            <a:r>
              <a:rPr lang="tr-TR" i="1" dirty="0" smtClean="0"/>
              <a:t> </a:t>
            </a:r>
            <a:r>
              <a:rPr lang="tr-TR" i="1" dirty="0"/>
              <a:t>olayın sevimsiz ayrıntılarıyla, yineleyici bir </a:t>
            </a:r>
            <a:r>
              <a:rPr lang="tr-TR" i="1" dirty="0" err="1"/>
              <a:t>biçimde</a:t>
            </a:r>
            <a:r>
              <a:rPr lang="tr-TR" i="1" dirty="0"/>
              <a:t> ya da </a:t>
            </a:r>
            <a:r>
              <a:rPr lang="tr-TR" i="1" dirty="0" err="1"/>
              <a:t>aşırı</a:t>
            </a:r>
            <a:r>
              <a:rPr lang="tr-TR" i="1" dirty="0"/>
              <a:t> </a:t>
            </a:r>
            <a:r>
              <a:rPr lang="tr-TR" i="1" dirty="0" err="1"/>
              <a:t>düzeyde</a:t>
            </a:r>
            <a:r>
              <a:rPr lang="tr-TR" i="1" dirty="0"/>
              <a:t> </a:t>
            </a:r>
            <a:r>
              <a:rPr lang="tr-TR" i="1" dirty="0" err="1"/>
              <a:t>karşı</a:t>
            </a:r>
            <a:r>
              <a:rPr lang="tr-TR" i="1" dirty="0"/>
              <a:t> </a:t>
            </a:r>
            <a:r>
              <a:rPr lang="tr-TR" i="1" dirty="0" err="1"/>
              <a:t>karşıya</a:t>
            </a:r>
            <a:r>
              <a:rPr lang="tr-TR" i="1" dirty="0"/>
              <a:t> kalma. 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292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Travma Sonrası Stres </a:t>
            </a:r>
            <a:r>
              <a:rPr lang="tr-TR" dirty="0" err="1"/>
              <a:t>Bozukluğu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B. Sıkıntı </a:t>
            </a:r>
            <a:r>
              <a:rPr lang="tr-TR" dirty="0" err="1"/>
              <a:t>doğuran</a:t>
            </a:r>
            <a:r>
              <a:rPr lang="tr-TR" dirty="0"/>
              <a:t> olayı </a:t>
            </a:r>
            <a:r>
              <a:rPr lang="tr-TR" dirty="0" err="1"/>
              <a:t>yaşarken</a:t>
            </a:r>
            <a:r>
              <a:rPr lang="tr-TR" dirty="0"/>
              <a:t> yada bu olayı </a:t>
            </a:r>
            <a:r>
              <a:rPr lang="tr-TR" dirty="0" err="1"/>
              <a:t>yaşadıktan</a:t>
            </a:r>
            <a:r>
              <a:rPr lang="tr-TR" dirty="0"/>
              <a:t> sonra </a:t>
            </a:r>
            <a:r>
              <a:rPr lang="tr-TR" dirty="0" err="1"/>
              <a:t>aşağıdaki</a:t>
            </a:r>
            <a:r>
              <a:rPr lang="tr-TR" dirty="0"/>
              <a:t> </a:t>
            </a:r>
            <a:r>
              <a:rPr lang="tr-TR" dirty="0" err="1"/>
              <a:t>disosiyatif</a:t>
            </a:r>
            <a:r>
              <a:rPr lang="tr-TR" dirty="0"/>
              <a:t> belirtilerden </a:t>
            </a:r>
            <a:r>
              <a:rPr lang="tr-TR" dirty="0" err="1"/>
              <a:t>üçu</a:t>
            </a:r>
            <a:r>
              <a:rPr lang="tr-TR" dirty="0"/>
              <a:t>̈ yada daha fazlası </a:t>
            </a:r>
            <a:r>
              <a:rPr lang="tr-TR" dirty="0" err="1"/>
              <a:t>gerçekleşmiştir</a:t>
            </a:r>
            <a:r>
              <a:rPr lang="tr-TR" dirty="0"/>
              <a:t>. </a:t>
            </a:r>
          </a:p>
          <a:p>
            <a:r>
              <a:rPr lang="tr-TR" dirty="0" err="1"/>
              <a:t>Uyuşukluk</a:t>
            </a:r>
            <a:r>
              <a:rPr lang="tr-TR" dirty="0"/>
              <a:t>, dalgınlık duyumları yada duygusal tepkisizlik </a:t>
            </a:r>
          </a:p>
          <a:p>
            <a:r>
              <a:rPr lang="tr-TR" dirty="0" err="1"/>
              <a:t>Çevrede</a:t>
            </a:r>
            <a:r>
              <a:rPr lang="tr-TR" dirty="0"/>
              <a:t> olup bitenlerin farkına varma </a:t>
            </a:r>
            <a:r>
              <a:rPr lang="tr-TR" dirty="0" err="1"/>
              <a:t>düzeyinde</a:t>
            </a:r>
            <a:r>
              <a:rPr lang="tr-TR" dirty="0"/>
              <a:t> azalma </a:t>
            </a:r>
          </a:p>
          <a:p>
            <a:r>
              <a:rPr lang="tr-TR" dirty="0" err="1"/>
              <a:t>Derealizasyon</a:t>
            </a:r>
            <a:r>
              <a:rPr lang="tr-TR" dirty="0"/>
              <a:t> </a:t>
            </a:r>
          </a:p>
          <a:p>
            <a:r>
              <a:rPr lang="tr-TR" dirty="0" err="1"/>
              <a:t>Depersonalizasyon</a:t>
            </a:r>
            <a:r>
              <a:rPr lang="tr-TR" dirty="0"/>
              <a:t> </a:t>
            </a:r>
          </a:p>
          <a:p>
            <a:r>
              <a:rPr lang="tr-TR" dirty="0" err="1"/>
              <a:t>Disosiyatif</a:t>
            </a:r>
            <a:r>
              <a:rPr lang="tr-TR" dirty="0"/>
              <a:t> amnezi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214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Travma Sonrası Stres </a:t>
            </a:r>
            <a:r>
              <a:rPr lang="tr-TR" dirty="0" err="1"/>
              <a:t>Bozukluğu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C. </a:t>
            </a:r>
            <a:r>
              <a:rPr lang="tr-TR" dirty="0" err="1"/>
              <a:t>Travmatik</a:t>
            </a:r>
            <a:r>
              <a:rPr lang="tr-TR" dirty="0"/>
              <a:t> olay tekrar tekrar </a:t>
            </a:r>
            <a:r>
              <a:rPr lang="tr-TR" dirty="0" err="1"/>
              <a:t>yaşanır</a:t>
            </a:r>
            <a:r>
              <a:rPr lang="tr-TR" dirty="0"/>
              <a:t>. </a:t>
            </a:r>
          </a:p>
          <a:p>
            <a:r>
              <a:rPr lang="tr-TR" dirty="0" err="1"/>
              <a:t>Göz</a:t>
            </a:r>
            <a:r>
              <a:rPr lang="tr-TR" dirty="0"/>
              <a:t> </a:t>
            </a:r>
            <a:r>
              <a:rPr lang="tr-TR" dirty="0" err="1"/>
              <a:t>önüne</a:t>
            </a:r>
            <a:r>
              <a:rPr lang="tr-TR" dirty="0"/>
              <a:t> tekrar tekrar gelen </a:t>
            </a:r>
            <a:r>
              <a:rPr lang="tr-TR" dirty="0" err="1"/>
              <a:t>görüntüler</a:t>
            </a:r>
            <a:r>
              <a:rPr lang="tr-TR" dirty="0"/>
              <a:t> </a:t>
            </a:r>
          </a:p>
          <a:p>
            <a:r>
              <a:rPr lang="tr-TR" dirty="0"/>
              <a:t>Tekrarlayan </a:t>
            </a:r>
            <a:r>
              <a:rPr lang="tr-TR" dirty="0" err="1"/>
              <a:t>düşünceler</a:t>
            </a:r>
            <a:r>
              <a:rPr lang="tr-TR" dirty="0"/>
              <a:t>, </a:t>
            </a:r>
          </a:p>
          <a:p>
            <a:r>
              <a:rPr lang="tr-TR" dirty="0" err="1"/>
              <a:t>Rüyalar</a:t>
            </a:r>
            <a:r>
              <a:rPr lang="tr-TR" dirty="0"/>
              <a:t>, </a:t>
            </a:r>
          </a:p>
          <a:p>
            <a:r>
              <a:rPr lang="tr-TR" dirty="0" err="1"/>
              <a:t>İllüzyonlar</a:t>
            </a:r>
            <a:r>
              <a:rPr lang="tr-TR" dirty="0"/>
              <a:t>, </a:t>
            </a:r>
          </a:p>
          <a:p>
            <a:r>
              <a:rPr lang="tr-TR" dirty="0"/>
              <a:t>“</a:t>
            </a:r>
            <a:r>
              <a:rPr lang="tr-TR" dirty="0" err="1"/>
              <a:t>Flaşbek</a:t>
            </a:r>
            <a:r>
              <a:rPr lang="tr-TR" dirty="0"/>
              <a:t>” </a:t>
            </a:r>
            <a:r>
              <a:rPr lang="tr-TR" dirty="0" err="1"/>
              <a:t>episodları</a:t>
            </a:r>
            <a:r>
              <a:rPr lang="tr-TR" dirty="0"/>
              <a:t>,</a:t>
            </a:r>
            <a:br>
              <a:rPr lang="tr-TR" dirty="0"/>
            </a:br>
            <a:r>
              <a:rPr lang="tr-TR" dirty="0"/>
              <a:t>O </a:t>
            </a:r>
            <a:r>
              <a:rPr lang="tr-TR" dirty="0" err="1"/>
              <a:t>yaşantıyı</a:t>
            </a:r>
            <a:r>
              <a:rPr lang="tr-TR" dirty="0"/>
              <a:t> yeniden </a:t>
            </a:r>
            <a:r>
              <a:rPr lang="tr-TR" dirty="0" err="1"/>
              <a:t>yaşar</a:t>
            </a:r>
            <a:r>
              <a:rPr lang="tr-TR" dirty="0"/>
              <a:t> gibi olma yada </a:t>
            </a:r>
            <a:r>
              <a:rPr lang="tr-TR" dirty="0" err="1"/>
              <a:t>travmatik</a:t>
            </a:r>
            <a:r>
              <a:rPr lang="tr-TR" dirty="0"/>
              <a:t> olayı hatırlatan </a:t>
            </a:r>
            <a:r>
              <a:rPr lang="tr-TR" dirty="0" err="1"/>
              <a:t>şeylerle</a:t>
            </a:r>
            <a:r>
              <a:rPr lang="tr-TR" dirty="0"/>
              <a:t> </a:t>
            </a:r>
            <a:r>
              <a:rPr lang="tr-TR" dirty="0" err="1"/>
              <a:t>karşılaşınca</a:t>
            </a:r>
            <a:r>
              <a:rPr lang="tr-TR" dirty="0"/>
              <a:t> sıkıntı duyma.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783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Travma Sonrası Stres </a:t>
            </a:r>
            <a:r>
              <a:rPr lang="tr-TR" dirty="0" err="1"/>
              <a:t>Bozukluğu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D - </a:t>
            </a:r>
            <a:r>
              <a:rPr lang="tr-TR" dirty="0"/>
              <a:t>Travma ile ilgili anıları uyandıran uyaranlardan belirgin </a:t>
            </a:r>
            <a:r>
              <a:rPr lang="tr-TR" dirty="0" err="1"/>
              <a:t>kaçınma</a:t>
            </a:r>
            <a:r>
              <a:rPr lang="tr-TR" dirty="0"/>
              <a:t> (</a:t>
            </a:r>
            <a:r>
              <a:rPr lang="tr-TR" dirty="0" err="1"/>
              <a:t>Düşünceler</a:t>
            </a:r>
            <a:r>
              <a:rPr lang="tr-TR" dirty="0"/>
              <a:t> </a:t>
            </a:r>
            <a:r>
              <a:rPr lang="tr-TR" dirty="0" smtClean="0"/>
              <a:t>duygular, </a:t>
            </a:r>
            <a:r>
              <a:rPr lang="tr-TR" dirty="0" err="1" smtClean="0"/>
              <a:t>konuşmalar</a:t>
            </a:r>
            <a:r>
              <a:rPr lang="tr-TR" dirty="0" smtClean="0"/>
              <a:t>, etkinlikler, </a:t>
            </a:r>
            <a:r>
              <a:rPr lang="tr-TR" dirty="0"/>
              <a:t>yerler insanlar).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624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Travma Sonrası Stres </a:t>
            </a:r>
            <a:r>
              <a:rPr lang="tr-TR" dirty="0" err="1"/>
              <a:t>Bozukluğu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 - </a:t>
            </a:r>
            <a:r>
              <a:rPr lang="tr-TR" dirty="0"/>
              <a:t>Belirgin sıkıntı yada </a:t>
            </a:r>
            <a:r>
              <a:rPr lang="tr-TR" dirty="0" err="1"/>
              <a:t>artmıs</a:t>
            </a:r>
            <a:r>
              <a:rPr lang="tr-TR" dirty="0"/>
              <a:t>̧ </a:t>
            </a:r>
            <a:r>
              <a:rPr lang="tr-TR" dirty="0" err="1"/>
              <a:t>uyarılmışlık</a:t>
            </a:r>
            <a:r>
              <a:rPr lang="tr-TR" dirty="0"/>
              <a:t> belirtileri ( </a:t>
            </a:r>
            <a:r>
              <a:rPr lang="tr-TR" dirty="0" err="1"/>
              <a:t>Örnek</a:t>
            </a:r>
            <a:r>
              <a:rPr lang="tr-TR" dirty="0"/>
              <a:t>: Uyumakta zorluk </a:t>
            </a:r>
            <a:r>
              <a:rPr lang="tr-TR" dirty="0" err="1"/>
              <a:t>çekme</a:t>
            </a:r>
            <a:r>
              <a:rPr lang="tr-TR" dirty="0"/>
              <a:t> huzursuzluk, </a:t>
            </a:r>
            <a:r>
              <a:rPr lang="tr-TR" dirty="0" err="1"/>
              <a:t>düşünceleri</a:t>
            </a:r>
            <a:r>
              <a:rPr lang="tr-TR" dirty="0"/>
              <a:t> </a:t>
            </a:r>
            <a:r>
              <a:rPr lang="tr-TR" dirty="0" err="1"/>
              <a:t>yoğunlaştırama</a:t>
            </a:r>
            <a:r>
              <a:rPr lang="tr-TR" dirty="0"/>
              <a:t> </a:t>
            </a:r>
            <a:r>
              <a:rPr lang="tr-TR" dirty="0" err="1"/>
              <a:t>güçlüğu</a:t>
            </a:r>
            <a:r>
              <a:rPr lang="tr-TR" dirty="0"/>
              <a:t>̈, </a:t>
            </a:r>
            <a:r>
              <a:rPr lang="tr-TR" dirty="0" err="1"/>
              <a:t>aşırı</a:t>
            </a:r>
            <a:r>
              <a:rPr lang="tr-TR" dirty="0"/>
              <a:t> irkilme tepkisi, motor huzursuzluk).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5788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Yeniden </a:t>
            </a:r>
            <a:r>
              <a:rPr lang="tr-TR" dirty="0" err="1"/>
              <a:t>Yaşama</a:t>
            </a:r>
            <a:r>
              <a:rPr lang="tr-TR" dirty="0"/>
              <a:t> 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Olayın</a:t>
            </a:r>
            <a:r>
              <a:rPr lang="tr-TR" dirty="0"/>
              <a:t>, elde olmadan tekrar tekrar anımsanan sıkıntı veren anıları </a:t>
            </a:r>
          </a:p>
          <a:p>
            <a:r>
              <a:rPr lang="tr-TR" dirty="0"/>
              <a:t>Olayı, sık sık sıkıntı veren bir </a:t>
            </a:r>
            <a:r>
              <a:rPr lang="tr-TR" dirty="0" err="1"/>
              <a:t>biçimde</a:t>
            </a:r>
            <a:r>
              <a:rPr lang="tr-TR" dirty="0"/>
              <a:t> </a:t>
            </a:r>
            <a:r>
              <a:rPr lang="tr-TR" dirty="0" err="1"/>
              <a:t>rüyada</a:t>
            </a:r>
            <a:r>
              <a:rPr lang="tr-TR" dirty="0"/>
              <a:t> </a:t>
            </a:r>
            <a:r>
              <a:rPr lang="tr-TR" dirty="0" err="1"/>
              <a:t>görme</a:t>
            </a:r>
            <a:r>
              <a:rPr lang="tr-TR" dirty="0"/>
              <a:t>. </a:t>
            </a:r>
            <a:r>
              <a:rPr lang="tr-TR" dirty="0" err="1"/>
              <a:t>Çocuklar</a:t>
            </a:r>
            <a:r>
              <a:rPr lang="tr-TR" dirty="0"/>
              <a:t>, </a:t>
            </a:r>
            <a:r>
              <a:rPr lang="tr-TR" dirty="0" err="1"/>
              <a:t>içeriğini</a:t>
            </a:r>
            <a:r>
              <a:rPr lang="tr-TR" dirty="0"/>
              <a:t> anlamaksızın </a:t>
            </a:r>
            <a:r>
              <a:rPr lang="tr-TR" dirty="0" err="1"/>
              <a:t>korkunc</a:t>
            </a:r>
            <a:r>
              <a:rPr lang="tr-TR" dirty="0"/>
              <a:t>̧ </a:t>
            </a:r>
            <a:r>
              <a:rPr lang="tr-TR" dirty="0" err="1"/>
              <a:t>rüyalar</a:t>
            </a:r>
            <a:r>
              <a:rPr lang="tr-TR" dirty="0"/>
              <a:t> </a:t>
            </a:r>
            <a:r>
              <a:rPr lang="tr-TR" dirty="0" err="1"/>
              <a:t>görebilirler</a:t>
            </a:r>
            <a:r>
              <a:rPr lang="tr-TR" dirty="0"/>
              <a:t>. </a:t>
            </a:r>
          </a:p>
          <a:p>
            <a:r>
              <a:rPr lang="tr-TR" dirty="0" err="1"/>
              <a:t>Travmatik</a:t>
            </a:r>
            <a:r>
              <a:rPr lang="tr-TR" dirty="0"/>
              <a:t> olay sanki yeniden </a:t>
            </a:r>
            <a:r>
              <a:rPr lang="tr-TR" dirty="0" err="1"/>
              <a:t>oluyormus</a:t>
            </a:r>
            <a:r>
              <a:rPr lang="tr-TR" dirty="0"/>
              <a:t>̧ gibi davranma ya da hissetme </a:t>
            </a:r>
          </a:p>
          <a:p>
            <a:r>
              <a:rPr lang="tr-TR" dirty="0" err="1"/>
              <a:t>Travmatik</a:t>
            </a:r>
            <a:r>
              <a:rPr lang="tr-TR" dirty="0"/>
              <a:t> olayın bir </a:t>
            </a:r>
            <a:r>
              <a:rPr lang="tr-TR" dirty="0" err="1"/>
              <a:t>yönünu</a:t>
            </a:r>
            <a:r>
              <a:rPr lang="tr-TR" dirty="0"/>
              <a:t>̈ </a:t>
            </a:r>
            <a:r>
              <a:rPr lang="tr-TR" dirty="0" err="1"/>
              <a:t>çağrıştıran</a:t>
            </a:r>
            <a:r>
              <a:rPr lang="tr-TR" dirty="0"/>
              <a:t> ya da andıran </a:t>
            </a:r>
            <a:r>
              <a:rPr lang="tr-TR" dirty="0" err="1"/>
              <a:t>ic</a:t>
            </a:r>
            <a:r>
              <a:rPr lang="tr-TR" dirty="0"/>
              <a:t>̧ ya da </a:t>
            </a:r>
            <a:r>
              <a:rPr lang="tr-TR" dirty="0" err="1"/>
              <a:t>dıs</a:t>
            </a:r>
            <a:r>
              <a:rPr lang="tr-TR" dirty="0"/>
              <a:t>̧ olaylarla </a:t>
            </a:r>
            <a:r>
              <a:rPr lang="tr-TR" dirty="0" err="1"/>
              <a:t>karşılaşma</a:t>
            </a:r>
            <a:r>
              <a:rPr lang="tr-TR" dirty="0"/>
              <a:t> </a:t>
            </a:r>
            <a:r>
              <a:rPr lang="tr-TR" dirty="0" err="1"/>
              <a:t>üzerine</a:t>
            </a:r>
            <a:r>
              <a:rPr lang="tr-TR" dirty="0"/>
              <a:t> </a:t>
            </a:r>
            <a:r>
              <a:rPr lang="tr-TR" dirty="0" err="1"/>
              <a:t>yoğun</a:t>
            </a:r>
            <a:r>
              <a:rPr lang="tr-TR" dirty="0"/>
              <a:t> bir psikolojik sıkıntı duyma. </a:t>
            </a:r>
          </a:p>
          <a:p>
            <a:r>
              <a:rPr lang="tr-TR" dirty="0" err="1"/>
              <a:t>Travmatik</a:t>
            </a:r>
            <a:r>
              <a:rPr lang="tr-TR" dirty="0"/>
              <a:t> olayın bir </a:t>
            </a:r>
            <a:r>
              <a:rPr lang="tr-TR" dirty="0" err="1"/>
              <a:t>yönünu</a:t>
            </a:r>
            <a:r>
              <a:rPr lang="tr-TR" dirty="0"/>
              <a:t>̈ </a:t>
            </a:r>
            <a:r>
              <a:rPr lang="tr-TR" dirty="0" err="1"/>
              <a:t>çağrıştıran</a:t>
            </a:r>
            <a:r>
              <a:rPr lang="tr-TR" dirty="0"/>
              <a:t> fizyolojik tepki </a:t>
            </a:r>
            <a:r>
              <a:rPr lang="tr-TR" dirty="0" err="1"/>
              <a:t>gösterme</a:t>
            </a:r>
            <a:r>
              <a:rPr lang="tr-T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48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Kaçınma</a:t>
            </a:r>
            <a:r>
              <a:rPr lang="tr-TR" dirty="0"/>
              <a:t> 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Travmaya </a:t>
            </a:r>
            <a:r>
              <a:rPr lang="tr-TR" dirty="0" err="1"/>
              <a:t>eşlik</a:t>
            </a:r>
            <a:r>
              <a:rPr lang="tr-TR" dirty="0"/>
              <a:t> </a:t>
            </a:r>
            <a:r>
              <a:rPr lang="tr-TR" dirty="0" err="1"/>
              <a:t>etmis</a:t>
            </a:r>
            <a:r>
              <a:rPr lang="tr-TR" dirty="0"/>
              <a:t>̧ olan </a:t>
            </a:r>
            <a:r>
              <a:rPr lang="tr-TR" dirty="0" err="1"/>
              <a:t>düşünce</a:t>
            </a:r>
            <a:r>
              <a:rPr lang="tr-TR" dirty="0"/>
              <a:t>, duygu ya da </a:t>
            </a:r>
            <a:r>
              <a:rPr lang="tr-TR" dirty="0" err="1"/>
              <a:t>konuşmalardan</a:t>
            </a:r>
            <a:r>
              <a:rPr lang="tr-TR" dirty="0"/>
              <a:t> </a:t>
            </a:r>
            <a:r>
              <a:rPr lang="tr-TR" dirty="0" err="1"/>
              <a:t>kaçınma</a:t>
            </a:r>
            <a:r>
              <a:rPr lang="tr-TR" dirty="0"/>
              <a:t> </a:t>
            </a:r>
            <a:r>
              <a:rPr lang="tr-TR" dirty="0" err="1"/>
              <a:t>çabaları</a:t>
            </a:r>
            <a:r>
              <a:rPr lang="tr-TR" dirty="0"/>
              <a:t>. </a:t>
            </a:r>
          </a:p>
          <a:p>
            <a:r>
              <a:rPr lang="tr-TR" dirty="0"/>
              <a:t>Travma ile ilgili anıları uyandıran etkinlikler, yerler ya da </a:t>
            </a:r>
            <a:r>
              <a:rPr lang="tr-TR" dirty="0" err="1"/>
              <a:t>kişilerden</a:t>
            </a:r>
            <a:r>
              <a:rPr lang="tr-TR" dirty="0"/>
              <a:t> uzak durma </a:t>
            </a:r>
            <a:r>
              <a:rPr lang="tr-TR" dirty="0" err="1"/>
              <a:t>çabaları</a:t>
            </a:r>
            <a:r>
              <a:rPr lang="tr-TR" dirty="0"/>
              <a:t>. </a:t>
            </a:r>
          </a:p>
          <a:p>
            <a:r>
              <a:rPr lang="tr-TR" dirty="0"/>
              <a:t>Travmanın </a:t>
            </a:r>
            <a:r>
              <a:rPr lang="tr-TR" dirty="0" err="1"/>
              <a:t>önemli</a:t>
            </a:r>
            <a:r>
              <a:rPr lang="tr-TR" dirty="0"/>
              <a:t> bir </a:t>
            </a:r>
            <a:r>
              <a:rPr lang="tr-TR" dirty="0" err="1"/>
              <a:t>yönünu</a:t>
            </a:r>
            <a:r>
              <a:rPr lang="tr-TR" dirty="0"/>
              <a:t>̈ hatırlayamama. </a:t>
            </a:r>
          </a:p>
          <a:p>
            <a:r>
              <a:rPr lang="tr-TR" dirty="0" err="1"/>
              <a:t>Önemli</a:t>
            </a:r>
            <a:r>
              <a:rPr lang="tr-TR" dirty="0"/>
              <a:t> etkinliklere </a:t>
            </a:r>
            <a:r>
              <a:rPr lang="tr-TR" dirty="0" err="1"/>
              <a:t>karşı</a:t>
            </a:r>
            <a:r>
              <a:rPr lang="tr-TR" dirty="0"/>
              <a:t> ilginin ya da bunlara katılımın </a:t>
            </a:r>
          </a:p>
          <a:p>
            <a:r>
              <a:rPr lang="tr-TR" dirty="0"/>
              <a:t>belirgin olarak azalması. </a:t>
            </a:r>
          </a:p>
          <a:p>
            <a:r>
              <a:rPr lang="tr-TR" dirty="0" err="1"/>
              <a:t>İnsanlardan</a:t>
            </a:r>
            <a:r>
              <a:rPr lang="tr-TR" dirty="0"/>
              <a:t> </a:t>
            </a:r>
            <a:r>
              <a:rPr lang="tr-TR" dirty="0" err="1"/>
              <a:t>uzaklaşma</a:t>
            </a:r>
            <a:r>
              <a:rPr lang="tr-TR" dirty="0"/>
              <a:t> ya da insanlara </a:t>
            </a:r>
            <a:r>
              <a:rPr lang="tr-TR" dirty="0" err="1"/>
              <a:t>yabancılaştığı</a:t>
            </a:r>
            <a:r>
              <a:rPr lang="tr-TR" dirty="0"/>
              <a:t> duyguları. </a:t>
            </a:r>
          </a:p>
          <a:p>
            <a:r>
              <a:rPr lang="tr-TR" dirty="0"/>
              <a:t>Duygulanımda kısıtlılık ( </a:t>
            </a:r>
            <a:r>
              <a:rPr lang="tr-TR" dirty="0" err="1"/>
              <a:t>örneğin</a:t>
            </a:r>
            <a:r>
              <a:rPr lang="tr-TR" dirty="0"/>
              <a:t> ; sevme duygusunu </a:t>
            </a:r>
            <a:r>
              <a:rPr lang="tr-TR" dirty="0" err="1"/>
              <a:t>yaşayamama</a:t>
            </a:r>
            <a:r>
              <a:rPr lang="tr-TR" dirty="0"/>
              <a:t> ) </a:t>
            </a:r>
          </a:p>
          <a:p>
            <a:r>
              <a:rPr lang="tr-TR" dirty="0"/>
              <a:t>Bir </a:t>
            </a:r>
            <a:r>
              <a:rPr lang="tr-TR" dirty="0" err="1"/>
              <a:t>geleceği</a:t>
            </a:r>
            <a:r>
              <a:rPr lang="tr-TR" dirty="0"/>
              <a:t> </a:t>
            </a:r>
            <a:r>
              <a:rPr lang="tr-TR" dirty="0" err="1"/>
              <a:t>kalmadığı</a:t>
            </a:r>
            <a:r>
              <a:rPr lang="tr-TR" dirty="0"/>
              <a:t> duygusunu </a:t>
            </a:r>
            <a:r>
              <a:rPr lang="tr-TR" dirty="0" err="1"/>
              <a:t>taşıma</a:t>
            </a:r>
            <a:r>
              <a:rPr lang="tr-T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1478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İrkilme</a:t>
            </a:r>
            <a:r>
              <a:rPr lang="tr-TR" dirty="0"/>
              <a:t> 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Uykuya </a:t>
            </a:r>
            <a:r>
              <a:rPr lang="tr-TR" dirty="0"/>
              <a:t>dalmakta ya da uykuyu </a:t>
            </a:r>
            <a:r>
              <a:rPr lang="tr-TR" dirty="0" err="1"/>
              <a:t>sürdürmekte</a:t>
            </a:r>
            <a:r>
              <a:rPr lang="tr-TR" dirty="0"/>
              <a:t> </a:t>
            </a:r>
            <a:r>
              <a:rPr lang="tr-TR" dirty="0" err="1"/>
              <a:t>güçlük</a:t>
            </a:r>
            <a:r>
              <a:rPr lang="tr-TR" dirty="0"/>
              <a:t> </a:t>
            </a:r>
          </a:p>
          <a:p>
            <a:r>
              <a:rPr lang="tr-TR" dirty="0" err="1"/>
              <a:t>Irritabilite</a:t>
            </a:r>
            <a:r>
              <a:rPr lang="tr-TR" dirty="0"/>
              <a:t>- huzursuzluk- ya da </a:t>
            </a:r>
            <a:r>
              <a:rPr lang="tr-TR" dirty="0" err="1"/>
              <a:t>öfke</a:t>
            </a:r>
            <a:r>
              <a:rPr lang="tr-TR" dirty="0"/>
              <a:t> patlamaları. </a:t>
            </a:r>
          </a:p>
          <a:p>
            <a:r>
              <a:rPr lang="tr-TR" dirty="0" err="1"/>
              <a:t>Düşüncelerini</a:t>
            </a:r>
            <a:r>
              <a:rPr lang="tr-TR" dirty="0"/>
              <a:t> belirli bir konu </a:t>
            </a:r>
            <a:r>
              <a:rPr lang="tr-TR" dirty="0" err="1"/>
              <a:t>üzerinde</a:t>
            </a:r>
            <a:r>
              <a:rPr lang="tr-TR" dirty="0"/>
              <a:t> </a:t>
            </a:r>
            <a:r>
              <a:rPr lang="tr-TR" dirty="0" err="1"/>
              <a:t>yoğunlaştırmada</a:t>
            </a:r>
            <a:r>
              <a:rPr lang="tr-TR" dirty="0"/>
              <a:t> zorluk </a:t>
            </a:r>
            <a:r>
              <a:rPr lang="tr-TR" dirty="0" err="1"/>
              <a:t>çekme</a:t>
            </a:r>
            <a:r>
              <a:rPr lang="tr-TR" dirty="0"/>
              <a:t>. </a:t>
            </a:r>
          </a:p>
          <a:p>
            <a:r>
              <a:rPr lang="tr-TR" dirty="0" err="1"/>
              <a:t>Hipervijilans</a:t>
            </a:r>
            <a:r>
              <a:rPr lang="tr-TR" dirty="0"/>
              <a:t>. </a:t>
            </a:r>
          </a:p>
          <a:p>
            <a:r>
              <a:rPr lang="tr-TR" dirty="0" err="1"/>
              <a:t>Aşırı</a:t>
            </a:r>
            <a:r>
              <a:rPr lang="tr-TR" dirty="0"/>
              <a:t> irkilme tepkisi </a:t>
            </a:r>
            <a:r>
              <a:rPr lang="tr-TR" dirty="0" err="1"/>
              <a:t>gösterme</a:t>
            </a:r>
            <a:r>
              <a:rPr lang="tr-TR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591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Travmanın Genel Sonuçları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Afetler</a:t>
            </a:r>
            <a:r>
              <a:rPr lang="tr-TR" dirty="0" smtClean="0"/>
              <a:t> </a:t>
            </a:r>
            <a:r>
              <a:rPr lang="tr-TR" b="1" dirty="0"/>
              <a:t>psikolojik sorunlara ek </a:t>
            </a:r>
            <a:r>
              <a:rPr lang="tr-TR" b="1" dirty="0" smtClean="0"/>
              <a:t>olarak</a:t>
            </a:r>
          </a:p>
          <a:p>
            <a:r>
              <a:rPr lang="tr-TR" b="1" dirty="0" smtClean="0"/>
              <a:t> </a:t>
            </a:r>
            <a:r>
              <a:rPr lang="tr-TR" b="1" dirty="0"/>
              <a:t>bedensel, </a:t>
            </a:r>
            <a:endParaRPr lang="tr-TR" b="1" dirty="0" smtClean="0"/>
          </a:p>
          <a:p>
            <a:r>
              <a:rPr lang="tr-TR" b="1" dirty="0" smtClean="0"/>
              <a:t>sosyal</a:t>
            </a:r>
            <a:r>
              <a:rPr lang="tr-TR" b="1" dirty="0"/>
              <a:t>, </a:t>
            </a:r>
            <a:endParaRPr lang="tr-TR" b="1" dirty="0" smtClean="0"/>
          </a:p>
          <a:p>
            <a:r>
              <a:rPr lang="tr-TR" b="1" dirty="0" smtClean="0"/>
              <a:t>maddi </a:t>
            </a:r>
            <a:r>
              <a:rPr lang="tr-TR" b="1" dirty="0"/>
              <a:t>vb</a:t>
            </a:r>
            <a:r>
              <a:rPr lang="tr-TR" dirty="0"/>
              <a:t>. çok boyutlu sonuçlar doğururlar.  </a:t>
            </a:r>
          </a:p>
        </p:txBody>
      </p:sp>
    </p:spTree>
    <p:extLst>
      <p:ext uri="{BB962C8B-B14F-4D97-AF65-F5344CB8AC3E}">
        <p14:creationId xmlns:p14="http://schemas.microsoft.com/office/powerpoint/2010/main" val="24664117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Travmanın Genel Sonuçları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/>
              <a:t>Hastalık</a:t>
            </a:r>
            <a:r>
              <a:rPr lang="en-US" b="1" dirty="0"/>
              <a:t> ve </a:t>
            </a:r>
            <a:r>
              <a:rPr lang="en-US" b="1" dirty="0" err="1"/>
              <a:t>ölüm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yaralanma</a:t>
            </a:r>
            <a:r>
              <a:rPr lang="en-US" dirty="0"/>
              <a:t>, </a:t>
            </a:r>
            <a:r>
              <a:rPr lang="en-US" dirty="0" err="1"/>
              <a:t>hastalık</a:t>
            </a:r>
            <a:r>
              <a:rPr lang="en-US" dirty="0"/>
              <a:t> , </a:t>
            </a:r>
            <a:r>
              <a:rPr lang="en-US" dirty="0" err="1"/>
              <a:t>ölüm</a:t>
            </a:r>
            <a:r>
              <a:rPr lang="en-US" dirty="0"/>
              <a:t>)</a:t>
            </a:r>
            <a:endParaRPr lang="tr-TR" dirty="0"/>
          </a:p>
          <a:p>
            <a:pPr lvl="0"/>
            <a:r>
              <a:rPr lang="en-US" b="1" dirty="0" err="1"/>
              <a:t>Maddi</a:t>
            </a:r>
            <a:r>
              <a:rPr lang="en-US" b="1" dirty="0"/>
              <a:t> </a:t>
            </a:r>
            <a:r>
              <a:rPr lang="en-US" b="1" dirty="0" err="1"/>
              <a:t>kayıplar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 smtClean="0"/>
              <a:t>zarar</a:t>
            </a:r>
            <a:r>
              <a:rPr lang="en-US" dirty="0"/>
              <a:t>, </a:t>
            </a:r>
            <a:r>
              <a:rPr lang="en-US" dirty="0" err="1"/>
              <a:t>yıkım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kayıplar</a:t>
            </a:r>
            <a:r>
              <a:rPr lang="en-US" dirty="0"/>
              <a:t>)</a:t>
            </a:r>
            <a:endParaRPr lang="tr-TR" dirty="0"/>
          </a:p>
          <a:p>
            <a:pPr lvl="0"/>
            <a:r>
              <a:rPr lang="en-US" b="1" dirty="0" err="1"/>
              <a:t>Sosyal</a:t>
            </a:r>
            <a:r>
              <a:rPr lang="en-US" b="1" dirty="0"/>
              <a:t> </a:t>
            </a:r>
            <a:r>
              <a:rPr lang="en-US" b="1" dirty="0" err="1"/>
              <a:t>aksama</a:t>
            </a:r>
            <a:r>
              <a:rPr lang="en-US" b="1" dirty="0"/>
              <a:t>/</a:t>
            </a:r>
            <a:r>
              <a:rPr lang="en-US" b="1" dirty="0" err="1"/>
              <a:t>karmaşa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altyapı</a:t>
            </a:r>
            <a:r>
              <a:rPr lang="en-US" dirty="0"/>
              <a:t> </a:t>
            </a:r>
            <a:r>
              <a:rPr lang="en-US" dirty="0" err="1"/>
              <a:t>hasarları</a:t>
            </a:r>
            <a:r>
              <a:rPr lang="en-US" dirty="0"/>
              <a:t>, </a:t>
            </a:r>
            <a:r>
              <a:rPr lang="en-US" dirty="0" err="1"/>
              <a:t>hayatta</a:t>
            </a:r>
            <a:r>
              <a:rPr lang="en-US" dirty="0"/>
              <a:t> </a:t>
            </a:r>
            <a:r>
              <a:rPr lang="en-US" dirty="0" err="1"/>
              <a:t>kalmak</a:t>
            </a:r>
            <a:r>
              <a:rPr lang="en-US" dirty="0"/>
              <a:t>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kaynakların</a:t>
            </a:r>
            <a:r>
              <a:rPr lang="en-US" dirty="0"/>
              <a:t> </a:t>
            </a:r>
            <a:r>
              <a:rPr lang="en-US" dirty="0" err="1"/>
              <a:t>olmaması</a:t>
            </a:r>
            <a:r>
              <a:rPr lang="en-US" dirty="0"/>
              <a:t>, </a:t>
            </a:r>
            <a:r>
              <a:rPr lang="en-US" dirty="0" err="1"/>
              <a:t>nüfusun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değiştirmesi</a:t>
            </a:r>
            <a:r>
              <a:rPr lang="en-US" dirty="0"/>
              <a:t>)</a:t>
            </a:r>
            <a:endParaRPr lang="tr-TR" dirty="0"/>
          </a:p>
          <a:p>
            <a:pPr lvl="0"/>
            <a:r>
              <a:rPr lang="en-US" b="1" dirty="0" err="1"/>
              <a:t>Psikososyal</a:t>
            </a:r>
            <a:r>
              <a:rPr lang="en-US" b="1" dirty="0"/>
              <a:t> </a:t>
            </a:r>
            <a:r>
              <a:rPr lang="en-US" b="1" dirty="0" err="1"/>
              <a:t>etkiler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stres</a:t>
            </a:r>
            <a:r>
              <a:rPr lang="en-US" dirty="0"/>
              <a:t>,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veren</a:t>
            </a:r>
            <a:r>
              <a:rPr lang="en-US" dirty="0"/>
              <a:t> </a:t>
            </a:r>
            <a:r>
              <a:rPr lang="en-US" dirty="0" err="1"/>
              <a:t>davranış</a:t>
            </a:r>
            <a:r>
              <a:rPr lang="en-US" dirty="0"/>
              <a:t> </a:t>
            </a:r>
            <a:r>
              <a:rPr lang="en-US" dirty="0" err="1"/>
              <a:t>değişikliği</a:t>
            </a:r>
            <a:r>
              <a:rPr lang="en-US" dirty="0"/>
              <a:t> , </a:t>
            </a:r>
            <a:r>
              <a:rPr lang="en-US" dirty="0" err="1" smtClean="0"/>
              <a:t>psikopa</a:t>
            </a:r>
            <a:r>
              <a:rPr lang="tr-TR" dirty="0" err="1" smtClean="0"/>
              <a:t>toloji</a:t>
            </a:r>
            <a:r>
              <a:rPr lang="tr-TR" dirty="0"/>
              <a:t>, kayıp, yas)</a:t>
            </a:r>
          </a:p>
          <a:p>
            <a:pPr lvl="0"/>
            <a:r>
              <a:rPr lang="en-US" b="1" dirty="0" err="1"/>
              <a:t>Sosyoekolojik</a:t>
            </a:r>
            <a:r>
              <a:rPr lang="en-US" b="1" dirty="0"/>
              <a:t> ve </a:t>
            </a:r>
            <a:r>
              <a:rPr lang="en-US" b="1" dirty="0" err="1"/>
              <a:t>kültürel</a:t>
            </a:r>
            <a:r>
              <a:rPr lang="en-US" b="1" dirty="0"/>
              <a:t> </a:t>
            </a:r>
            <a:r>
              <a:rPr lang="en-US" b="1" dirty="0" err="1"/>
              <a:t>etkiler</a:t>
            </a:r>
            <a:endParaRPr lang="tr-TR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9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Afet/felaket Şoku.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Felaket soku bir felaketin ardından yetişkinlerin ya da </a:t>
            </a:r>
          </a:p>
          <a:p>
            <a:r>
              <a:rPr lang="tr-TR" dirty="0" smtClean="0"/>
              <a:t>çocukların yasadığı duygusal strestir.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3528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Travma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tepkiler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Uyku</a:t>
            </a:r>
            <a:r>
              <a:rPr lang="en-US" dirty="0" smtClean="0"/>
              <a:t> </a:t>
            </a:r>
            <a:r>
              <a:rPr lang="en-US" dirty="0" err="1" smtClean="0"/>
              <a:t>bozuklukları</a:t>
            </a:r>
            <a:r>
              <a:rPr lang="en-US" dirty="0" smtClean="0"/>
              <a:t>, </a:t>
            </a:r>
            <a:r>
              <a:rPr lang="en-US" dirty="0" err="1" smtClean="0"/>
              <a:t>kabuslar</a:t>
            </a:r>
            <a:endParaRPr lang="en-US" dirty="0" smtClean="0"/>
          </a:p>
          <a:p>
            <a:r>
              <a:rPr lang="en-US" dirty="0" err="1" smtClean="0"/>
              <a:t>Regrese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r>
              <a:rPr lang="en-US" dirty="0" smtClean="0"/>
              <a:t>, </a:t>
            </a:r>
            <a:r>
              <a:rPr lang="en-US" dirty="0" err="1" smtClean="0"/>
              <a:t>yeme</a:t>
            </a:r>
            <a:r>
              <a:rPr lang="en-US" dirty="0" smtClean="0"/>
              <a:t>, </a:t>
            </a:r>
            <a:r>
              <a:rPr lang="en-US" dirty="0" err="1" smtClean="0"/>
              <a:t>giyinme</a:t>
            </a:r>
            <a:r>
              <a:rPr lang="en-US" dirty="0" smtClean="0"/>
              <a:t>, </a:t>
            </a:r>
            <a:r>
              <a:rPr lang="en-US" dirty="0" err="1" smtClean="0"/>
              <a:t>tuvalet</a:t>
            </a:r>
            <a:r>
              <a:rPr lang="en-US" dirty="0" smtClean="0"/>
              <a:t> </a:t>
            </a:r>
            <a:r>
              <a:rPr lang="en-US" dirty="0" err="1" smtClean="0"/>
              <a:t>alışkanlığında</a:t>
            </a:r>
            <a:r>
              <a:rPr lang="en-US" dirty="0" smtClean="0"/>
              <a:t> </a:t>
            </a:r>
            <a:r>
              <a:rPr lang="en-US" dirty="0" err="1" smtClean="0"/>
              <a:t>farklılık</a:t>
            </a:r>
            <a:endParaRPr lang="en-US" dirty="0" smtClean="0"/>
          </a:p>
          <a:p>
            <a:r>
              <a:rPr lang="en-US" dirty="0" err="1" smtClean="0"/>
              <a:t>Huzursuzluk</a:t>
            </a:r>
            <a:r>
              <a:rPr lang="en-US" dirty="0" smtClean="0"/>
              <a:t>, </a:t>
            </a:r>
            <a:r>
              <a:rPr lang="en-US" dirty="0" err="1" smtClean="0"/>
              <a:t>hiperaktivite</a:t>
            </a:r>
            <a:endParaRPr lang="en-US" dirty="0" smtClean="0"/>
          </a:p>
          <a:p>
            <a:r>
              <a:rPr lang="en-US" dirty="0" err="1" smtClean="0"/>
              <a:t>Uykulu</a:t>
            </a:r>
            <a:r>
              <a:rPr lang="en-US" dirty="0" smtClean="0"/>
              <a:t>, </a:t>
            </a:r>
            <a:r>
              <a:rPr lang="en-US" dirty="0" err="1" smtClean="0"/>
              <a:t>donuk</a:t>
            </a:r>
            <a:r>
              <a:rPr lang="en-US" dirty="0" smtClean="0"/>
              <a:t>, </a:t>
            </a:r>
            <a:r>
              <a:rPr lang="en-US" dirty="0" err="1" smtClean="0"/>
              <a:t>uyuşuk</a:t>
            </a:r>
            <a:r>
              <a:rPr lang="en-US" dirty="0" smtClean="0"/>
              <a:t> </a:t>
            </a:r>
            <a:r>
              <a:rPr lang="en-US" dirty="0" err="1" smtClean="0"/>
              <a:t>olma</a:t>
            </a:r>
            <a:endParaRPr lang="en-US" dirty="0" smtClean="0"/>
          </a:p>
          <a:p>
            <a:r>
              <a:rPr lang="en-US" dirty="0" err="1" smtClean="0"/>
              <a:t>Izolasyon</a:t>
            </a:r>
            <a:r>
              <a:rPr lang="en-US" dirty="0" smtClean="0"/>
              <a:t>, </a:t>
            </a:r>
            <a:r>
              <a:rPr lang="en-US" dirty="0" err="1" smtClean="0"/>
              <a:t>yalnızlık</a:t>
            </a:r>
            <a:endParaRPr lang="en-US" dirty="0" smtClean="0"/>
          </a:p>
          <a:p>
            <a:r>
              <a:rPr lang="en-US" dirty="0" err="1" smtClean="0"/>
              <a:t>Tanıdıklara</a:t>
            </a:r>
            <a:r>
              <a:rPr lang="en-US" dirty="0" smtClean="0"/>
              <a:t> ve </a:t>
            </a:r>
            <a:r>
              <a:rPr lang="en-US" dirty="0" err="1" smtClean="0"/>
              <a:t>nesnelere</a:t>
            </a:r>
            <a:r>
              <a:rPr lang="en-US" dirty="0" smtClean="0"/>
              <a:t> </a:t>
            </a:r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bağlanma</a:t>
            </a:r>
            <a:endParaRPr lang="en-US" dirty="0" smtClean="0"/>
          </a:p>
          <a:p>
            <a:r>
              <a:rPr lang="en-US" dirty="0" err="1" smtClean="0"/>
              <a:t>Ağlama</a:t>
            </a:r>
            <a:r>
              <a:rPr lang="en-US" dirty="0" smtClean="0"/>
              <a:t> </a:t>
            </a:r>
            <a:r>
              <a:rPr lang="en-US" dirty="0" err="1" smtClean="0"/>
              <a:t>nöbetleri</a:t>
            </a:r>
            <a:r>
              <a:rPr lang="en-US" dirty="0" smtClean="0"/>
              <a:t> (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sık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2833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Travma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tepkiler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Ebeveynle</a:t>
            </a:r>
            <a:r>
              <a:rPr lang="en-US" dirty="0" smtClean="0"/>
              <a:t> </a:t>
            </a:r>
            <a:r>
              <a:rPr lang="en-US" dirty="0" err="1" smtClean="0"/>
              <a:t>ilişkide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tutumlar</a:t>
            </a:r>
            <a:endParaRPr lang="en-US" dirty="0" smtClean="0"/>
          </a:p>
          <a:p>
            <a:r>
              <a:rPr lang="en-US" dirty="0" err="1" smtClean="0"/>
              <a:t>Sürekli</a:t>
            </a:r>
            <a:r>
              <a:rPr lang="en-US" dirty="0" smtClean="0"/>
              <a:t> </a:t>
            </a:r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r>
              <a:rPr lang="en-US" dirty="0" smtClean="0"/>
              <a:t> (</a:t>
            </a:r>
            <a:r>
              <a:rPr lang="en-US" dirty="0" err="1" smtClean="0"/>
              <a:t>konuşma</a:t>
            </a:r>
            <a:r>
              <a:rPr lang="en-US" dirty="0" smtClean="0"/>
              <a:t>, </a:t>
            </a:r>
            <a:r>
              <a:rPr lang="en-US" dirty="0" err="1" smtClean="0"/>
              <a:t>oyunlarda</a:t>
            </a:r>
            <a:r>
              <a:rPr lang="en-US" dirty="0" smtClean="0"/>
              <a:t> </a:t>
            </a:r>
            <a:r>
              <a:rPr lang="en-US" dirty="0" err="1" smtClean="0"/>
              <a:t>olayı</a:t>
            </a:r>
            <a:r>
              <a:rPr lang="en-US" dirty="0" smtClean="0"/>
              <a:t> </a:t>
            </a:r>
            <a:r>
              <a:rPr lang="en-US" dirty="0" err="1" smtClean="0"/>
              <a:t>aktarma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Travmanın</a:t>
            </a:r>
            <a:r>
              <a:rPr lang="en-US" dirty="0" smtClean="0"/>
              <a:t> </a:t>
            </a:r>
            <a:r>
              <a:rPr lang="en-US" dirty="0" err="1" smtClean="0"/>
              <a:t>tekrarından</a:t>
            </a:r>
            <a:r>
              <a:rPr lang="en-US" dirty="0" smtClean="0"/>
              <a:t> </a:t>
            </a:r>
            <a:r>
              <a:rPr lang="en-US" dirty="0" err="1" smtClean="0"/>
              <a:t>korkma</a:t>
            </a:r>
            <a:endParaRPr lang="en-US" dirty="0" smtClean="0"/>
          </a:p>
          <a:p>
            <a:r>
              <a:rPr lang="en-US" dirty="0" err="1" smtClean="0"/>
              <a:t>Aşırı</a:t>
            </a:r>
            <a:r>
              <a:rPr lang="en-US" dirty="0" smtClean="0"/>
              <a:t> </a:t>
            </a:r>
            <a:r>
              <a:rPr lang="en-US" dirty="0" err="1" smtClean="0"/>
              <a:t>derecede</a:t>
            </a:r>
            <a:r>
              <a:rPr lang="en-US" dirty="0" smtClean="0"/>
              <a:t> </a:t>
            </a:r>
            <a:r>
              <a:rPr lang="en-US" dirty="0" err="1" smtClean="0"/>
              <a:t>başkalrın</a:t>
            </a:r>
            <a:r>
              <a:rPr lang="en-US" dirty="0" smtClean="0"/>
              <a:t> </a:t>
            </a:r>
            <a:r>
              <a:rPr lang="en-US" dirty="0" err="1" smtClean="0"/>
              <a:t>ihtiyaçlarını</a:t>
            </a:r>
            <a:r>
              <a:rPr lang="en-US" dirty="0" smtClean="0"/>
              <a:t> </a:t>
            </a:r>
            <a:r>
              <a:rPr lang="en-US" dirty="0" err="1" smtClean="0"/>
              <a:t>önemseme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220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Çaresizlik</a:t>
            </a:r>
            <a:endParaRPr lang="en-US" dirty="0" smtClean="0"/>
          </a:p>
          <a:p>
            <a:r>
              <a:rPr lang="en-US" dirty="0" err="1" smtClean="0"/>
              <a:t>Kontrolü</a:t>
            </a:r>
            <a:r>
              <a:rPr lang="en-US" dirty="0" smtClean="0"/>
              <a:t> </a:t>
            </a:r>
            <a:r>
              <a:rPr lang="en-US" dirty="0" err="1" smtClean="0"/>
              <a:t>kaybetme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endParaRPr lang="en-US" dirty="0" smtClean="0"/>
          </a:p>
          <a:p>
            <a:r>
              <a:rPr lang="en-US" dirty="0" err="1" smtClean="0"/>
              <a:t>Utanma</a:t>
            </a:r>
            <a:endParaRPr lang="en-US" dirty="0" smtClean="0"/>
          </a:p>
          <a:p>
            <a:r>
              <a:rPr lang="en-US" dirty="0" err="1" smtClean="0"/>
              <a:t>Suçluluk</a:t>
            </a:r>
            <a:r>
              <a:rPr lang="en-US" dirty="0" smtClean="0"/>
              <a:t> </a:t>
            </a:r>
            <a:r>
              <a:rPr lang="en-US" dirty="0" err="1" smtClean="0"/>
              <a:t>hissetme</a:t>
            </a:r>
            <a:endParaRPr lang="en-US" dirty="0" smtClean="0"/>
          </a:p>
          <a:p>
            <a:r>
              <a:rPr lang="en-US" dirty="0" err="1" smtClean="0"/>
              <a:t>Korkma</a:t>
            </a:r>
            <a:endParaRPr lang="en-US" dirty="0" smtClean="0"/>
          </a:p>
          <a:p>
            <a:r>
              <a:rPr lang="en-US" dirty="0" err="1" smtClean="0"/>
              <a:t>kaygı</a:t>
            </a:r>
            <a:r>
              <a:rPr lang="en-US" dirty="0" smtClean="0"/>
              <a:t>, </a:t>
            </a:r>
            <a:r>
              <a:rPr lang="en-US" dirty="0" err="1" smtClean="0"/>
              <a:t>endişe</a:t>
            </a:r>
            <a:endParaRPr lang="en-US" dirty="0" smtClean="0"/>
          </a:p>
          <a:p>
            <a:r>
              <a:rPr lang="de-DE" dirty="0" smtClean="0"/>
              <a:t>Ö</a:t>
            </a:r>
            <a:r>
              <a:rPr lang="en-US" dirty="0" err="1" smtClean="0"/>
              <a:t>fke</a:t>
            </a:r>
            <a:endParaRPr lang="en-US" dirty="0" smtClean="0"/>
          </a:p>
          <a:p>
            <a:r>
              <a:rPr lang="en-US" dirty="0" err="1" smtClean="0"/>
              <a:t>Umutsuzluk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8317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Travma</a:t>
            </a:r>
            <a:r>
              <a:rPr lang="en-US" dirty="0"/>
              <a:t> </a:t>
            </a:r>
            <a:r>
              <a:rPr lang="en-US" dirty="0" err="1"/>
              <a:t>Sonrası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tepkiler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Güvensizlik</a:t>
            </a:r>
            <a:endParaRPr lang="en-US" dirty="0" smtClean="0"/>
          </a:p>
          <a:p>
            <a:r>
              <a:rPr lang="en-US" dirty="0" err="1" smtClean="0"/>
              <a:t>Değersizlik</a:t>
            </a:r>
            <a:r>
              <a:rPr lang="en-US" dirty="0" smtClean="0"/>
              <a:t> </a:t>
            </a:r>
            <a:r>
              <a:rPr lang="en-US" dirty="0" err="1" smtClean="0"/>
              <a:t>hissi</a:t>
            </a:r>
            <a:endParaRPr lang="en-US" dirty="0" smtClean="0"/>
          </a:p>
          <a:p>
            <a:r>
              <a:rPr lang="en-US" dirty="0" err="1" smtClean="0"/>
              <a:t>Duygulanmda</a:t>
            </a:r>
            <a:r>
              <a:rPr lang="en-US" dirty="0" smtClean="0"/>
              <a:t> </a:t>
            </a:r>
            <a:r>
              <a:rPr lang="en-US" dirty="0" err="1" smtClean="0"/>
              <a:t>sorun</a:t>
            </a:r>
            <a:r>
              <a:rPr lang="en-US" dirty="0" smtClean="0"/>
              <a:t> </a:t>
            </a:r>
            <a:r>
              <a:rPr lang="en-US" dirty="0" err="1" smtClean="0"/>
              <a:t>yaşama</a:t>
            </a:r>
            <a:endParaRPr lang="en-US" dirty="0" smtClean="0"/>
          </a:p>
          <a:p>
            <a:r>
              <a:rPr lang="en-US" dirty="0" err="1" smtClean="0"/>
              <a:t>Kırılganlık</a:t>
            </a:r>
            <a:endParaRPr lang="en-US" dirty="0" smtClean="0"/>
          </a:p>
          <a:p>
            <a:r>
              <a:rPr lang="en-US" dirty="0" err="1" smtClean="0"/>
              <a:t>Kendine</a:t>
            </a:r>
            <a:r>
              <a:rPr lang="en-US" dirty="0" smtClean="0"/>
              <a:t> </a:t>
            </a:r>
            <a:r>
              <a:rPr lang="en-US" dirty="0" err="1" smtClean="0"/>
              <a:t>acıma</a:t>
            </a:r>
            <a:endParaRPr lang="en-US" dirty="0" smtClean="0"/>
          </a:p>
          <a:p>
            <a:r>
              <a:rPr lang="tr-TR" dirty="0" smtClean="0"/>
              <a:t>Ş</a:t>
            </a:r>
            <a:r>
              <a:rPr lang="en-US" dirty="0" err="1" smtClean="0"/>
              <a:t>aşkınlık</a:t>
            </a:r>
            <a:endParaRPr lang="en-US" dirty="0" smtClean="0"/>
          </a:p>
          <a:p>
            <a:r>
              <a:rPr lang="tr-TR" dirty="0" err="1" smtClean="0"/>
              <a:t>İ</a:t>
            </a:r>
            <a:r>
              <a:rPr lang="en-US" dirty="0" err="1" smtClean="0"/>
              <a:t>ntikam</a:t>
            </a:r>
            <a:endParaRPr lang="en-US" dirty="0" smtClean="0"/>
          </a:p>
          <a:p>
            <a:r>
              <a:rPr lang="en-US" dirty="0" err="1" smtClean="0"/>
              <a:t>Boşluk</a:t>
            </a:r>
            <a:r>
              <a:rPr lang="en-US" dirty="0" smtClean="0"/>
              <a:t> </a:t>
            </a:r>
            <a:r>
              <a:rPr lang="en-US" dirty="0" err="1" smtClean="0"/>
              <a:t>duygusu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07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</a:t>
            </a:r>
            <a:r>
              <a:rPr lang="en-US" dirty="0" err="1" smtClean="0"/>
              <a:t>ocukların</a:t>
            </a:r>
            <a:r>
              <a:rPr lang="en-US" dirty="0" smtClean="0"/>
              <a:t> </a:t>
            </a:r>
            <a:r>
              <a:rPr lang="en-US" dirty="0" err="1" smtClean="0"/>
              <a:t>travmaya</a:t>
            </a:r>
            <a:r>
              <a:rPr lang="en-US" dirty="0" smtClean="0"/>
              <a:t> </a:t>
            </a:r>
            <a:r>
              <a:rPr lang="en-US" dirty="0" err="1" smtClean="0"/>
              <a:t>verdikleri</a:t>
            </a:r>
            <a:r>
              <a:rPr lang="en-US" dirty="0" smtClean="0"/>
              <a:t> </a:t>
            </a:r>
            <a:r>
              <a:rPr lang="en-US" dirty="0" err="1" smtClean="0"/>
              <a:t>tepkiler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faktörler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Ç</a:t>
            </a:r>
            <a:r>
              <a:rPr lang="en-US" dirty="0" err="1" smtClean="0"/>
              <a:t>ocuğun</a:t>
            </a:r>
            <a:r>
              <a:rPr lang="en-US" dirty="0" smtClean="0"/>
              <a:t> </a:t>
            </a:r>
            <a:r>
              <a:rPr lang="en-US" dirty="0" err="1" smtClean="0"/>
              <a:t>yaşı</a:t>
            </a:r>
            <a:endParaRPr lang="en-US" dirty="0" smtClean="0"/>
          </a:p>
          <a:p>
            <a:r>
              <a:rPr lang="en-US" dirty="0" err="1" smtClean="0"/>
              <a:t>Olayla</a:t>
            </a:r>
            <a:r>
              <a:rPr lang="en-US" dirty="0" smtClean="0"/>
              <a:t> </a:t>
            </a:r>
            <a:r>
              <a:rPr lang="en-US" dirty="0" err="1" smtClean="0"/>
              <a:t>bağlantının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(</a:t>
            </a:r>
            <a:r>
              <a:rPr lang="en-US" dirty="0" err="1" smtClean="0"/>
              <a:t>olaya</a:t>
            </a:r>
            <a:r>
              <a:rPr lang="en-US" dirty="0" smtClean="0"/>
              <a:t> </a:t>
            </a:r>
            <a:r>
              <a:rPr lang="en-US" dirty="0" err="1" smtClean="0"/>
              <a:t>yakınlık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öncesinde</a:t>
            </a:r>
            <a:r>
              <a:rPr lang="en-US" dirty="0" smtClean="0"/>
              <a:t> </a:t>
            </a:r>
            <a:r>
              <a:rPr lang="en-US" dirty="0" err="1" smtClean="0"/>
              <a:t>kişilik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(</a:t>
            </a:r>
            <a:r>
              <a:rPr lang="en-US" dirty="0" err="1" smtClean="0"/>
              <a:t>yılmazlık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Travma</a:t>
            </a:r>
            <a:r>
              <a:rPr lang="en-US" dirty="0" smtClean="0"/>
              <a:t> </a:t>
            </a:r>
            <a:r>
              <a:rPr lang="en-US" dirty="0" err="1" smtClean="0"/>
              <a:t>sonrasında</a:t>
            </a:r>
            <a:r>
              <a:rPr lang="en-US" dirty="0" smtClean="0"/>
              <a:t> </a:t>
            </a:r>
            <a:r>
              <a:rPr lang="en-US" dirty="0" err="1" smtClean="0"/>
              <a:t>destek</a:t>
            </a:r>
            <a:r>
              <a:rPr lang="en-US" dirty="0" smtClean="0"/>
              <a:t> </a:t>
            </a:r>
            <a:r>
              <a:rPr lang="en-US" dirty="0" err="1" smtClean="0"/>
              <a:t>düzeyi</a:t>
            </a:r>
            <a:r>
              <a:rPr lang="en-US" dirty="0" smtClean="0"/>
              <a:t> (</a:t>
            </a:r>
            <a:r>
              <a:rPr lang="en-US" dirty="0" err="1" smtClean="0"/>
              <a:t>aile</a:t>
            </a:r>
            <a:r>
              <a:rPr lang="en-US" dirty="0" smtClean="0"/>
              <a:t>, </a:t>
            </a:r>
            <a:r>
              <a:rPr lang="en-US" dirty="0" err="1" smtClean="0"/>
              <a:t>okul</a:t>
            </a:r>
            <a:r>
              <a:rPr lang="en-US" dirty="0" smtClean="0"/>
              <a:t>, </a:t>
            </a:r>
            <a:r>
              <a:rPr lang="en-US" dirty="0" err="1" smtClean="0"/>
              <a:t>arkadaş</a:t>
            </a:r>
            <a:r>
              <a:rPr lang="en-US" dirty="0" smtClean="0"/>
              <a:t> </a:t>
            </a:r>
            <a:r>
              <a:rPr lang="en-US" dirty="0" err="1" smtClean="0"/>
              <a:t>çevresi</a:t>
            </a:r>
            <a:r>
              <a:rPr lang="en-US" dirty="0" smtClean="0"/>
              <a:t> ve  </a:t>
            </a:r>
            <a:r>
              <a:rPr lang="en-US" dirty="0" err="1" smtClean="0"/>
              <a:t>profesyonel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Travmatik</a:t>
            </a:r>
            <a:r>
              <a:rPr lang="en-US" dirty="0" smtClean="0"/>
              <a:t> </a:t>
            </a:r>
            <a:r>
              <a:rPr lang="en-US" dirty="0" err="1" smtClean="0"/>
              <a:t>olayın</a:t>
            </a:r>
            <a:r>
              <a:rPr lang="en-US" dirty="0" smtClean="0"/>
              <a:t>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r>
              <a:rPr lang="en-US" dirty="0" smtClean="0"/>
              <a:t> </a:t>
            </a:r>
            <a:r>
              <a:rPr lang="en-US" dirty="0" err="1" smtClean="0"/>
              <a:t>süresi</a:t>
            </a:r>
            <a:r>
              <a:rPr lang="en-US" dirty="0" smtClean="0"/>
              <a:t> ve </a:t>
            </a:r>
            <a:r>
              <a:rPr lang="en-US" dirty="0" err="1" smtClean="0"/>
              <a:t>sıklık</a:t>
            </a:r>
            <a:endParaRPr lang="en-US" dirty="0" smtClean="0"/>
          </a:p>
          <a:p>
            <a:r>
              <a:rPr lang="en-US" dirty="0" err="1" smtClean="0"/>
              <a:t>Travmanın</a:t>
            </a:r>
            <a:r>
              <a:rPr lang="en-US" dirty="0" smtClean="0"/>
              <a:t> </a:t>
            </a:r>
            <a:r>
              <a:rPr lang="en-US" dirty="0" err="1" smtClean="0"/>
              <a:t>türü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doğal</a:t>
            </a:r>
            <a:r>
              <a:rPr lang="en-US" dirty="0" smtClean="0"/>
              <a:t> </a:t>
            </a:r>
            <a:r>
              <a:rPr lang="en-US" dirty="0" err="1" smtClean="0"/>
              <a:t>kaynaklı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r>
              <a:rPr lang="en-US" dirty="0" err="1" smtClean="0"/>
              <a:t>Travmaya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başına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toplu</a:t>
            </a:r>
            <a:r>
              <a:rPr lang="en-US" dirty="0" smtClean="0"/>
              <a:t> </a:t>
            </a:r>
            <a:r>
              <a:rPr lang="en-US" dirty="0" err="1" smtClean="0"/>
              <a:t>halde</a:t>
            </a:r>
            <a:r>
              <a:rPr lang="en-US" dirty="0" smtClean="0"/>
              <a:t> </a:t>
            </a:r>
            <a:r>
              <a:rPr lang="en-US" dirty="0" err="1" smtClean="0"/>
              <a:t>maruz</a:t>
            </a:r>
            <a:r>
              <a:rPr lang="en-US" dirty="0" smtClean="0"/>
              <a:t> </a:t>
            </a:r>
            <a:r>
              <a:rPr lang="en-US" dirty="0" err="1" smtClean="0"/>
              <a:t>kalma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668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TEŞEKKÜRLER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74099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Afet</a:t>
            </a:r>
            <a:r>
              <a:rPr lang="en-US" dirty="0" smtClean="0"/>
              <a:t> </a:t>
            </a:r>
            <a:r>
              <a:rPr lang="en-US" dirty="0" err="1" smtClean="0"/>
              <a:t>şoku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felakette ölenler ve onların aileleri açık bir şekilde bir felaketin kurbanlarıdır. </a:t>
            </a:r>
          </a:p>
          <a:p>
            <a:r>
              <a:rPr lang="tr-TR" dirty="0" smtClean="0"/>
              <a:t>Fakat, bir felaket tarafından dolaylı olarak etkilenenlerin acısı da oldukça büyük olabilir.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980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Afet/felaket  şoku,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hassas yetişkin ve çocukları afeti takip eden yıllar boyunca etkilemeye devam edebilir. </a:t>
            </a:r>
          </a:p>
        </p:txBody>
      </p:sp>
    </p:spTree>
    <p:extLst>
      <p:ext uri="{BB962C8B-B14F-4D97-AF65-F5344CB8AC3E}">
        <p14:creationId xmlns:p14="http://schemas.microsoft.com/office/powerpoint/2010/main" val="39790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</a:t>
            </a:r>
            <a:r>
              <a:rPr lang="tr-TR" dirty="0" smtClean="0"/>
              <a:t>fet beklenmedik, acımasız bir şiddetle meydana gelir.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dirty="0" smtClean="0"/>
              <a:t>Afetler bize insanların nasıl acıklı bir şekilde aciz olabileceklerini hatırlatır. </a:t>
            </a:r>
          </a:p>
          <a:p>
            <a:r>
              <a:rPr lang="tr-TR" b="1" dirty="0" smtClean="0"/>
              <a:t>Afetler ulusal düzeyde </a:t>
            </a:r>
            <a:r>
              <a:rPr lang="tr-TR" dirty="0" smtClean="0"/>
              <a:t>(örneğin, 15 Temmuz Darbe Kalkışması ya da Dünya Ticaret merkezine terörist saldırı tarafından oluşturulan ulusal afet şoku) , </a:t>
            </a:r>
          </a:p>
          <a:p>
            <a:r>
              <a:rPr lang="tr-TR" b="1" dirty="0" smtClean="0"/>
              <a:t>Şehir düzeyinde </a:t>
            </a:r>
            <a:r>
              <a:rPr lang="tr-TR" dirty="0" smtClean="0"/>
              <a:t>(örneğin, uçak kazası ya da deprem belirli bir coğrafi bölgeyi etkilediği zaman),  </a:t>
            </a:r>
          </a:p>
          <a:p>
            <a:r>
              <a:rPr lang="tr-TR" b="1" dirty="0"/>
              <a:t>B</a:t>
            </a:r>
            <a:r>
              <a:rPr lang="tr-TR" b="1" dirty="0" smtClean="0"/>
              <a:t>ir topluluk düzeyinde </a:t>
            </a:r>
            <a:r>
              <a:rPr lang="tr-TR" dirty="0" smtClean="0"/>
              <a:t>(örneğin, bir komsu öldürüldüğünde tüm köy ya da mahalle), </a:t>
            </a:r>
          </a:p>
          <a:p>
            <a:r>
              <a:rPr lang="tr-TR" b="1" dirty="0"/>
              <a:t>B</a:t>
            </a:r>
            <a:r>
              <a:rPr lang="tr-TR" b="1" dirty="0" smtClean="0"/>
              <a:t>ireysel düzeyde </a:t>
            </a:r>
            <a:r>
              <a:rPr lang="tr-TR" dirty="0" smtClean="0"/>
              <a:t>(bir aile üyesi ya da arkadaş öldüğünde) gerçekleşebilir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7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2464</Words>
  <Application>Microsoft Office PowerPoint</Application>
  <PresentationFormat>Ekran Gösterisi (4:3)</PresentationFormat>
  <Paragraphs>309</Paragraphs>
  <Slides>65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65</vt:i4>
      </vt:variant>
    </vt:vector>
  </HeadingPairs>
  <TitlesOfParts>
    <vt:vector size="68" baseType="lpstr">
      <vt:lpstr>Arial</vt:lpstr>
      <vt:lpstr>Calibri</vt:lpstr>
      <vt:lpstr>Office Theme</vt:lpstr>
      <vt:lpstr>Travma ve Travma ile Baş Etme</vt:lpstr>
      <vt:lpstr>Afet/Felaket; </vt:lpstr>
      <vt:lpstr> Doğal Afetler                                                         insan   Eliyle Oluşturulan</vt:lpstr>
      <vt:lpstr>Afet/felaket???</vt:lpstr>
      <vt:lpstr>Bütün afetler</vt:lpstr>
      <vt:lpstr>Afet/felaket Şoku. </vt:lpstr>
      <vt:lpstr>Afet şoku</vt:lpstr>
      <vt:lpstr>Afet/felaket  şoku, </vt:lpstr>
      <vt:lpstr>Afet beklenmedik, acımasız bir şiddetle meydana gelir. </vt:lpstr>
      <vt:lpstr>Afet şokunun bazı ortak belirtileri:  </vt:lpstr>
      <vt:lpstr>Afet şokunun bazı ortak belirtileri:  </vt:lpstr>
      <vt:lpstr>Afet şokunun bazı ortak belirtileri</vt:lpstr>
      <vt:lpstr>Felaketlerin sonuçları </vt:lpstr>
      <vt:lpstr> Felaketin  türüne göre etki ve sonuçları farklılaşır:  </vt:lpstr>
      <vt:lpstr>  Felaketle karşılaşan neredeyse herkes korku ve stres yaşar.  </vt:lpstr>
      <vt:lpstr>PowerPoint Sunusu</vt:lpstr>
      <vt:lpstr>İnsan yaşamında olumsuz yaşantılar </vt:lpstr>
      <vt:lpstr>PowerPoint Sunusu</vt:lpstr>
      <vt:lpstr>PowerPoint Sunusu</vt:lpstr>
      <vt:lpstr>PowerPoint Sunusu</vt:lpstr>
      <vt:lpstr>görece çok az kişinin doğrudan mağdur olduğu travmatik olaylar </vt:lpstr>
      <vt:lpstr>Psikolojik travma</vt:lpstr>
      <vt:lpstr>PowerPoint Sunusu</vt:lpstr>
      <vt:lpstr>Bütün afetler</vt:lpstr>
      <vt:lpstr>PowerPoint Sunusu</vt:lpstr>
      <vt:lpstr>Kriz mi Travma mı?</vt:lpstr>
      <vt:lpstr>Travma </vt:lpstr>
      <vt:lpstr>Psikolojik travma (DSM5)</vt:lpstr>
      <vt:lpstr>Kaynağına göre travma</vt:lpstr>
      <vt:lpstr> İnsan Eliyle Kasıtlı Olarak Oluşturulan Travmalar </vt:lpstr>
      <vt:lpstr>Terör Eylemleri: </vt:lpstr>
      <vt:lpstr>Tecavüz: </vt:lpstr>
      <vt:lpstr>Ensest</vt:lpstr>
      <vt:lpstr>Ensest</vt:lpstr>
      <vt:lpstr>İşkence</vt:lpstr>
      <vt:lpstr>İşkence</vt:lpstr>
      <vt:lpstr>Aile içi şiddet </vt:lpstr>
      <vt:lpstr>Aile içi şiddet </vt:lpstr>
      <vt:lpstr>Fiziksel Saldırı: </vt:lpstr>
      <vt:lpstr>Çocuk İstismarı: </vt:lpstr>
      <vt:lpstr>Zorunlu göç ve soykırım </vt:lpstr>
      <vt:lpstr> İnsan Eliyle Kaza sonucu Oluşan Travmalar </vt:lpstr>
      <vt:lpstr>Travma </vt:lpstr>
      <vt:lpstr>Evin yanması </vt:lpstr>
      <vt:lpstr>Evin yanması</vt:lpstr>
      <vt:lpstr>Ayrıca</vt:lpstr>
      <vt:lpstr> Süresine Göre (Tekil-Tekrarlayan) Travmalar </vt:lpstr>
      <vt:lpstr>Tekrarlayan travma</vt:lpstr>
      <vt:lpstr>Psikolojik Travma sonunda olası psikopatoloji</vt:lpstr>
      <vt:lpstr>Travma Sonrası Stres Bozukluğu  </vt:lpstr>
      <vt:lpstr>Travma Sonrası Stres Bozukluğu </vt:lpstr>
      <vt:lpstr>Travma Sonrası Stres Bozukluğu </vt:lpstr>
      <vt:lpstr>Travma Sonrası Stres Bozukluğu </vt:lpstr>
      <vt:lpstr>Travma Sonrası Stres Bozukluğu </vt:lpstr>
      <vt:lpstr>Yeniden Yaşama  </vt:lpstr>
      <vt:lpstr>Kaçınma  </vt:lpstr>
      <vt:lpstr>İrkilme  </vt:lpstr>
      <vt:lpstr>Travmanın Genel Sonuçları </vt:lpstr>
      <vt:lpstr>Travmanın Genel Sonuçları </vt:lpstr>
      <vt:lpstr>Travma Sonrası genel tepkiler</vt:lpstr>
      <vt:lpstr>Travma Sonrası genel tepkiler</vt:lpstr>
      <vt:lpstr>Travma Sonrası genel tepkiler</vt:lpstr>
      <vt:lpstr>Travma Sonrası genel tepkiler</vt:lpstr>
      <vt:lpstr>Çocukların travmaya verdikleri tepkiler üzerinde etkili faktörler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Travma ve Travma ile Baş Etme</dc:title>
  <dc:creator>Yasemin</dc:creator>
  <cp:lastModifiedBy>ronaldinho424</cp:lastModifiedBy>
  <cp:revision>71</cp:revision>
  <dcterms:created xsi:type="dcterms:W3CDTF">2018-12-02T15:50:30Z</dcterms:created>
  <dcterms:modified xsi:type="dcterms:W3CDTF">2019-09-03T08:14:32Z</dcterms:modified>
</cp:coreProperties>
</file>