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317" r:id="rId4"/>
    <p:sldId id="258" r:id="rId5"/>
    <p:sldId id="263" r:id="rId6"/>
    <p:sldId id="269" r:id="rId7"/>
    <p:sldId id="319" r:id="rId8"/>
    <p:sldId id="321" r:id="rId9"/>
    <p:sldId id="320" r:id="rId10"/>
    <p:sldId id="318" r:id="rId11"/>
    <p:sldId id="270" r:id="rId12"/>
    <p:sldId id="275" r:id="rId13"/>
    <p:sldId id="276" r:id="rId14"/>
    <p:sldId id="281" r:id="rId15"/>
    <p:sldId id="282" r:id="rId16"/>
    <p:sldId id="283" r:id="rId17"/>
    <p:sldId id="284" r:id="rId18"/>
    <p:sldId id="285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557A4-E4D5-4D3B-89CE-DC22D4A6112F}" type="datetimeFigureOut">
              <a:rPr lang="tr-TR" smtClean="0"/>
              <a:t>3.9.2019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60598-A01A-4E8C-B4DB-651AD3BB7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03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5C38-F1C6-4FE1-9D54-4F8C38AD1665}" type="datetime1">
              <a:rPr lang="tr-TR" smtClean="0"/>
              <a:t>3.9.2019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98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70C6-1567-4F56-9B94-AE1C5E16E6F3}" type="datetime1">
              <a:rPr lang="tr-TR" smtClean="0"/>
              <a:t>3.9.2019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19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F353-AF95-4FEF-9FDE-AD5EC69D71AF}" type="datetime1">
              <a:rPr lang="tr-TR" smtClean="0"/>
              <a:t>3.9.2019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6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B616-31A6-4E2F-9604-B555928ACBE4}" type="datetime1">
              <a:rPr lang="tr-TR" smtClean="0"/>
              <a:t>3.9.2019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129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A8CD-337B-4A8D-96C4-0FD6E5BBDDE6}" type="datetime1">
              <a:rPr lang="tr-TR" smtClean="0"/>
              <a:t>3.9.2019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10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2569-21F3-414D-AEA6-BE9BC571A228}" type="datetime1">
              <a:rPr lang="tr-TR" smtClean="0"/>
              <a:t>3.9.2019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882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8D5-93C6-44A4-B067-B3016406B543}" type="datetime1">
              <a:rPr lang="tr-TR" smtClean="0"/>
              <a:t>3.9.2019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89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A097-A9EB-4EE1-8788-47A9455F4EFD}" type="datetime1">
              <a:rPr lang="tr-TR" smtClean="0"/>
              <a:t>3.9.2019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96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DB0E-4EAD-49F9-94F8-1F653B690E05}" type="datetime1">
              <a:rPr lang="tr-TR" smtClean="0"/>
              <a:t>3.9.2019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72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C83D-A916-4D96-A33C-3D01DCBC879F}" type="datetime1">
              <a:rPr lang="tr-TR" smtClean="0"/>
              <a:t>3.9.2019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810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0E28-838D-4423-A392-9B4DC4693848}" type="datetime1">
              <a:rPr lang="tr-TR" smtClean="0"/>
              <a:t>3.9.2019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2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992B2-3911-4092-B339-159F5C7264DB}" type="datetime1">
              <a:rPr lang="tr-TR" smtClean="0"/>
              <a:t>3.9.2019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5161A-DD20-442A-94F0-5178FB9D4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69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05527"/>
          </a:xfrm>
        </p:spPr>
        <p:txBody>
          <a:bodyPr>
            <a:normAutofit/>
          </a:bodyPr>
          <a:lstStyle/>
          <a:p>
            <a:r>
              <a:rPr lang="tr-TR" sz="7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İNTİHAR TRAVMASI</a:t>
            </a:r>
            <a:endParaRPr lang="tr-TR" sz="7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8386" y="3521122"/>
            <a:ext cx="9144000" cy="1148098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Prof. Dr. Metin PİŞKİN</a:t>
            </a:r>
          </a:p>
          <a:p>
            <a:r>
              <a:rPr lang="tr-TR" sz="3200" dirty="0" smtClean="0">
                <a:latin typeface="Cambria" panose="02040503050406030204" pitchFamily="18" charset="0"/>
              </a:rPr>
              <a:t>Ankara Üniversitesi</a:t>
            </a:r>
            <a:endParaRPr lang="tr-TR" sz="3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9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Arial Black" panose="020B0A04020102020204" pitchFamily="34" charset="0"/>
              </a:rPr>
              <a:t>Yaş Grupları (2015</a:t>
            </a: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43099"/>
            <a:ext cx="10515600" cy="4233863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1800"/>
              </a:spcBef>
              <a:buNone/>
            </a:pPr>
            <a:r>
              <a:rPr lang="tr-TR" sz="2800" dirty="0" smtClean="0">
                <a:latin typeface="Arial Black" panose="020B0A04020102020204" pitchFamily="34" charset="0"/>
              </a:rPr>
              <a:t>15-29 </a:t>
            </a:r>
            <a:r>
              <a:rPr lang="tr-TR" sz="2800" dirty="0">
                <a:latin typeface="Arial Black" panose="020B0A04020102020204" pitchFamily="34" charset="0"/>
              </a:rPr>
              <a:t>Yaş </a:t>
            </a:r>
            <a:r>
              <a:rPr lang="tr-TR" sz="2800" dirty="0" smtClean="0">
                <a:latin typeface="Arial Black" panose="020B0A04020102020204" pitchFamily="34" charset="0"/>
              </a:rPr>
              <a:t>aralığı (%):</a:t>
            </a:r>
            <a:r>
              <a:rPr lang="tr-TR" sz="2800" dirty="0">
                <a:latin typeface="Arial Black" panose="020B0A04020102020204" pitchFamily="34" charset="0"/>
              </a:rPr>
              <a:t>	</a:t>
            </a:r>
            <a:r>
              <a:rPr lang="tr-TR" sz="2800" dirty="0" smtClean="0">
                <a:latin typeface="Arial Black" panose="020B0A04020102020204" pitchFamily="34" charset="0"/>
              </a:rPr>
              <a:t>	34,3</a:t>
            </a:r>
            <a:endParaRPr lang="tr-TR" sz="2800" dirty="0">
              <a:latin typeface="Arial Black" panose="020B0A04020102020204" pitchFamily="34" charset="0"/>
            </a:endParaRPr>
          </a:p>
          <a:p>
            <a:pPr marL="457200" lvl="1" indent="0">
              <a:spcBef>
                <a:spcPts val="2400"/>
              </a:spcBef>
              <a:buNone/>
            </a:pPr>
            <a:r>
              <a:rPr lang="tr-TR" sz="2800" dirty="0">
                <a:solidFill>
                  <a:srgbClr val="0070C0"/>
                </a:solidFill>
                <a:latin typeface="Arial Black" panose="020B0A04020102020204" pitchFamily="34" charset="0"/>
              </a:rPr>
              <a:t>Erkekler (20-24 yaş):	</a:t>
            </a:r>
            <a:r>
              <a:rPr lang="tr-TR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12,8</a:t>
            </a:r>
            <a:r>
              <a:rPr lang="tr-TR" sz="2800" dirty="0">
                <a:solidFill>
                  <a:srgbClr val="0070C0"/>
                </a:solidFill>
                <a:latin typeface="Arial Black" panose="020B0A04020102020204" pitchFamily="34" charset="0"/>
              </a:rPr>
              <a:t>	</a:t>
            </a:r>
          </a:p>
          <a:p>
            <a:pPr marL="457200" lvl="1" indent="0">
              <a:buNone/>
            </a:pPr>
            <a:r>
              <a:rPr lang="tr-TR" sz="2800" dirty="0">
                <a:solidFill>
                  <a:srgbClr val="0070C0"/>
                </a:solidFill>
                <a:latin typeface="Arial Black" panose="020B0A04020102020204" pitchFamily="34" charset="0"/>
              </a:rPr>
              <a:t>Kadınlar (15-19 yaş):	</a:t>
            </a:r>
            <a:r>
              <a:rPr lang="tr-TR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18,0</a:t>
            </a:r>
            <a:endParaRPr lang="tr-TR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457200" lvl="1" indent="0">
              <a:spcBef>
                <a:spcPts val="2400"/>
              </a:spcBef>
              <a:buNone/>
            </a:pPr>
            <a:r>
              <a:rPr lang="tr-TR" sz="2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30 yaş altı erkekler:	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	33,3</a:t>
            </a:r>
            <a:endParaRPr lang="tr-TR" sz="2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457200" lvl="1" indent="0">
              <a:buNone/>
            </a:pPr>
            <a:r>
              <a:rPr lang="tr-TR" sz="2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30 yaş altı kadınlar:	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	46,0</a:t>
            </a:r>
            <a:endParaRPr lang="tr-TR" sz="2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396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585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TÜİK, 2015</a:t>
            </a:r>
            <a:endParaRPr lang="tr-TR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3304" y="140521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Eğitim Durumu (%):</a:t>
            </a:r>
          </a:p>
          <a:p>
            <a:pPr marL="0" indent="0">
              <a:buNone/>
            </a:pPr>
            <a:r>
              <a:rPr lang="tr-TR" dirty="0" smtClean="0"/>
              <a:t>	İlkokul			23,7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Ortaokul		21,4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Lise			20,9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Yükseköğretim	11,7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Medeni Durum (%):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Evli:			50,5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Hiç Evlenmemiş	37,7</a:t>
            </a:r>
          </a:p>
          <a:p>
            <a:pPr marL="0" indent="0">
              <a:buNone/>
            </a:pPr>
            <a:r>
              <a:rPr lang="tr-TR" dirty="0" smtClean="0"/>
              <a:t>	Boşanmış		7,2	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Eşi Vefat Etmiş	4,6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0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3571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İnsanlar Neden İntihar Ederler?</a:t>
            </a:r>
            <a:b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Risk Faktörleri</a:t>
            </a:r>
            <a:endParaRPr lang="tr-TR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08083"/>
            <a:ext cx="6729248" cy="4568880"/>
          </a:xfrm>
        </p:spPr>
        <p:txBody>
          <a:bodyPr>
            <a:normAutofit/>
          </a:bodyPr>
          <a:lstStyle/>
          <a:p>
            <a:r>
              <a:rPr lang="tr-TR" dirty="0" smtClean="0"/>
              <a:t>Tek bir nedenden ziyade birçok neden</a:t>
            </a:r>
          </a:p>
          <a:p>
            <a:r>
              <a:rPr lang="tr-TR" dirty="0" smtClean="0"/>
              <a:t>Psikiyatrik bir bozukluğun varlığı, </a:t>
            </a:r>
          </a:p>
          <a:p>
            <a:pPr lvl="1"/>
            <a:r>
              <a:rPr lang="tr-TR" dirty="0"/>
              <a:t>Ruhsal bir hastalıkla ilgili sorunlar %</a:t>
            </a:r>
            <a:r>
              <a:rPr lang="tr-TR" dirty="0" smtClean="0"/>
              <a:t>90</a:t>
            </a:r>
          </a:p>
          <a:p>
            <a:pPr lvl="1"/>
            <a:r>
              <a:rPr lang="tr-TR" dirty="0" smtClean="0"/>
              <a:t>Kişilik bozukluğu (%30)</a:t>
            </a:r>
            <a:endParaRPr lang="tr-TR" dirty="0"/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Depresyon</a:t>
            </a:r>
            <a:r>
              <a:rPr lang="tr-TR" dirty="0" smtClean="0"/>
              <a:t>: İntihar riskinin en fazla olduğu ruhsal bozukluk.</a:t>
            </a:r>
          </a:p>
          <a:p>
            <a:pPr lvl="1"/>
            <a:r>
              <a:rPr lang="tr-TR" dirty="0" smtClean="0"/>
              <a:t>Kaygı bozuklukları</a:t>
            </a:r>
          </a:p>
          <a:p>
            <a:pPr lvl="1"/>
            <a:r>
              <a:rPr lang="tr-TR" dirty="0" smtClean="0"/>
              <a:t>Şizofreni</a:t>
            </a:r>
          </a:p>
          <a:p>
            <a:pPr lvl="1"/>
            <a:r>
              <a:rPr lang="tr-TR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Umutsuzluk</a:t>
            </a:r>
          </a:p>
          <a:p>
            <a:pPr lvl="1"/>
            <a:r>
              <a:rPr lang="tr-TR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Karamsarlık</a:t>
            </a:r>
          </a:p>
          <a:p>
            <a:pPr lvl="1"/>
            <a:r>
              <a:rPr lang="tr-TR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Düşük özsaygı (değersizlik)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12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7694887" y="2253187"/>
            <a:ext cx="3658913" cy="26521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smtClean="0"/>
              <a:t>Bireylerin yaşamlarında karşı karşıya kaldıkları </a:t>
            </a:r>
            <a:r>
              <a:rPr lang="tr-TR" b="1" dirty="0" smtClean="0">
                <a:solidFill>
                  <a:srgbClr val="FF0000"/>
                </a:solidFill>
              </a:rPr>
              <a:t>sorunları</a:t>
            </a:r>
            <a:r>
              <a:rPr lang="tr-TR" dirty="0" smtClean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çözme becerileri </a:t>
            </a:r>
            <a:r>
              <a:rPr lang="tr-TR" dirty="0" smtClean="0"/>
              <a:t>intihar davranışını önemli ölçüde etkilemektedir.</a:t>
            </a:r>
          </a:p>
        </p:txBody>
      </p:sp>
    </p:spTree>
    <p:extLst>
      <p:ext uri="{BB962C8B-B14F-4D97-AF65-F5344CB8AC3E}">
        <p14:creationId xmlns:p14="http://schemas.microsoft.com/office/powerpoint/2010/main" val="248782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441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Diğer </a:t>
            </a:r>
            <a:r>
              <a:rPr lang="tr-TR" sz="4000" dirty="0">
                <a:solidFill>
                  <a:srgbClr val="FF0000"/>
                </a:solidFill>
                <a:latin typeface="Arial Black" panose="020B0A04020102020204" pitchFamily="34" charset="0"/>
              </a:rPr>
              <a:t>Risk Faktörleri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63170"/>
            <a:ext cx="7772400" cy="4351338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Daha önce bir intihar teşebbüsünün olması</a:t>
            </a:r>
          </a:p>
          <a:p>
            <a:r>
              <a:rPr lang="tr-TR" dirty="0" smtClean="0"/>
              <a:t>Alkol ya da madde bağımlılığı</a:t>
            </a:r>
          </a:p>
          <a:p>
            <a:r>
              <a:rPr lang="tr-TR" dirty="0" smtClean="0"/>
              <a:t>Genetik faktörler</a:t>
            </a:r>
          </a:p>
          <a:p>
            <a:r>
              <a:rPr lang="tr-TR" dirty="0" smtClean="0"/>
              <a:t>Ailede intihar öyküsünün bulunması</a:t>
            </a:r>
          </a:p>
          <a:p>
            <a:r>
              <a:rPr lang="tr-TR" dirty="0"/>
              <a:t>Fiziksel bir </a:t>
            </a:r>
            <a:r>
              <a:rPr lang="tr-TR" dirty="0" smtClean="0"/>
              <a:t>hastalık</a:t>
            </a:r>
          </a:p>
          <a:p>
            <a:r>
              <a:rPr lang="tr-TR" b="1" dirty="0" smtClean="0">
                <a:solidFill>
                  <a:srgbClr val="00B0F0"/>
                </a:solidFill>
              </a:rPr>
              <a:t>Aile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Aile içi ilişkilerde sorunlar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Sosyal desteğin yeterli olmaması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Sevgi, ilgi azlığı</a:t>
            </a:r>
          </a:p>
          <a:p>
            <a:r>
              <a:rPr lang="tr-TR" sz="22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Sorun çözme becerilerinde yetersizlik</a:t>
            </a:r>
          </a:p>
          <a:p>
            <a:r>
              <a:rPr lang="tr-TR" sz="2200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Okulla ilgili sorunlar </a:t>
            </a:r>
            <a:r>
              <a:rPr lang="tr-TR" dirty="0" smtClean="0"/>
              <a:t>(başarısızlık, akran zorbalığı vb.)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13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7567448" y="2262712"/>
            <a:ext cx="3762540" cy="17235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tr-TR" sz="5100" b="1" dirty="0" smtClean="0"/>
              <a:t>Birden fazla risk taşıyan gruplara odaklanmak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78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9129"/>
          </a:xfrm>
        </p:spPr>
        <p:txBody>
          <a:bodyPr>
            <a:noAutofit/>
          </a:bodyPr>
          <a:lstStyle/>
          <a:p>
            <a:pPr algn="ctr"/>
            <a:r>
              <a:rPr lang="tr-TR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Yaşamın Anlamı ya da Anlamsızlığı</a:t>
            </a:r>
            <a:endParaRPr lang="tr-TR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53521"/>
            <a:ext cx="10515600" cy="132687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/>
              <a:t>Yaşamlarına anlam verme		Zorluklarla mücadele, 								Yaşamın anlamı için acı çekmeye katlanma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		Mutluluk, umut (olumlu duygular)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14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3182639"/>
            <a:ext cx="10515600" cy="8827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smtClean="0"/>
              <a:t>Yaşama anlam verememe		Sıkıntı, gerilim, umutsuzluk, mutsuzluk</a:t>
            </a:r>
          </a:p>
          <a:p>
            <a:pPr marL="0" indent="0">
              <a:buNone/>
            </a:pPr>
            <a:r>
              <a:rPr lang="tr-TR" dirty="0" smtClean="0"/>
              <a:t>Boşluk hissi, anlamsızlık		İntihar teşebbüsü</a:t>
            </a:r>
            <a:endParaRPr lang="tr-TR" dirty="0"/>
          </a:p>
        </p:txBody>
      </p:sp>
      <p:sp>
        <p:nvSpPr>
          <p:cNvPr id="6" name="Sağ Ok 5"/>
          <p:cNvSpPr/>
          <p:nvPr/>
        </p:nvSpPr>
        <p:spPr>
          <a:xfrm flipV="1">
            <a:off x="4650377" y="1783983"/>
            <a:ext cx="670560" cy="1545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 flipV="1">
            <a:off x="4650377" y="3546719"/>
            <a:ext cx="670560" cy="1545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2917371" y="4545874"/>
            <a:ext cx="5693229" cy="1541417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İNTİHAR RİSKİNİ AZALTMANIN YOLU</a:t>
            </a:r>
          </a:p>
          <a:p>
            <a:pPr marL="0" indent="0" algn="ctr">
              <a:buNone/>
            </a:pPr>
            <a:r>
              <a:rPr lang="tr-TR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Yaşamı Anlamlı Hale Getirmeye Çalışmak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63595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İntihara İlişkin Mitler </a:t>
            </a:r>
            <a:r>
              <a:rPr lang="tr-TR" sz="3200" dirty="0" smtClean="0"/>
              <a:t>(</a:t>
            </a:r>
            <a:r>
              <a:rPr lang="tr-TR" sz="3200" dirty="0" smtClean="0">
                <a:hlinkClick r:id="rId2"/>
              </a:rPr>
              <a:t>www.who.int</a:t>
            </a:r>
            <a:r>
              <a:rPr lang="tr-TR" sz="3200" dirty="0" smtClean="0"/>
              <a:t>, 2018)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06600"/>
            <a:ext cx="10515600" cy="40338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tr-TR" sz="3200" dirty="0" smtClean="0"/>
              <a:t>Birisi intihara meyilliyse daima intihara eğilimli olur.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tr-TR" sz="3200" dirty="0" smtClean="0"/>
              <a:t>İntihar ile ilgili konuşmak iyi bir fikir değildir ve kişiyi intihara cesaretlendirebilir.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tr-TR" sz="3200" dirty="0" smtClean="0"/>
              <a:t>Yalnızca ruhsal bozukluğu olan insanlar intihara eğilimlidir.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tr-TR" sz="3200" dirty="0" smtClean="0"/>
              <a:t>Çoğu intihar işaret vermeksizin aniden meydana gelir.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975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85962"/>
            <a:ext cx="10515600" cy="399097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tr-TR" sz="3000" dirty="0"/>
              <a:t>İntihar eden birisi ölmeye kararlıdır.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tr-TR" sz="3000" dirty="0" smtClean="0"/>
              <a:t>İntihar hakkında konuşan bireyler, diğer bireyleri kendi çıkarları doğrultusunda etkilemek için bunu yaparlar.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tr-TR" sz="3000" dirty="0" smtClean="0"/>
              <a:t>Öldürücü olmayan basit intihar girişimleri dikkate alınmamalıdır.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16</a:t>
            </a:fld>
            <a:endParaRPr lang="tr-TR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İntihara İlişkin Mitler </a:t>
            </a:r>
            <a:r>
              <a:rPr lang="tr-TR" sz="3200" dirty="0" smtClean="0"/>
              <a:t>(</a:t>
            </a:r>
            <a:r>
              <a:rPr lang="tr-TR" sz="3200" dirty="0" smtClean="0">
                <a:hlinkClick r:id="rId2"/>
              </a:rPr>
              <a:t>www.who.int</a:t>
            </a:r>
            <a:r>
              <a:rPr lang="tr-TR" sz="3200" dirty="0" smtClean="0"/>
              <a:t>, 2018)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47708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00249"/>
            <a:ext cx="10515600" cy="4176713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8"/>
            </a:pPr>
            <a:r>
              <a:rPr lang="tr-TR" dirty="0"/>
              <a:t>Sadece psikolojik olarak zayıf insanlar intihar eder.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8"/>
            </a:pPr>
            <a:r>
              <a:rPr lang="tr-TR" dirty="0"/>
              <a:t>İntihar riski taşıyan bireylerin gerçekçi olmayan olumlu ruh halleri (artık kendimi iyi hissediyorum) intihar riskinin azaldığını gösterir.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8"/>
            </a:pPr>
            <a:r>
              <a:rPr lang="tr-TR" dirty="0"/>
              <a:t>Genç insanlar önlerinde uzun bir hayatın olduğundan intiharı düşünmez</a:t>
            </a:r>
            <a:r>
              <a:rPr lang="tr-TR" dirty="0" smtClean="0"/>
              <a:t>.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8"/>
            </a:pPr>
            <a:r>
              <a:rPr lang="tr-TR" dirty="0"/>
              <a:t>İntihar edenin cenaze namazı kılınmaz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17</a:t>
            </a:fld>
            <a:endParaRPr lang="tr-TR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İntihara İlişkin Mitler </a:t>
            </a:r>
            <a:r>
              <a:rPr lang="tr-TR" sz="3200" dirty="0" smtClean="0"/>
              <a:t>(</a:t>
            </a:r>
            <a:r>
              <a:rPr lang="tr-TR" sz="3200" dirty="0" smtClean="0">
                <a:hlinkClick r:id="rId2"/>
              </a:rPr>
              <a:t>www.who.int</a:t>
            </a:r>
            <a:r>
              <a:rPr lang="tr-TR" sz="3200" dirty="0" smtClean="0"/>
              <a:t>, 2018)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07207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84200" y="10203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66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Teşekkürler</a:t>
            </a:r>
            <a:endParaRPr lang="tr-TR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18</a:t>
            </a:fld>
            <a:endParaRPr lang="tr-TR"/>
          </a:p>
        </p:txBody>
      </p:sp>
      <p:pic>
        <p:nvPicPr>
          <p:cNvPr id="3074" name="Picture 2" descr="Ä°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687" y="2345928"/>
            <a:ext cx="4406637" cy="264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Unvan 1"/>
          <p:cNvSpPr txBox="1">
            <a:spLocks/>
          </p:cNvSpPr>
          <p:nvPr/>
        </p:nvSpPr>
        <p:spPr>
          <a:xfrm>
            <a:off x="584200" y="4860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dirty="0" smtClean="0"/>
              <a:t>metinpiskin@gmail.com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980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İçindekiler</a:t>
            </a:r>
            <a:endParaRPr lang="tr-TR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İntiharın Tanımı</a:t>
            </a:r>
          </a:p>
          <a:p>
            <a:r>
              <a:rPr lang="tr-TR" dirty="0" smtClean="0"/>
              <a:t>İntihar İstatistikleri</a:t>
            </a:r>
          </a:p>
          <a:p>
            <a:r>
              <a:rPr lang="tr-TR" dirty="0" smtClean="0"/>
              <a:t>Risk Faktörleri</a:t>
            </a:r>
          </a:p>
          <a:p>
            <a:r>
              <a:rPr lang="tr-TR" dirty="0" smtClean="0"/>
              <a:t>İntiharla İlgili Mitler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281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6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Giriş</a:t>
            </a:r>
            <a:endParaRPr lang="tr-TR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01775"/>
            <a:ext cx="10515600" cy="435133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Nasıl bir birey istiyoruz?</a:t>
            </a:r>
          </a:p>
          <a:p>
            <a:pPr>
              <a:spcBef>
                <a:spcPts val="1800"/>
              </a:spcBef>
            </a:pPr>
            <a:r>
              <a:rPr lang="tr-TR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Okulun Rolü…</a:t>
            </a:r>
          </a:p>
          <a:p>
            <a:pPr>
              <a:spcBef>
                <a:spcPts val="1800"/>
              </a:spcBef>
            </a:pPr>
            <a:r>
              <a:rPr lang="tr-TR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Ailenin Rolü</a:t>
            </a:r>
          </a:p>
          <a:p>
            <a:pPr>
              <a:spcBef>
                <a:spcPts val="1800"/>
              </a:spcBef>
            </a:pPr>
            <a:r>
              <a:rPr lang="tr-TR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Toplumun Rolü (medya vb.)</a:t>
            </a:r>
          </a:p>
          <a:p>
            <a:pPr>
              <a:spcBef>
                <a:spcPts val="1800"/>
              </a:spcBef>
            </a:pPr>
            <a:r>
              <a:rPr lang="tr-TR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İntihar</a:t>
            </a:r>
          </a:p>
          <a:p>
            <a:pPr lvl="1">
              <a:spcBef>
                <a:spcPts val="1800"/>
              </a:spcBef>
            </a:pPr>
            <a:r>
              <a:rPr lang="tr-TR" dirty="0" smtClean="0">
                <a:latin typeface="Arial Black" panose="020B0A04020102020204" pitchFamily="34" charset="0"/>
              </a:rPr>
              <a:t>Bireysel bir olgu</a:t>
            </a:r>
          </a:p>
          <a:p>
            <a:pPr lvl="1">
              <a:spcBef>
                <a:spcPts val="1800"/>
              </a:spcBef>
            </a:pPr>
            <a:r>
              <a:rPr lang="tr-TR" dirty="0" smtClean="0">
                <a:latin typeface="Arial Black" panose="020B0A04020102020204" pitchFamily="34" charset="0"/>
              </a:rPr>
              <a:t>Toplumsal bir olgu</a:t>
            </a:r>
            <a:endParaRPr lang="tr-TR" dirty="0">
              <a:latin typeface="Arial Black" panose="020B0A040201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57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Tanımlar</a:t>
            </a:r>
            <a:endParaRPr lang="tr-TR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tr-TR" dirty="0" smtClean="0">
                <a:solidFill>
                  <a:srgbClr val="FF0000"/>
                </a:solidFill>
              </a:rPr>
              <a:t>İntihar: </a:t>
            </a:r>
            <a:r>
              <a:rPr lang="tr-TR" dirty="0" smtClean="0"/>
              <a:t>Bireyin sonucunun ölüme neden olacağını bilerek yaptığı, fiilin doğrudan yada dolaylı şekilde ortaya çıkardığı ölüm (</a:t>
            </a:r>
            <a:r>
              <a:rPr lang="tr-TR" dirty="0" err="1" smtClean="0">
                <a:solidFill>
                  <a:srgbClr val="FF0000"/>
                </a:solidFill>
              </a:rPr>
              <a:t>Durkheim</a:t>
            </a:r>
            <a:r>
              <a:rPr lang="tr-TR" dirty="0" smtClean="0">
                <a:solidFill>
                  <a:srgbClr val="FF0000"/>
                </a:solidFill>
              </a:rPr>
              <a:t>, 1992</a:t>
            </a:r>
            <a:r>
              <a:rPr lang="tr-TR" dirty="0" smtClean="0"/>
              <a:t>).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Bir bireyin toplumsal ve ruhsal sebeplerin etkisi ile kendi yaşamına son vermesi, yaşamını sonlandırması (</a:t>
            </a:r>
            <a:r>
              <a:rPr lang="tr-TR" dirty="0" smtClean="0">
                <a:solidFill>
                  <a:srgbClr val="FF0000"/>
                </a:solidFill>
              </a:rPr>
              <a:t>TDK</a:t>
            </a:r>
            <a:r>
              <a:rPr lang="tr-TR" dirty="0" smtClean="0"/>
              <a:t>).</a:t>
            </a:r>
          </a:p>
          <a:p>
            <a:pPr>
              <a:spcBef>
                <a:spcPts val="1800"/>
              </a:spcBef>
            </a:pPr>
            <a:r>
              <a:rPr lang="tr-TR" dirty="0" smtClean="0">
                <a:solidFill>
                  <a:srgbClr val="FF0000"/>
                </a:solidFill>
              </a:rPr>
              <a:t>İntihar Girişimi: </a:t>
            </a:r>
            <a:r>
              <a:rPr lang="tr-TR" dirty="0" smtClean="0"/>
              <a:t>Eğer söz konusu eylem sonuca ulaşmaz ise bu durum intihar girişimi olarak adlandırılır.</a:t>
            </a:r>
          </a:p>
          <a:p>
            <a:pPr>
              <a:spcBef>
                <a:spcPts val="1800"/>
              </a:spcBef>
            </a:pPr>
            <a:r>
              <a:rPr lang="tr-TR" dirty="0" smtClean="0">
                <a:solidFill>
                  <a:srgbClr val="FF0000"/>
                </a:solidFill>
              </a:rPr>
              <a:t>İntihar Düşüncesi</a:t>
            </a:r>
            <a:r>
              <a:rPr lang="tr-TR" dirty="0" smtClean="0"/>
              <a:t>: Bireyin kendini öldürme konusunda düşüncesinin olması ve bu konuda yöntemler üzerinde düşünmesidir.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3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265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İntihar İstatistikleri</a:t>
            </a:r>
            <a:endParaRPr lang="tr-TR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558925"/>
            <a:ext cx="10725150" cy="4351338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tr-TR" dirty="0" smtClean="0"/>
              <a:t>Dünyada her yıl </a:t>
            </a: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800.000</a:t>
            </a:r>
            <a:r>
              <a:rPr lang="tr-TR" dirty="0" smtClean="0"/>
              <a:t> kişi intihar ediyor </a:t>
            </a:r>
            <a:r>
              <a:rPr lang="tr-TR" sz="2400" dirty="0" smtClean="0"/>
              <a:t>(Dünya Sağlık Örgütü, 2018).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İntihar ölüm nedenleri arasında </a:t>
            </a:r>
            <a:r>
              <a:rPr lang="tr-TR" dirty="0" smtClean="0">
                <a:solidFill>
                  <a:srgbClr val="FF0000"/>
                </a:solidFill>
              </a:rPr>
              <a:t>10.sıradadır</a:t>
            </a:r>
            <a:r>
              <a:rPr lang="tr-TR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15-29 yaş </a:t>
            </a:r>
            <a:r>
              <a:rPr lang="tr-TR" dirty="0" smtClean="0"/>
              <a:t>intiharın en fazla olduğu yaş aralığı.</a:t>
            </a:r>
          </a:p>
          <a:p>
            <a:pPr lvl="3">
              <a:spcBef>
                <a:spcPts val="600"/>
              </a:spcBef>
            </a:pPr>
            <a:r>
              <a:rPr lang="tr-TR" sz="24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Rol geçişleri (ergenlik-okul-iş-evlilik)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İntihar vakalarının %78’i </a:t>
            </a:r>
            <a:r>
              <a:rPr lang="tr-TR" b="1" dirty="0" smtClean="0">
                <a:solidFill>
                  <a:srgbClr val="FF0000"/>
                </a:solidFill>
              </a:rPr>
              <a:t>düşük veya orta geliri </a:t>
            </a:r>
            <a:r>
              <a:rPr lang="tr-TR" dirty="0" smtClean="0"/>
              <a:t>olan ülkelerde görülüyor.</a:t>
            </a:r>
          </a:p>
          <a:p>
            <a:pPr marL="900000" lvl="2">
              <a:spcBef>
                <a:spcPts val="600"/>
              </a:spcBef>
            </a:pPr>
            <a:r>
              <a:rPr lang="tr-TR" sz="2800" b="1" dirty="0" smtClean="0">
                <a:solidFill>
                  <a:srgbClr val="00B0F0"/>
                </a:solidFill>
              </a:rPr>
              <a:t>Sorunlar		(yükün ağırlığı)</a:t>
            </a:r>
          </a:p>
          <a:p>
            <a:pPr marL="900000" lvl="2">
              <a:spcBef>
                <a:spcPts val="600"/>
              </a:spcBef>
            </a:pPr>
            <a:r>
              <a:rPr lang="tr-TR" sz="2800" b="1" dirty="0">
                <a:solidFill>
                  <a:srgbClr val="00B0F0"/>
                </a:solidFill>
              </a:rPr>
              <a:t>Bireysel özellikler	(ruhsal </a:t>
            </a:r>
            <a:r>
              <a:rPr lang="tr-TR" sz="2800" b="1" dirty="0" smtClean="0">
                <a:solidFill>
                  <a:srgbClr val="00B0F0"/>
                </a:solidFill>
              </a:rPr>
              <a:t>enerji – yükü taşıma kapasitesi + 					destek sistemleri)</a:t>
            </a:r>
            <a:endParaRPr lang="tr-TR" sz="2800" b="1" dirty="0">
              <a:solidFill>
                <a:srgbClr val="00B0F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2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868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Türkiye İstatistikleri (TÜİK)</a:t>
            </a:r>
            <a:endParaRPr lang="tr-TR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41417"/>
            <a:ext cx="10515600" cy="4635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2014		</a:t>
            </a:r>
            <a:r>
              <a:rPr lang="tr-TR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3169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2015		</a:t>
            </a:r>
            <a:r>
              <a:rPr lang="tr-TR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3211</a:t>
            </a:r>
          </a:p>
          <a:p>
            <a:pPr marL="1080000" indent="0">
              <a:spcBef>
                <a:spcPts val="2400"/>
              </a:spcBef>
              <a:buNone/>
            </a:pPr>
            <a:r>
              <a:rPr lang="tr-TR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Günde</a:t>
            </a: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		</a:t>
            </a:r>
            <a:r>
              <a:rPr lang="tr-TR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9 intihar</a:t>
            </a:r>
          </a:p>
          <a:p>
            <a:pPr marL="1080000" indent="0">
              <a:spcBef>
                <a:spcPts val="0"/>
              </a:spcBef>
              <a:buNone/>
            </a:pPr>
            <a:r>
              <a:rPr lang="tr-TR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Her 2,5 saatte	</a:t>
            </a:r>
            <a:r>
              <a:rPr lang="tr-TR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1 intihar</a:t>
            </a:r>
          </a:p>
          <a:p>
            <a:pPr marL="0" indent="0">
              <a:spcBef>
                <a:spcPts val="1800"/>
              </a:spcBef>
              <a:buNone/>
            </a:pPr>
            <a:endParaRPr lang="tr-TR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İller </a:t>
            </a:r>
            <a:r>
              <a:rPr lang="tr-TR" dirty="0">
                <a:solidFill>
                  <a:srgbClr val="FF0000"/>
                </a:solidFill>
                <a:latin typeface="Arial Black" panose="020B0A04020102020204" pitchFamily="34" charset="0"/>
              </a:rPr>
              <a:t>(2015): </a:t>
            </a:r>
            <a:r>
              <a:rPr lang="tr-TR" dirty="0"/>
              <a:t>(Türkiye: 100.000’de)	</a:t>
            </a:r>
            <a:r>
              <a:rPr lang="tr-TR" dirty="0" smtClean="0"/>
              <a:t>4,1</a:t>
            </a:r>
            <a:endParaRPr lang="tr-TR" dirty="0"/>
          </a:p>
          <a:p>
            <a:pPr marL="457200" lvl="1" indent="0">
              <a:buNone/>
            </a:pPr>
            <a:r>
              <a:rPr lang="tr-TR" dirty="0"/>
              <a:t>	En Yüksek: 	Kars 		</a:t>
            </a:r>
            <a:r>
              <a:rPr lang="tr-TR" sz="3100" dirty="0"/>
              <a:t>	</a:t>
            </a:r>
            <a:r>
              <a:rPr lang="tr-TR" sz="3100" dirty="0" smtClean="0"/>
              <a:t>9.1</a:t>
            </a:r>
            <a:endParaRPr lang="tr-TR" sz="3100" dirty="0"/>
          </a:p>
          <a:p>
            <a:pPr marL="457200" lvl="1" indent="0">
              <a:buNone/>
            </a:pPr>
            <a:r>
              <a:rPr lang="tr-TR" dirty="0"/>
              <a:t>	En Düşük:	Çankırı		</a:t>
            </a:r>
            <a:r>
              <a:rPr lang="tr-TR" sz="3100" dirty="0"/>
              <a:t>	</a:t>
            </a:r>
            <a:r>
              <a:rPr lang="tr-TR" sz="3100" dirty="0" smtClean="0"/>
              <a:t>1,1</a:t>
            </a:r>
            <a:endParaRPr lang="tr-TR" sz="3100" dirty="0"/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95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02091" cy="849352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Arial Black" panose="020B0A04020102020204" pitchFamily="34" charset="0"/>
              </a:rPr>
              <a:t>Cinsiyet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9"/>
            <a:ext cx="5832566" cy="1336687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İntihar (%)</a:t>
            </a:r>
          </a:p>
          <a:p>
            <a:pPr marL="457200" lvl="1" indent="0">
              <a:buNone/>
            </a:pPr>
            <a:r>
              <a:rPr lang="tr-TR" dirty="0" smtClean="0">
                <a:latin typeface="Arial Black" panose="020B0A04020102020204" pitchFamily="34" charset="0"/>
              </a:rPr>
              <a:t>Erkekler:</a:t>
            </a:r>
            <a:r>
              <a:rPr lang="tr-TR" dirty="0"/>
              <a:t>	</a:t>
            </a:r>
            <a:r>
              <a:rPr lang="tr-TR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72,7</a:t>
            </a:r>
            <a:endParaRPr lang="tr-TR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Arial Black" panose="020B0A04020102020204" pitchFamily="34" charset="0"/>
              </a:rPr>
              <a:t>Kadınlar:</a:t>
            </a:r>
            <a:r>
              <a:rPr lang="tr-TR" dirty="0"/>
              <a:t>	</a:t>
            </a:r>
            <a:r>
              <a:rPr lang="tr-TR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27,3</a:t>
            </a:r>
            <a:endParaRPr lang="tr-TR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7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7873141" y="1482230"/>
            <a:ext cx="3310270" cy="14455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smtClean="0"/>
              <a:t>Erkekler ve kadınların intihar için seçtikleri yöntem farklı…</a:t>
            </a:r>
          </a:p>
          <a:p>
            <a:endParaRPr lang="tr-TR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7593638" y="3972557"/>
            <a:ext cx="4077095" cy="1700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Erkekler</a:t>
            </a:r>
            <a:r>
              <a:rPr lang="tr-TR" sz="2400" dirty="0" smtClean="0"/>
              <a:t>: Sonuçlanma ihtimali yüksek yöntemler.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Kadınlar</a:t>
            </a:r>
            <a:r>
              <a:rPr lang="tr-TR" sz="2400" dirty="0" smtClean="0"/>
              <a:t>: Sonuçlanma ihtimali düşük yöntemler.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838199" y="3972557"/>
            <a:ext cx="6071755" cy="2033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tr-TR" sz="2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İntihar Teşebbüsü</a:t>
            </a:r>
          </a:p>
          <a:p>
            <a:pPr marL="0" indent="0">
              <a:buNone/>
            </a:pPr>
            <a:r>
              <a:rPr lang="tr-TR" sz="2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Kadınlar</a:t>
            </a:r>
            <a:r>
              <a:rPr lang="tr-TR" sz="2200" dirty="0" smtClean="0">
                <a:latin typeface="Arial Black" panose="020B0A04020102020204" pitchFamily="34" charset="0"/>
              </a:rPr>
              <a:t>: </a:t>
            </a:r>
            <a:r>
              <a:rPr lang="tr-TR" sz="2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Teşebbüs</a:t>
            </a:r>
            <a:r>
              <a:rPr lang="tr-TR" sz="2200" dirty="0" smtClean="0">
                <a:latin typeface="Arial Black" panose="020B0A04020102020204" pitchFamily="34" charset="0"/>
              </a:rPr>
              <a:t> oranı daha fazla</a:t>
            </a:r>
          </a:p>
          <a:p>
            <a:pPr marL="0" indent="0">
              <a:buNone/>
            </a:pPr>
            <a:r>
              <a:rPr lang="tr-TR" sz="2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Erkekler</a:t>
            </a:r>
            <a:r>
              <a:rPr lang="tr-TR" sz="2200" dirty="0" smtClean="0">
                <a:latin typeface="Arial Black" panose="020B0A04020102020204" pitchFamily="34" charset="0"/>
              </a:rPr>
              <a:t>: </a:t>
            </a:r>
            <a:r>
              <a:rPr lang="tr-TR" sz="2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Ölüm oranı </a:t>
            </a:r>
            <a:r>
              <a:rPr lang="tr-TR" sz="2200" dirty="0" smtClean="0">
                <a:latin typeface="Arial Black" panose="020B0A04020102020204" pitchFamily="34" charset="0"/>
              </a:rPr>
              <a:t>daha fazla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0740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Dünyada En Yaygın Kullanılan İntihar Yöntemleri</a:t>
            </a:r>
            <a:endParaRPr lang="tr-TR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Zehir kullanma</a:t>
            </a:r>
          </a:p>
          <a:p>
            <a:r>
              <a:rPr lang="tr-TR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Kendini asma</a:t>
            </a:r>
          </a:p>
          <a:p>
            <a:r>
              <a:rPr lang="tr-TR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Ateşli silahlar</a:t>
            </a:r>
            <a:endParaRPr lang="tr-TR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62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İntihar Yöntemleri </a:t>
            </a:r>
            <a:r>
              <a:rPr lang="tr-TR" sz="2800" dirty="0" smtClean="0"/>
              <a:t>(TÜİK, 2012)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61A-DD20-442A-94F0-5178FB9D4EAB}" type="slidenum">
              <a:rPr lang="tr-TR" smtClean="0"/>
              <a:t>9</a:t>
            </a:fld>
            <a:endParaRPr lang="tr-TR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470697"/>
              </p:ext>
            </p:extLst>
          </p:nvPr>
        </p:nvGraphicFramePr>
        <p:xfrm>
          <a:off x="1042989" y="1900239"/>
          <a:ext cx="10144124" cy="3514725"/>
        </p:xfrm>
        <a:graphic>
          <a:graphicData uri="http://schemas.openxmlformats.org/drawingml/2006/table">
            <a:tbl>
              <a:tblPr firstRow="1" firstCol="1" bandRow="1"/>
              <a:tblGrid>
                <a:gridCol w="4276685">
                  <a:extLst>
                    <a:ext uri="{9D8B030D-6E8A-4147-A177-3AD203B41FA5}">
                      <a16:colId xmlns:a16="http://schemas.microsoft.com/office/drawing/2014/main" val="3027898281"/>
                    </a:ext>
                  </a:extLst>
                </a:gridCol>
                <a:gridCol w="1906218">
                  <a:extLst>
                    <a:ext uri="{9D8B030D-6E8A-4147-A177-3AD203B41FA5}">
                      <a16:colId xmlns:a16="http://schemas.microsoft.com/office/drawing/2014/main" val="3411793950"/>
                    </a:ext>
                  </a:extLst>
                </a:gridCol>
                <a:gridCol w="1906218">
                  <a:extLst>
                    <a:ext uri="{9D8B030D-6E8A-4147-A177-3AD203B41FA5}">
                      <a16:colId xmlns:a16="http://schemas.microsoft.com/office/drawing/2014/main" val="774346115"/>
                    </a:ext>
                  </a:extLst>
                </a:gridCol>
                <a:gridCol w="2055003">
                  <a:extLst>
                    <a:ext uri="{9D8B030D-6E8A-4147-A177-3AD203B41FA5}">
                      <a16:colId xmlns:a16="http://schemas.microsoft.com/office/drawing/2014/main" val="1110999977"/>
                    </a:ext>
                  </a:extLst>
                </a:gridCol>
              </a:tblGrid>
              <a:tr h="702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Erkek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Kadın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823610"/>
                  </a:ext>
                </a:extLst>
              </a:tr>
              <a:tr h="702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Kendini asma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068175"/>
                  </a:ext>
                </a:extLst>
              </a:tr>
              <a:tr h="702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Ateşli silah kullanarak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b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53296"/>
                  </a:ext>
                </a:extLst>
              </a:tr>
              <a:tr h="702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Yüksekten atlama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b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970705"/>
                  </a:ext>
                </a:extLst>
              </a:tr>
              <a:tr h="702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Kimyevi madde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090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787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563</Words>
  <Application>Microsoft Office PowerPoint</Application>
  <PresentationFormat>Geniş ekran</PresentationFormat>
  <Paragraphs>155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Cambria</vt:lpstr>
      <vt:lpstr>Times New Roman</vt:lpstr>
      <vt:lpstr>Office Teması</vt:lpstr>
      <vt:lpstr>İNTİHAR TRAVMASI</vt:lpstr>
      <vt:lpstr>İçindekiler</vt:lpstr>
      <vt:lpstr>Giriş</vt:lpstr>
      <vt:lpstr>Tanımlar</vt:lpstr>
      <vt:lpstr>İntihar İstatistikleri</vt:lpstr>
      <vt:lpstr>Türkiye İstatistikleri (TÜİK)</vt:lpstr>
      <vt:lpstr>Cinsiyet</vt:lpstr>
      <vt:lpstr>Dünyada En Yaygın Kullanılan İntihar Yöntemleri</vt:lpstr>
      <vt:lpstr>İntihar Yöntemleri (TÜİK, 2012)</vt:lpstr>
      <vt:lpstr>Yaş Grupları (2015)</vt:lpstr>
      <vt:lpstr>TÜİK, 2015</vt:lpstr>
      <vt:lpstr>İnsanlar Neden İntihar Ederler? Risk Faktörleri</vt:lpstr>
      <vt:lpstr>Diğer Risk Faktörleri</vt:lpstr>
      <vt:lpstr>Yaşamın Anlamı ya da Anlamsızlığı</vt:lpstr>
      <vt:lpstr>İntihara İlişkin Mitler (www.who.int, 2018)</vt:lpstr>
      <vt:lpstr>İntihara İlişkin Mitler (www.who.int, 2018)</vt:lpstr>
      <vt:lpstr>İntihara İlişkin Mitler (www.who.int, 2018)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İNTİHAR TRAVMASI</dc:title>
  <dc:creator>User</dc:creator>
  <cp:lastModifiedBy>ronaldinho424</cp:lastModifiedBy>
  <cp:revision>55</cp:revision>
  <dcterms:created xsi:type="dcterms:W3CDTF">2018-12-01T20:35:08Z</dcterms:created>
  <dcterms:modified xsi:type="dcterms:W3CDTF">2019-09-03T08:08:31Z</dcterms:modified>
</cp:coreProperties>
</file>