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257" r:id="rId3"/>
    <p:sldId id="258" r:id="rId4"/>
    <p:sldId id="260" r:id="rId5"/>
    <p:sldId id="274" r:id="rId6"/>
    <p:sldId id="261" r:id="rId7"/>
    <p:sldId id="287" r:id="rId8"/>
    <p:sldId id="264" r:id="rId9"/>
    <p:sldId id="312" r:id="rId10"/>
    <p:sldId id="263" r:id="rId11"/>
    <p:sldId id="265" r:id="rId12"/>
    <p:sldId id="266" r:id="rId13"/>
    <p:sldId id="267" r:id="rId14"/>
    <p:sldId id="316" r:id="rId15"/>
    <p:sldId id="268" r:id="rId16"/>
    <p:sldId id="290" r:id="rId17"/>
    <p:sldId id="313" r:id="rId18"/>
    <p:sldId id="288" r:id="rId19"/>
    <p:sldId id="297" r:id="rId20"/>
    <p:sldId id="298" r:id="rId21"/>
    <p:sldId id="270" r:id="rId22"/>
    <p:sldId id="314" r:id="rId23"/>
    <p:sldId id="318" r:id="rId24"/>
    <p:sldId id="315" r:id="rId25"/>
    <p:sldId id="271" r:id="rId26"/>
    <p:sldId id="299" r:id="rId27"/>
    <p:sldId id="300" r:id="rId28"/>
    <p:sldId id="301" r:id="rId29"/>
    <p:sldId id="311" r:id="rId30"/>
    <p:sldId id="322" r:id="rId31"/>
    <p:sldId id="321" r:id="rId32"/>
    <p:sldId id="323" r:id="rId33"/>
    <p:sldId id="272" r:id="rId34"/>
    <p:sldId id="303" r:id="rId35"/>
    <p:sldId id="304" r:id="rId36"/>
    <p:sldId id="276" r:id="rId37"/>
    <p:sldId id="277" r:id="rId38"/>
    <p:sldId id="278" r:id="rId39"/>
    <p:sldId id="280" r:id="rId40"/>
    <p:sldId id="307" r:id="rId41"/>
    <p:sldId id="281" r:id="rId42"/>
    <p:sldId id="282" r:id="rId43"/>
    <p:sldId id="309" r:id="rId44"/>
    <p:sldId id="283" r:id="rId45"/>
    <p:sldId id="310" r:id="rId46"/>
    <p:sldId id="284" r:id="rId47"/>
    <p:sldId id="285" r:id="rId4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64" autoAdjust="0"/>
    <p:restoredTop sz="65429" autoAdjust="0"/>
  </p:normalViewPr>
  <p:slideViewPr>
    <p:cSldViewPr snapToGrid="0">
      <p:cViewPr varScale="1">
        <p:scale>
          <a:sx n="43" d="100"/>
          <a:sy n="43" d="100"/>
        </p:scale>
        <p:origin x="216"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2"/>
            <a:ext cx="2945659" cy="498056"/>
          </a:xfrm>
          <a:prstGeom prst="rect">
            <a:avLst/>
          </a:prstGeom>
        </p:spPr>
        <p:txBody>
          <a:bodyPr vert="horz" lIns="91429" tIns="45714" rIns="91429" bIns="45714" rtlCol="0"/>
          <a:lstStyle>
            <a:lvl1pPr algn="l">
              <a:defRPr sz="1200"/>
            </a:lvl1pPr>
          </a:lstStyle>
          <a:p>
            <a:endParaRPr lang="tr-TR"/>
          </a:p>
        </p:txBody>
      </p:sp>
      <p:sp>
        <p:nvSpPr>
          <p:cNvPr id="3" name="Veri Yer Tutucusu 2"/>
          <p:cNvSpPr>
            <a:spLocks noGrp="1"/>
          </p:cNvSpPr>
          <p:nvPr>
            <p:ph type="dt" sz="quarter" idx="1"/>
          </p:nvPr>
        </p:nvSpPr>
        <p:spPr>
          <a:xfrm>
            <a:off x="3850444" y="2"/>
            <a:ext cx="2945659" cy="498056"/>
          </a:xfrm>
          <a:prstGeom prst="rect">
            <a:avLst/>
          </a:prstGeom>
        </p:spPr>
        <p:txBody>
          <a:bodyPr vert="horz" lIns="91429" tIns="45714" rIns="91429" bIns="45714" rtlCol="0"/>
          <a:lstStyle>
            <a:lvl1pPr algn="r">
              <a:defRPr sz="1200"/>
            </a:lvl1pPr>
          </a:lstStyle>
          <a:p>
            <a:fld id="{1BDB3AD9-72CF-4D7B-B721-2FFF8F763AAF}" type="datetimeFigureOut">
              <a:rPr lang="tr-TR" smtClean="0"/>
              <a:t>3.9.2019</a:t>
            </a:fld>
            <a:endParaRPr lang="tr-TR"/>
          </a:p>
        </p:txBody>
      </p:sp>
      <p:sp>
        <p:nvSpPr>
          <p:cNvPr id="4" name="Altbilgi Yer Tutucusu 3"/>
          <p:cNvSpPr>
            <a:spLocks noGrp="1"/>
          </p:cNvSpPr>
          <p:nvPr>
            <p:ph type="ftr" sz="quarter" idx="2"/>
          </p:nvPr>
        </p:nvSpPr>
        <p:spPr>
          <a:xfrm>
            <a:off x="0" y="9428585"/>
            <a:ext cx="2945659" cy="498055"/>
          </a:xfrm>
          <a:prstGeom prst="rect">
            <a:avLst/>
          </a:prstGeom>
        </p:spPr>
        <p:txBody>
          <a:bodyPr vert="horz" lIns="91429" tIns="45714" rIns="91429" bIns="45714"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5"/>
            <a:ext cx="2945659" cy="498055"/>
          </a:xfrm>
          <a:prstGeom prst="rect">
            <a:avLst/>
          </a:prstGeom>
        </p:spPr>
        <p:txBody>
          <a:bodyPr vert="horz" lIns="91429" tIns="45714" rIns="91429" bIns="45714" rtlCol="0" anchor="b"/>
          <a:lstStyle>
            <a:lvl1pPr algn="r">
              <a:defRPr sz="1200"/>
            </a:lvl1pPr>
          </a:lstStyle>
          <a:p>
            <a:fld id="{CC92DC3C-F8CF-44AC-9BA0-2E60D0548E59}" type="slidenum">
              <a:rPr lang="tr-TR" smtClean="0"/>
              <a:t>‹#›</a:t>
            </a:fld>
            <a:endParaRPr lang="tr-TR"/>
          </a:p>
        </p:txBody>
      </p:sp>
    </p:spTree>
    <p:extLst>
      <p:ext uri="{BB962C8B-B14F-4D97-AF65-F5344CB8AC3E}">
        <p14:creationId xmlns:p14="http://schemas.microsoft.com/office/powerpoint/2010/main" val="16865603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2"/>
            <a:ext cx="2945659" cy="498056"/>
          </a:xfrm>
          <a:prstGeom prst="rect">
            <a:avLst/>
          </a:prstGeom>
        </p:spPr>
        <p:txBody>
          <a:bodyPr vert="horz" lIns="91429" tIns="45714" rIns="91429" bIns="45714" rtlCol="0"/>
          <a:lstStyle>
            <a:lvl1pPr algn="l">
              <a:defRPr sz="1200"/>
            </a:lvl1pPr>
          </a:lstStyle>
          <a:p>
            <a:endParaRPr lang="tr-TR"/>
          </a:p>
        </p:txBody>
      </p:sp>
      <p:sp>
        <p:nvSpPr>
          <p:cNvPr id="3" name="Veri Yer Tutucusu 2"/>
          <p:cNvSpPr>
            <a:spLocks noGrp="1"/>
          </p:cNvSpPr>
          <p:nvPr>
            <p:ph type="dt" idx="1"/>
          </p:nvPr>
        </p:nvSpPr>
        <p:spPr>
          <a:xfrm>
            <a:off x="3850444" y="2"/>
            <a:ext cx="2945659" cy="498056"/>
          </a:xfrm>
          <a:prstGeom prst="rect">
            <a:avLst/>
          </a:prstGeom>
        </p:spPr>
        <p:txBody>
          <a:bodyPr vert="horz" lIns="91429" tIns="45714" rIns="91429" bIns="45714" rtlCol="0"/>
          <a:lstStyle>
            <a:lvl1pPr algn="r">
              <a:defRPr sz="1200"/>
            </a:lvl1pPr>
          </a:lstStyle>
          <a:p>
            <a:fld id="{FD332BD6-EDA4-48BA-8A59-503594804F9E}" type="datetimeFigureOut">
              <a:rPr lang="tr-TR" smtClean="0"/>
              <a:t>3.9.2019</a:t>
            </a:fld>
            <a:endParaRPr lang="tr-TR"/>
          </a:p>
        </p:txBody>
      </p:sp>
      <p:sp>
        <p:nvSpPr>
          <p:cNvPr id="4" name="Slayt Görüntüsü Yer Tutucusu 3"/>
          <p:cNvSpPr>
            <a:spLocks noGrp="1" noRot="1" noChangeAspect="1"/>
          </p:cNvSpPr>
          <p:nvPr>
            <p:ph type="sldImg" idx="2"/>
          </p:nvPr>
        </p:nvSpPr>
        <p:spPr>
          <a:xfrm>
            <a:off x="423863" y="1243013"/>
            <a:ext cx="5949950" cy="3348037"/>
          </a:xfrm>
          <a:prstGeom prst="rect">
            <a:avLst/>
          </a:prstGeom>
          <a:noFill/>
          <a:ln w="12700">
            <a:solidFill>
              <a:prstClr val="black"/>
            </a:solidFill>
          </a:ln>
        </p:spPr>
        <p:txBody>
          <a:bodyPr vert="horz" lIns="91429" tIns="45714" rIns="91429" bIns="45714" rtlCol="0" anchor="ctr"/>
          <a:lstStyle/>
          <a:p>
            <a:endParaRPr lang="tr-TR"/>
          </a:p>
        </p:txBody>
      </p:sp>
      <p:sp>
        <p:nvSpPr>
          <p:cNvPr id="5" name="Not Yer Tutucusu 4"/>
          <p:cNvSpPr>
            <a:spLocks noGrp="1"/>
          </p:cNvSpPr>
          <p:nvPr>
            <p:ph type="body" sz="quarter" idx="3"/>
          </p:nvPr>
        </p:nvSpPr>
        <p:spPr>
          <a:xfrm>
            <a:off x="679768" y="4777196"/>
            <a:ext cx="5438140" cy="3908616"/>
          </a:xfrm>
          <a:prstGeom prst="rect">
            <a:avLst/>
          </a:prstGeom>
        </p:spPr>
        <p:txBody>
          <a:bodyPr vert="horz" lIns="91429" tIns="45714" rIns="91429" bIns="45714"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5"/>
            <a:ext cx="2945659" cy="498055"/>
          </a:xfrm>
          <a:prstGeom prst="rect">
            <a:avLst/>
          </a:prstGeom>
        </p:spPr>
        <p:txBody>
          <a:bodyPr vert="horz" lIns="91429" tIns="45714" rIns="91429" bIns="45714"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4" y="9428585"/>
            <a:ext cx="2945659" cy="498055"/>
          </a:xfrm>
          <a:prstGeom prst="rect">
            <a:avLst/>
          </a:prstGeom>
        </p:spPr>
        <p:txBody>
          <a:bodyPr vert="horz" lIns="91429" tIns="45714" rIns="91429" bIns="45714" rtlCol="0" anchor="b"/>
          <a:lstStyle>
            <a:lvl1pPr algn="r">
              <a:defRPr sz="1200"/>
            </a:lvl1pPr>
          </a:lstStyle>
          <a:p>
            <a:fld id="{FAEF4669-3F40-473D-94A0-75B7157FC917}" type="slidenum">
              <a:rPr lang="tr-TR" smtClean="0"/>
              <a:t>‹#›</a:t>
            </a:fld>
            <a:endParaRPr lang="tr-TR"/>
          </a:p>
        </p:txBody>
      </p:sp>
    </p:spTree>
    <p:extLst>
      <p:ext uri="{BB962C8B-B14F-4D97-AF65-F5344CB8AC3E}">
        <p14:creationId xmlns:p14="http://schemas.microsoft.com/office/powerpoint/2010/main" val="4133545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a:t>
            </a:fld>
            <a:endParaRPr lang="tr-TR"/>
          </a:p>
        </p:txBody>
      </p:sp>
    </p:spTree>
    <p:extLst>
      <p:ext uri="{BB962C8B-B14F-4D97-AF65-F5344CB8AC3E}">
        <p14:creationId xmlns:p14="http://schemas.microsoft.com/office/powerpoint/2010/main" val="9979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10</a:t>
            </a:fld>
            <a:endParaRPr lang="tr-TR"/>
          </a:p>
        </p:txBody>
      </p:sp>
    </p:spTree>
    <p:extLst>
      <p:ext uri="{BB962C8B-B14F-4D97-AF65-F5344CB8AC3E}">
        <p14:creationId xmlns:p14="http://schemas.microsoft.com/office/powerpoint/2010/main" val="1060741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11</a:t>
            </a:fld>
            <a:endParaRPr lang="tr-TR"/>
          </a:p>
        </p:txBody>
      </p:sp>
    </p:spTree>
    <p:extLst>
      <p:ext uri="{BB962C8B-B14F-4D97-AF65-F5344CB8AC3E}">
        <p14:creationId xmlns:p14="http://schemas.microsoft.com/office/powerpoint/2010/main" val="96296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12</a:t>
            </a:fld>
            <a:endParaRPr lang="tr-TR"/>
          </a:p>
        </p:txBody>
      </p:sp>
    </p:spTree>
    <p:extLst>
      <p:ext uri="{BB962C8B-B14F-4D97-AF65-F5344CB8AC3E}">
        <p14:creationId xmlns:p14="http://schemas.microsoft.com/office/powerpoint/2010/main" val="2341765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13</a:t>
            </a:fld>
            <a:endParaRPr lang="tr-TR"/>
          </a:p>
        </p:txBody>
      </p:sp>
    </p:spTree>
    <p:extLst>
      <p:ext uri="{BB962C8B-B14F-4D97-AF65-F5344CB8AC3E}">
        <p14:creationId xmlns:p14="http://schemas.microsoft.com/office/powerpoint/2010/main" val="388674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14</a:t>
            </a:fld>
            <a:endParaRPr lang="tr-TR"/>
          </a:p>
        </p:txBody>
      </p:sp>
    </p:spTree>
    <p:extLst>
      <p:ext uri="{BB962C8B-B14F-4D97-AF65-F5344CB8AC3E}">
        <p14:creationId xmlns:p14="http://schemas.microsoft.com/office/powerpoint/2010/main" val="3734605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FAEF4669-3F40-473D-94A0-75B7157FC917}" type="slidenum">
              <a:rPr lang="tr-TR" smtClean="0"/>
              <a:t>15</a:t>
            </a:fld>
            <a:endParaRPr lang="tr-TR"/>
          </a:p>
        </p:txBody>
      </p:sp>
    </p:spTree>
    <p:extLst>
      <p:ext uri="{BB962C8B-B14F-4D97-AF65-F5344CB8AC3E}">
        <p14:creationId xmlns:p14="http://schemas.microsoft.com/office/powerpoint/2010/main" val="1553881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914287">
              <a:defRPr/>
            </a:pPr>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16</a:t>
            </a:fld>
            <a:endParaRPr lang="tr-TR"/>
          </a:p>
        </p:txBody>
      </p:sp>
    </p:spTree>
    <p:extLst>
      <p:ext uri="{BB962C8B-B14F-4D97-AF65-F5344CB8AC3E}">
        <p14:creationId xmlns:p14="http://schemas.microsoft.com/office/powerpoint/2010/main" val="1273977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17</a:t>
            </a:fld>
            <a:endParaRPr lang="tr-TR"/>
          </a:p>
        </p:txBody>
      </p:sp>
    </p:spTree>
    <p:extLst>
      <p:ext uri="{BB962C8B-B14F-4D97-AF65-F5344CB8AC3E}">
        <p14:creationId xmlns:p14="http://schemas.microsoft.com/office/powerpoint/2010/main" val="1043518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18</a:t>
            </a:fld>
            <a:endParaRPr lang="tr-TR"/>
          </a:p>
        </p:txBody>
      </p:sp>
    </p:spTree>
    <p:extLst>
      <p:ext uri="{BB962C8B-B14F-4D97-AF65-F5344CB8AC3E}">
        <p14:creationId xmlns:p14="http://schemas.microsoft.com/office/powerpoint/2010/main" val="3771542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CEDEEC3-144A-494F-B4A7-997560E5BF90}" type="slidenum">
              <a:rPr lang="tr-TR" smtClean="0"/>
              <a:t>19</a:t>
            </a:fld>
            <a:endParaRPr lang="tr-TR"/>
          </a:p>
        </p:txBody>
      </p:sp>
    </p:spTree>
    <p:extLst>
      <p:ext uri="{BB962C8B-B14F-4D97-AF65-F5344CB8AC3E}">
        <p14:creationId xmlns:p14="http://schemas.microsoft.com/office/powerpoint/2010/main" val="3561677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a:t>
            </a:fld>
            <a:endParaRPr lang="tr-TR"/>
          </a:p>
        </p:txBody>
      </p:sp>
    </p:spTree>
    <p:extLst>
      <p:ext uri="{BB962C8B-B14F-4D97-AF65-F5344CB8AC3E}">
        <p14:creationId xmlns:p14="http://schemas.microsoft.com/office/powerpoint/2010/main" val="1033574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CEDEEC3-144A-494F-B4A7-997560E5BF90}" type="slidenum">
              <a:rPr lang="tr-TR" smtClean="0"/>
              <a:t>20</a:t>
            </a:fld>
            <a:endParaRPr lang="tr-TR"/>
          </a:p>
        </p:txBody>
      </p:sp>
    </p:spTree>
    <p:extLst>
      <p:ext uri="{BB962C8B-B14F-4D97-AF65-F5344CB8AC3E}">
        <p14:creationId xmlns:p14="http://schemas.microsoft.com/office/powerpoint/2010/main" val="1755430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21</a:t>
            </a:fld>
            <a:endParaRPr lang="tr-TR"/>
          </a:p>
        </p:txBody>
      </p:sp>
    </p:spTree>
    <p:extLst>
      <p:ext uri="{BB962C8B-B14F-4D97-AF65-F5344CB8AC3E}">
        <p14:creationId xmlns:p14="http://schemas.microsoft.com/office/powerpoint/2010/main" val="976646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22</a:t>
            </a:fld>
            <a:endParaRPr lang="tr-TR"/>
          </a:p>
        </p:txBody>
      </p:sp>
    </p:spTree>
    <p:extLst>
      <p:ext uri="{BB962C8B-B14F-4D97-AF65-F5344CB8AC3E}">
        <p14:creationId xmlns:p14="http://schemas.microsoft.com/office/powerpoint/2010/main" val="4127114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23</a:t>
            </a:fld>
            <a:endParaRPr lang="tr-TR"/>
          </a:p>
        </p:txBody>
      </p:sp>
    </p:spTree>
    <p:extLst>
      <p:ext uri="{BB962C8B-B14F-4D97-AF65-F5344CB8AC3E}">
        <p14:creationId xmlns:p14="http://schemas.microsoft.com/office/powerpoint/2010/main" val="2384426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24</a:t>
            </a:fld>
            <a:endParaRPr lang="tr-TR"/>
          </a:p>
        </p:txBody>
      </p:sp>
    </p:spTree>
    <p:extLst>
      <p:ext uri="{BB962C8B-B14F-4D97-AF65-F5344CB8AC3E}">
        <p14:creationId xmlns:p14="http://schemas.microsoft.com/office/powerpoint/2010/main" val="2510086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FAEF4669-3F40-473D-94A0-75B7157FC917}" type="slidenum">
              <a:rPr lang="tr-TR" smtClean="0"/>
              <a:t>25</a:t>
            </a:fld>
            <a:endParaRPr lang="tr-TR"/>
          </a:p>
        </p:txBody>
      </p:sp>
    </p:spTree>
    <p:extLst>
      <p:ext uri="{BB962C8B-B14F-4D97-AF65-F5344CB8AC3E}">
        <p14:creationId xmlns:p14="http://schemas.microsoft.com/office/powerpoint/2010/main" val="3288945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26</a:t>
            </a:fld>
            <a:endParaRPr lang="tr-TR"/>
          </a:p>
        </p:txBody>
      </p:sp>
    </p:spTree>
    <p:extLst>
      <p:ext uri="{BB962C8B-B14F-4D97-AF65-F5344CB8AC3E}">
        <p14:creationId xmlns:p14="http://schemas.microsoft.com/office/powerpoint/2010/main" val="20033059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27</a:t>
            </a:fld>
            <a:endParaRPr lang="tr-TR"/>
          </a:p>
        </p:txBody>
      </p:sp>
    </p:spTree>
    <p:extLst>
      <p:ext uri="{BB962C8B-B14F-4D97-AF65-F5344CB8AC3E}">
        <p14:creationId xmlns:p14="http://schemas.microsoft.com/office/powerpoint/2010/main" val="22044750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28</a:t>
            </a:fld>
            <a:endParaRPr lang="tr-TR"/>
          </a:p>
        </p:txBody>
      </p:sp>
    </p:spTree>
    <p:extLst>
      <p:ext uri="{BB962C8B-B14F-4D97-AF65-F5344CB8AC3E}">
        <p14:creationId xmlns:p14="http://schemas.microsoft.com/office/powerpoint/2010/main" val="4089870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F4669-3F40-473D-94A0-75B7157FC917}" type="slidenum">
              <a:rPr lang="tr-TR" smtClean="0"/>
              <a:t>29</a:t>
            </a:fld>
            <a:endParaRPr lang="tr-TR"/>
          </a:p>
        </p:txBody>
      </p:sp>
    </p:spTree>
    <p:extLst>
      <p:ext uri="{BB962C8B-B14F-4D97-AF65-F5344CB8AC3E}">
        <p14:creationId xmlns:p14="http://schemas.microsoft.com/office/powerpoint/2010/main" val="369417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a:t>
            </a:fld>
            <a:endParaRPr lang="tr-TR"/>
          </a:p>
        </p:txBody>
      </p:sp>
    </p:spTree>
    <p:extLst>
      <p:ext uri="{BB962C8B-B14F-4D97-AF65-F5344CB8AC3E}">
        <p14:creationId xmlns:p14="http://schemas.microsoft.com/office/powerpoint/2010/main" val="927717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F4669-3F40-473D-94A0-75B7157FC917}" type="slidenum">
              <a:rPr lang="tr-TR" smtClean="0"/>
              <a:t>30</a:t>
            </a:fld>
            <a:endParaRPr lang="tr-TR"/>
          </a:p>
        </p:txBody>
      </p:sp>
    </p:spTree>
    <p:extLst>
      <p:ext uri="{BB962C8B-B14F-4D97-AF65-F5344CB8AC3E}">
        <p14:creationId xmlns:p14="http://schemas.microsoft.com/office/powerpoint/2010/main" val="3243093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31</a:t>
            </a:fld>
            <a:endParaRPr lang="tr-TR"/>
          </a:p>
        </p:txBody>
      </p:sp>
    </p:spTree>
    <p:extLst>
      <p:ext uri="{BB962C8B-B14F-4D97-AF65-F5344CB8AC3E}">
        <p14:creationId xmlns:p14="http://schemas.microsoft.com/office/powerpoint/2010/main" val="301314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32</a:t>
            </a:fld>
            <a:endParaRPr lang="tr-TR"/>
          </a:p>
        </p:txBody>
      </p:sp>
    </p:spTree>
    <p:extLst>
      <p:ext uri="{BB962C8B-B14F-4D97-AF65-F5344CB8AC3E}">
        <p14:creationId xmlns:p14="http://schemas.microsoft.com/office/powerpoint/2010/main" val="6595011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33</a:t>
            </a:fld>
            <a:endParaRPr lang="tr-TR"/>
          </a:p>
        </p:txBody>
      </p:sp>
    </p:spTree>
    <p:extLst>
      <p:ext uri="{BB962C8B-B14F-4D97-AF65-F5344CB8AC3E}">
        <p14:creationId xmlns:p14="http://schemas.microsoft.com/office/powerpoint/2010/main" val="15314329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34</a:t>
            </a:fld>
            <a:endParaRPr lang="tr-TR"/>
          </a:p>
        </p:txBody>
      </p:sp>
    </p:spTree>
    <p:extLst>
      <p:ext uri="{BB962C8B-B14F-4D97-AF65-F5344CB8AC3E}">
        <p14:creationId xmlns:p14="http://schemas.microsoft.com/office/powerpoint/2010/main" val="14028721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35</a:t>
            </a:fld>
            <a:endParaRPr lang="tr-TR"/>
          </a:p>
        </p:txBody>
      </p:sp>
    </p:spTree>
    <p:extLst>
      <p:ext uri="{BB962C8B-B14F-4D97-AF65-F5344CB8AC3E}">
        <p14:creationId xmlns:p14="http://schemas.microsoft.com/office/powerpoint/2010/main" val="20354229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36</a:t>
            </a:fld>
            <a:endParaRPr lang="tr-TR"/>
          </a:p>
        </p:txBody>
      </p:sp>
    </p:spTree>
    <p:extLst>
      <p:ext uri="{BB962C8B-B14F-4D97-AF65-F5344CB8AC3E}">
        <p14:creationId xmlns:p14="http://schemas.microsoft.com/office/powerpoint/2010/main" val="4748024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FAEF4669-3F40-473D-94A0-75B7157FC917}" type="slidenum">
              <a:rPr lang="tr-TR" smtClean="0"/>
              <a:t>37</a:t>
            </a:fld>
            <a:endParaRPr lang="tr-TR"/>
          </a:p>
        </p:txBody>
      </p:sp>
    </p:spTree>
    <p:extLst>
      <p:ext uri="{BB962C8B-B14F-4D97-AF65-F5344CB8AC3E}">
        <p14:creationId xmlns:p14="http://schemas.microsoft.com/office/powerpoint/2010/main" val="27533416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38</a:t>
            </a:fld>
            <a:endParaRPr lang="tr-TR"/>
          </a:p>
        </p:txBody>
      </p:sp>
    </p:spTree>
    <p:extLst>
      <p:ext uri="{BB962C8B-B14F-4D97-AF65-F5344CB8AC3E}">
        <p14:creationId xmlns:p14="http://schemas.microsoft.com/office/powerpoint/2010/main" val="3499228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FAEF4669-3F40-473D-94A0-75B7157FC917}" type="slidenum">
              <a:rPr lang="tr-TR" smtClean="0"/>
              <a:t>39</a:t>
            </a:fld>
            <a:endParaRPr lang="tr-TR"/>
          </a:p>
        </p:txBody>
      </p:sp>
    </p:spTree>
    <p:extLst>
      <p:ext uri="{BB962C8B-B14F-4D97-AF65-F5344CB8AC3E}">
        <p14:creationId xmlns:p14="http://schemas.microsoft.com/office/powerpoint/2010/main" val="2183127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a:t>
            </a:fld>
            <a:endParaRPr lang="tr-TR"/>
          </a:p>
        </p:txBody>
      </p:sp>
    </p:spTree>
    <p:extLst>
      <p:ext uri="{BB962C8B-B14F-4D97-AF65-F5344CB8AC3E}">
        <p14:creationId xmlns:p14="http://schemas.microsoft.com/office/powerpoint/2010/main" val="2246561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40</a:t>
            </a:fld>
            <a:endParaRPr lang="tr-TR"/>
          </a:p>
        </p:txBody>
      </p:sp>
    </p:spTree>
    <p:extLst>
      <p:ext uri="{BB962C8B-B14F-4D97-AF65-F5344CB8AC3E}">
        <p14:creationId xmlns:p14="http://schemas.microsoft.com/office/powerpoint/2010/main" val="9237252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F4669-3F40-473D-94A0-75B7157FC917}" type="slidenum">
              <a:rPr lang="tr-TR" smtClean="0"/>
              <a:t>41</a:t>
            </a:fld>
            <a:endParaRPr lang="tr-TR"/>
          </a:p>
        </p:txBody>
      </p:sp>
    </p:spTree>
    <p:extLst>
      <p:ext uri="{BB962C8B-B14F-4D97-AF65-F5344CB8AC3E}">
        <p14:creationId xmlns:p14="http://schemas.microsoft.com/office/powerpoint/2010/main" val="19658181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42</a:t>
            </a:fld>
            <a:endParaRPr lang="tr-TR"/>
          </a:p>
        </p:txBody>
      </p:sp>
    </p:spTree>
    <p:extLst>
      <p:ext uri="{BB962C8B-B14F-4D97-AF65-F5344CB8AC3E}">
        <p14:creationId xmlns:p14="http://schemas.microsoft.com/office/powerpoint/2010/main" val="39156231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43</a:t>
            </a:fld>
            <a:endParaRPr lang="tr-TR"/>
          </a:p>
        </p:txBody>
      </p:sp>
    </p:spTree>
    <p:extLst>
      <p:ext uri="{BB962C8B-B14F-4D97-AF65-F5344CB8AC3E}">
        <p14:creationId xmlns:p14="http://schemas.microsoft.com/office/powerpoint/2010/main" val="28501192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FAEF4669-3F40-473D-94A0-75B7157FC917}" type="slidenum">
              <a:rPr lang="tr-TR" smtClean="0"/>
              <a:t>44</a:t>
            </a:fld>
            <a:endParaRPr lang="tr-TR"/>
          </a:p>
        </p:txBody>
      </p:sp>
    </p:spTree>
    <p:extLst>
      <p:ext uri="{BB962C8B-B14F-4D97-AF65-F5344CB8AC3E}">
        <p14:creationId xmlns:p14="http://schemas.microsoft.com/office/powerpoint/2010/main" val="29572720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45</a:t>
            </a:fld>
            <a:endParaRPr lang="tr-TR"/>
          </a:p>
        </p:txBody>
      </p:sp>
    </p:spTree>
    <p:extLst>
      <p:ext uri="{BB962C8B-B14F-4D97-AF65-F5344CB8AC3E}">
        <p14:creationId xmlns:p14="http://schemas.microsoft.com/office/powerpoint/2010/main" val="23071478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46</a:t>
            </a:fld>
            <a:endParaRPr lang="tr-TR"/>
          </a:p>
        </p:txBody>
      </p:sp>
    </p:spTree>
    <p:extLst>
      <p:ext uri="{BB962C8B-B14F-4D97-AF65-F5344CB8AC3E}">
        <p14:creationId xmlns:p14="http://schemas.microsoft.com/office/powerpoint/2010/main" val="6379784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AEF4669-3F40-473D-94A0-75B7157FC917}" type="slidenum">
              <a:rPr lang="tr-TR" smtClean="0"/>
              <a:t>47</a:t>
            </a:fld>
            <a:endParaRPr lang="tr-TR"/>
          </a:p>
        </p:txBody>
      </p:sp>
    </p:spTree>
    <p:extLst>
      <p:ext uri="{BB962C8B-B14F-4D97-AF65-F5344CB8AC3E}">
        <p14:creationId xmlns:p14="http://schemas.microsoft.com/office/powerpoint/2010/main" val="3097376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CEDEEC3-144A-494F-B4A7-997560E5BF90}" type="slidenum">
              <a:rPr lang="tr-TR" smtClean="0"/>
              <a:t>5</a:t>
            </a:fld>
            <a:endParaRPr lang="tr-TR"/>
          </a:p>
        </p:txBody>
      </p:sp>
    </p:spTree>
    <p:extLst>
      <p:ext uri="{BB962C8B-B14F-4D97-AF65-F5344CB8AC3E}">
        <p14:creationId xmlns:p14="http://schemas.microsoft.com/office/powerpoint/2010/main" val="72996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6</a:t>
            </a:fld>
            <a:endParaRPr lang="tr-TR"/>
          </a:p>
        </p:txBody>
      </p:sp>
    </p:spTree>
    <p:extLst>
      <p:ext uri="{BB962C8B-B14F-4D97-AF65-F5344CB8AC3E}">
        <p14:creationId xmlns:p14="http://schemas.microsoft.com/office/powerpoint/2010/main" val="273065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7</a:t>
            </a:fld>
            <a:endParaRPr lang="tr-TR"/>
          </a:p>
        </p:txBody>
      </p:sp>
    </p:spTree>
    <p:extLst>
      <p:ext uri="{BB962C8B-B14F-4D97-AF65-F5344CB8AC3E}">
        <p14:creationId xmlns:p14="http://schemas.microsoft.com/office/powerpoint/2010/main" val="2282115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8</a:t>
            </a:fld>
            <a:endParaRPr lang="tr-TR"/>
          </a:p>
        </p:txBody>
      </p:sp>
    </p:spTree>
    <p:extLst>
      <p:ext uri="{BB962C8B-B14F-4D97-AF65-F5344CB8AC3E}">
        <p14:creationId xmlns:p14="http://schemas.microsoft.com/office/powerpoint/2010/main" val="4168048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EF4669-3F40-473D-94A0-75B7157FC917}" type="slidenum">
              <a:rPr lang="tr-TR" smtClean="0"/>
              <a:t>9</a:t>
            </a:fld>
            <a:endParaRPr lang="tr-TR"/>
          </a:p>
        </p:txBody>
      </p:sp>
    </p:spTree>
    <p:extLst>
      <p:ext uri="{BB962C8B-B14F-4D97-AF65-F5344CB8AC3E}">
        <p14:creationId xmlns:p14="http://schemas.microsoft.com/office/powerpoint/2010/main" val="149933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99E43CB-8C42-453F-B15F-420878E0F821}"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266980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B81B71-5E0B-4550-B4DC-3C553A066E88}"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40532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33FA0D-1DEA-402C-938A-E7606B3F2A46}"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4954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5C993B6-757B-4646-9930-23915B49DBF5}"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861462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037C6B-E5D7-4583-A98B-4D6369954319}"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7069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6BC654-DE63-49CB-A685-8FF2C698ADAF}"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4061857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5A61FBC-69A1-4D17-B6FD-636F5013D077}"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822185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778D019-2D1D-4240-9243-1DCA6D507195}"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308294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C45072-8B6E-44B4-BD86-CFC29BDEA6F0}"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51030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F0424CE-9105-4172-84BA-5BC07FAF018F}" type="datetime1">
              <a:rPr lang="tr-TR" smtClean="0"/>
              <a:t>3.9.2019</a:t>
            </a:fld>
            <a:endParaRPr lang="tr-TR"/>
          </a:p>
        </p:txBody>
      </p:sp>
      <p:sp>
        <p:nvSpPr>
          <p:cNvPr id="5" name="Footer Placeholder 4"/>
          <p:cNvSpPr>
            <a:spLocks noGrp="1"/>
          </p:cNvSpPr>
          <p:nvPr>
            <p:ph type="ftr" sz="quarter" idx="11"/>
          </p:nvPr>
        </p:nvSpPr>
        <p:spPr/>
        <p:txBody>
          <a:bodyPr/>
          <a:lstStyle/>
          <a:p>
            <a:r>
              <a:rPr lang="tr-TR" smtClean="0"/>
              <a:t>Kasım Karataş</a:t>
            </a:r>
            <a:endParaRPr lang="tr-TR"/>
          </a:p>
        </p:txBody>
      </p:sp>
      <p:sp>
        <p:nvSpPr>
          <p:cNvPr id="6" name="Slide Number Placeholder 5"/>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405708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636B4E-3B67-49B2-A2AC-EC1974B519B5}" type="datetime1">
              <a:rPr lang="tr-TR" smtClean="0"/>
              <a:t>3.9.2019</a:t>
            </a:fld>
            <a:endParaRPr lang="tr-TR"/>
          </a:p>
        </p:txBody>
      </p:sp>
      <p:sp>
        <p:nvSpPr>
          <p:cNvPr id="6" name="Footer Placeholder 5"/>
          <p:cNvSpPr>
            <a:spLocks noGrp="1"/>
          </p:cNvSpPr>
          <p:nvPr>
            <p:ph type="ftr" sz="quarter" idx="11"/>
          </p:nvPr>
        </p:nvSpPr>
        <p:spPr/>
        <p:txBody>
          <a:bodyPr/>
          <a:lstStyle/>
          <a:p>
            <a:r>
              <a:rPr lang="tr-TR" smtClean="0"/>
              <a:t>Kasım Karataş</a:t>
            </a:r>
            <a:endParaRPr lang="tr-TR"/>
          </a:p>
        </p:txBody>
      </p:sp>
      <p:sp>
        <p:nvSpPr>
          <p:cNvPr id="7" name="Slide Number Placeholder 6"/>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272588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6FBA27D-0EA2-40FF-8C33-DB568A62F03C}" type="datetime1">
              <a:rPr lang="tr-TR" smtClean="0"/>
              <a:t>3.9.2019</a:t>
            </a:fld>
            <a:endParaRPr lang="tr-TR"/>
          </a:p>
        </p:txBody>
      </p:sp>
      <p:sp>
        <p:nvSpPr>
          <p:cNvPr id="8" name="Footer Placeholder 7"/>
          <p:cNvSpPr>
            <a:spLocks noGrp="1"/>
          </p:cNvSpPr>
          <p:nvPr>
            <p:ph type="ftr" sz="quarter" idx="11"/>
          </p:nvPr>
        </p:nvSpPr>
        <p:spPr/>
        <p:txBody>
          <a:bodyPr/>
          <a:lstStyle/>
          <a:p>
            <a:r>
              <a:rPr lang="tr-TR" smtClean="0"/>
              <a:t>Kasım Karataş</a:t>
            </a:r>
            <a:endParaRPr lang="tr-TR"/>
          </a:p>
        </p:txBody>
      </p:sp>
      <p:sp>
        <p:nvSpPr>
          <p:cNvPr id="9" name="Slide Number Placeholder 8"/>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282482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470FC2F-CB7E-404D-AC9C-971A82BF3400}" type="datetime1">
              <a:rPr lang="tr-TR" smtClean="0"/>
              <a:t>3.9.2019</a:t>
            </a:fld>
            <a:endParaRPr lang="tr-TR"/>
          </a:p>
        </p:txBody>
      </p:sp>
      <p:sp>
        <p:nvSpPr>
          <p:cNvPr id="4" name="Footer Placeholder 3"/>
          <p:cNvSpPr>
            <a:spLocks noGrp="1"/>
          </p:cNvSpPr>
          <p:nvPr>
            <p:ph type="ftr" sz="quarter" idx="11"/>
          </p:nvPr>
        </p:nvSpPr>
        <p:spPr/>
        <p:txBody>
          <a:bodyPr/>
          <a:lstStyle/>
          <a:p>
            <a:r>
              <a:rPr lang="tr-TR" smtClean="0"/>
              <a:t>Kasım Karataş</a:t>
            </a:r>
            <a:endParaRPr lang="tr-TR"/>
          </a:p>
        </p:txBody>
      </p:sp>
      <p:sp>
        <p:nvSpPr>
          <p:cNvPr id="5" name="Slide Number Placeholder 4"/>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339399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ABED0-9AF9-4EE9-AF6D-0245AF2B928F}" type="datetime1">
              <a:rPr lang="tr-TR" smtClean="0"/>
              <a:t>3.9.2019</a:t>
            </a:fld>
            <a:endParaRPr lang="tr-TR"/>
          </a:p>
        </p:txBody>
      </p:sp>
      <p:sp>
        <p:nvSpPr>
          <p:cNvPr id="3" name="Footer Placeholder 2"/>
          <p:cNvSpPr>
            <a:spLocks noGrp="1"/>
          </p:cNvSpPr>
          <p:nvPr>
            <p:ph type="ftr" sz="quarter" idx="11"/>
          </p:nvPr>
        </p:nvSpPr>
        <p:spPr/>
        <p:txBody>
          <a:bodyPr/>
          <a:lstStyle/>
          <a:p>
            <a:r>
              <a:rPr lang="tr-TR" smtClean="0"/>
              <a:t>Kasım Karataş</a:t>
            </a:r>
            <a:endParaRPr lang="tr-TR"/>
          </a:p>
        </p:txBody>
      </p:sp>
      <p:sp>
        <p:nvSpPr>
          <p:cNvPr id="4" name="Slide Number Placeholder 3"/>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388112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0F3D5DB-68F9-42D1-ABF4-136E9B30EA5C}" type="datetime1">
              <a:rPr lang="tr-TR" smtClean="0"/>
              <a:t>3.9.2019</a:t>
            </a:fld>
            <a:endParaRPr lang="tr-TR"/>
          </a:p>
        </p:txBody>
      </p:sp>
      <p:sp>
        <p:nvSpPr>
          <p:cNvPr id="6" name="Footer Placeholder 5"/>
          <p:cNvSpPr>
            <a:spLocks noGrp="1"/>
          </p:cNvSpPr>
          <p:nvPr>
            <p:ph type="ftr" sz="quarter" idx="11"/>
          </p:nvPr>
        </p:nvSpPr>
        <p:spPr/>
        <p:txBody>
          <a:bodyPr/>
          <a:lstStyle/>
          <a:p>
            <a:r>
              <a:rPr lang="tr-TR" smtClean="0"/>
              <a:t>Kasım Karataş</a:t>
            </a:r>
            <a:endParaRPr lang="tr-TR"/>
          </a:p>
        </p:txBody>
      </p:sp>
      <p:sp>
        <p:nvSpPr>
          <p:cNvPr id="7" name="Slide Number Placeholder 6"/>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379303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AD94334-1454-4167-BB3E-90F02F545F71}" type="datetime1">
              <a:rPr lang="tr-TR" smtClean="0"/>
              <a:t>3.9.2019</a:t>
            </a:fld>
            <a:endParaRPr lang="tr-TR"/>
          </a:p>
        </p:txBody>
      </p:sp>
      <p:sp>
        <p:nvSpPr>
          <p:cNvPr id="6" name="Footer Placeholder 5"/>
          <p:cNvSpPr>
            <a:spLocks noGrp="1"/>
          </p:cNvSpPr>
          <p:nvPr>
            <p:ph type="ftr" sz="quarter" idx="11"/>
          </p:nvPr>
        </p:nvSpPr>
        <p:spPr/>
        <p:txBody>
          <a:bodyPr/>
          <a:lstStyle/>
          <a:p>
            <a:r>
              <a:rPr lang="tr-TR" smtClean="0"/>
              <a:t>Kasım Karataş</a:t>
            </a:r>
            <a:endParaRPr lang="tr-TR"/>
          </a:p>
        </p:txBody>
      </p:sp>
      <p:sp>
        <p:nvSpPr>
          <p:cNvPr id="7" name="Slide Number Placeholder 6"/>
          <p:cNvSpPr>
            <a:spLocks noGrp="1"/>
          </p:cNvSpPr>
          <p:nvPr>
            <p:ph type="sldNum" sz="quarter" idx="12"/>
          </p:nvPr>
        </p:nvSpPr>
        <p:spPr/>
        <p:txBody>
          <a:bodyPr/>
          <a:lstStyle/>
          <a:p>
            <a:fld id="{11BFBE7E-5229-40C0-A54E-A281DB51E84F}" type="slidenum">
              <a:rPr lang="tr-TR" smtClean="0"/>
              <a:t>‹#›</a:t>
            </a:fld>
            <a:endParaRPr lang="tr-TR"/>
          </a:p>
        </p:txBody>
      </p:sp>
    </p:spTree>
    <p:extLst>
      <p:ext uri="{BB962C8B-B14F-4D97-AF65-F5344CB8AC3E}">
        <p14:creationId xmlns:p14="http://schemas.microsoft.com/office/powerpoint/2010/main" val="332236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0B7898-F306-4C6A-9F66-EEE2DF503EFB}" type="datetime1">
              <a:rPr lang="tr-TR" smtClean="0"/>
              <a:t>3.9.2019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Kasım Karataş</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BFBE7E-5229-40C0-A54E-A281DB51E84F}" type="slidenum">
              <a:rPr lang="tr-TR" smtClean="0"/>
              <a:t>‹#›</a:t>
            </a:fld>
            <a:endParaRPr lang="tr-TR"/>
          </a:p>
        </p:txBody>
      </p:sp>
    </p:spTree>
    <p:extLst>
      <p:ext uri="{BB962C8B-B14F-4D97-AF65-F5344CB8AC3E}">
        <p14:creationId xmlns:p14="http://schemas.microsoft.com/office/powerpoint/2010/main" val="3622190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Belgesi.doc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973180"/>
            <a:ext cx="7766936" cy="1459832"/>
          </a:xfrm>
        </p:spPr>
        <p:txBody>
          <a:bodyPr/>
          <a:lstStyle/>
          <a:p>
            <a:r>
              <a:rPr lang="tr-TR" dirty="0" smtClean="0"/>
              <a:t>Göç Travması</a:t>
            </a:r>
            <a:endParaRPr lang="tr-TR" dirty="0"/>
          </a:p>
        </p:txBody>
      </p:sp>
      <p:sp>
        <p:nvSpPr>
          <p:cNvPr id="3" name="Alt Başlık 2"/>
          <p:cNvSpPr>
            <a:spLocks noGrp="1"/>
          </p:cNvSpPr>
          <p:nvPr>
            <p:ph type="subTitle" idx="1"/>
          </p:nvPr>
        </p:nvSpPr>
        <p:spPr>
          <a:xfrm>
            <a:off x="1651446" y="4066875"/>
            <a:ext cx="7766936" cy="1772451"/>
          </a:xfrm>
        </p:spPr>
        <p:txBody>
          <a:bodyPr>
            <a:noAutofit/>
          </a:bodyPr>
          <a:lstStyle/>
          <a:p>
            <a:r>
              <a:rPr lang="tr-TR" sz="2400" b="1" dirty="0" smtClean="0"/>
              <a:t>Dr. Kasım KARATAŞ</a:t>
            </a:r>
          </a:p>
          <a:p>
            <a:r>
              <a:rPr lang="tr-TR" sz="1600" b="1" dirty="0" smtClean="0"/>
              <a:t>Karamanoğlu </a:t>
            </a:r>
            <a:r>
              <a:rPr lang="tr-TR" sz="1600" b="1" dirty="0" err="1" smtClean="0"/>
              <a:t>Mehmetbey</a:t>
            </a:r>
            <a:r>
              <a:rPr lang="tr-TR" sz="1600" b="1" dirty="0" smtClean="0"/>
              <a:t> Üniversitesi</a:t>
            </a:r>
          </a:p>
          <a:p>
            <a:r>
              <a:rPr lang="tr-TR" sz="1600" b="1" dirty="0" smtClean="0"/>
              <a:t>Eğitim Fakültesi</a:t>
            </a:r>
          </a:p>
          <a:p>
            <a:r>
              <a:rPr lang="tr-TR" sz="1600" b="1" dirty="0" smtClean="0"/>
              <a:t>Eğitim Bilimleri Bölümü</a:t>
            </a:r>
            <a:endParaRPr lang="tr-TR" sz="1600" b="1" dirty="0"/>
          </a:p>
        </p:txBody>
      </p:sp>
    </p:spTree>
    <p:extLst>
      <p:ext uri="{BB962C8B-B14F-4D97-AF65-F5344CB8AC3E}">
        <p14:creationId xmlns:p14="http://schemas.microsoft.com/office/powerpoint/2010/main" val="42123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Göçmenler</a:t>
            </a:r>
            <a:r>
              <a:rPr lang="tr-TR" dirty="0"/>
              <a:t>, yeni katıldıkları toplumda bir yandan psikolojik ve kültürel uyum çabası içerisinde olurlarken, diğer taraftan temel ihtiyaçlarını gidermek için ekonomik kaynaklar oluşturma arayışları içerisinde </a:t>
            </a:r>
            <a:r>
              <a:rPr lang="tr-TR" dirty="0" smtClean="0"/>
              <a:t>olmaktadırlar.</a:t>
            </a:r>
          </a:p>
          <a:p>
            <a:r>
              <a:rPr lang="tr-TR" dirty="0" smtClean="0"/>
              <a:t>Kültürel </a:t>
            </a:r>
            <a:r>
              <a:rPr lang="tr-TR" dirty="0"/>
              <a:t>şok ve sosyal rollerdeki değişiklikler, dil engelleri ve iletişim güçlükleri, göç edilen yerde ev sahibi toplumun olumsuz bakış açısı ve kabul direnci vb. durumlar çocukların uyumunu zorlaştıran, travmaya neden olan etkenlerdendir. </a:t>
            </a:r>
          </a:p>
        </p:txBody>
      </p:sp>
    </p:spTree>
    <p:extLst>
      <p:ext uri="{BB962C8B-B14F-4D97-AF65-F5344CB8AC3E}">
        <p14:creationId xmlns:p14="http://schemas.microsoft.com/office/powerpoint/2010/main" val="310120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öncesi</a:t>
            </a:r>
            <a:endParaRPr lang="tr-TR" dirty="0"/>
          </a:p>
        </p:txBody>
      </p:sp>
      <p:sp>
        <p:nvSpPr>
          <p:cNvPr id="3" name="İçerik Yer Tutucusu 2"/>
          <p:cNvSpPr>
            <a:spLocks noGrp="1"/>
          </p:cNvSpPr>
          <p:nvPr>
            <p:ph idx="1"/>
          </p:nvPr>
        </p:nvSpPr>
        <p:spPr/>
        <p:txBody>
          <a:bodyPr>
            <a:normAutofit/>
          </a:bodyPr>
          <a:lstStyle/>
          <a:p>
            <a:r>
              <a:rPr lang="tr-TR" dirty="0"/>
              <a:t>Göç öncesi bireylerin göçe ilişkin motivasyon durumları, </a:t>
            </a:r>
            <a:r>
              <a:rPr lang="tr-TR" dirty="0" smtClean="0"/>
              <a:t>göçün </a:t>
            </a:r>
            <a:r>
              <a:rPr lang="tr-TR" dirty="0"/>
              <a:t>gönüllü göç olup </a:t>
            </a:r>
            <a:r>
              <a:rPr lang="tr-TR" dirty="0" smtClean="0"/>
              <a:t>olmaması, göç </a:t>
            </a:r>
            <a:r>
              <a:rPr lang="tr-TR" dirty="0"/>
              <a:t>süreci ve sonrası uyumu kolaylaştıracak faktörlerin var </a:t>
            </a:r>
            <a:r>
              <a:rPr lang="tr-TR" dirty="0" smtClean="0"/>
              <a:t>olması travma riskini azaltmakta veya artırmaktadır. </a:t>
            </a:r>
          </a:p>
          <a:p>
            <a:r>
              <a:rPr lang="tr-TR" dirty="0"/>
              <a:t>G</a:t>
            </a:r>
            <a:r>
              <a:rPr lang="tr-TR" dirty="0" smtClean="0"/>
              <a:t>öç </a:t>
            </a:r>
            <a:r>
              <a:rPr lang="tr-TR" dirty="0"/>
              <a:t>öncesinde yetişkinlerin ruhsal sağlığını etkileyecek </a:t>
            </a:r>
            <a:r>
              <a:rPr lang="tr-TR" dirty="0" smtClean="0"/>
              <a:t>etkenler, </a:t>
            </a:r>
            <a:r>
              <a:rPr lang="tr-TR" b="1" dirty="0"/>
              <a:t>ekonomik statüsünün kaybı, sosyal destek ağının oluşturan kişilerin kaybı veya ayrılığı, hayati risk </a:t>
            </a:r>
            <a:r>
              <a:rPr lang="tr-TR" b="1" dirty="0" smtClean="0"/>
              <a:t>yaşaması </a:t>
            </a:r>
            <a:r>
              <a:rPr lang="tr-TR" dirty="0" smtClean="0"/>
              <a:t>gibi </a:t>
            </a:r>
            <a:r>
              <a:rPr lang="tr-TR" dirty="0"/>
              <a:t>durumlar </a:t>
            </a:r>
            <a:r>
              <a:rPr lang="tr-TR" dirty="0" smtClean="0"/>
              <a:t>iken, </a:t>
            </a:r>
            <a:r>
              <a:rPr lang="tr-TR" b="1" dirty="0" smtClean="0">
                <a:solidFill>
                  <a:srgbClr val="FF0000"/>
                </a:solidFill>
              </a:rPr>
              <a:t>çocukların yaş ve gelişimsel dönemi, eğitimlerinin kesilmesi, yakın aile üyelerinin birinin kaybı ve ayrılığı </a:t>
            </a:r>
            <a:r>
              <a:rPr lang="tr-TR" dirty="0" smtClean="0"/>
              <a:t>gibi durumlar travmaya zemin hazırlayan durumlar olabilir. </a:t>
            </a:r>
          </a:p>
          <a:p>
            <a:r>
              <a:rPr lang="tr-TR" dirty="0" smtClean="0"/>
              <a:t>Ayrıca göç öncesi yüksek düzeyde travma deneyimlemiş göçmenler, göç süreci ve sonrasında yüksek risk altında olabilmektedir. </a:t>
            </a:r>
          </a:p>
          <a:p>
            <a:endParaRPr lang="tr-TR" dirty="0"/>
          </a:p>
        </p:txBody>
      </p:sp>
    </p:spTree>
    <p:extLst>
      <p:ext uri="{BB962C8B-B14F-4D97-AF65-F5344CB8AC3E}">
        <p14:creationId xmlns:p14="http://schemas.microsoft.com/office/powerpoint/2010/main" val="3195297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süreci</a:t>
            </a:r>
            <a:endParaRPr lang="tr-TR" dirty="0"/>
          </a:p>
        </p:txBody>
      </p:sp>
      <p:sp>
        <p:nvSpPr>
          <p:cNvPr id="3" name="İçerik Yer Tutucusu 2"/>
          <p:cNvSpPr>
            <a:spLocks noGrp="1"/>
          </p:cNvSpPr>
          <p:nvPr>
            <p:ph idx="1"/>
          </p:nvPr>
        </p:nvSpPr>
        <p:spPr>
          <a:xfrm>
            <a:off x="677334" y="1727201"/>
            <a:ext cx="8596668" cy="4314162"/>
          </a:xfrm>
        </p:spPr>
        <p:txBody>
          <a:bodyPr/>
          <a:lstStyle/>
          <a:p>
            <a:pPr marL="0" indent="0">
              <a:buNone/>
            </a:pPr>
            <a:r>
              <a:rPr lang="tr-TR" dirty="0"/>
              <a:t>Göç </a:t>
            </a:r>
            <a:r>
              <a:rPr lang="tr-TR" dirty="0" smtClean="0"/>
              <a:t>sürecinde;</a:t>
            </a:r>
          </a:p>
          <a:p>
            <a:r>
              <a:rPr lang="tr-TR" dirty="0" smtClean="0"/>
              <a:t>göç </a:t>
            </a:r>
            <a:r>
              <a:rPr lang="tr-TR" dirty="0"/>
              <a:t>kamplarında olumsuz yaşam koşullarına ve şiddete maruz kalması, </a:t>
            </a:r>
            <a:endParaRPr lang="tr-TR" dirty="0" smtClean="0"/>
          </a:p>
          <a:p>
            <a:r>
              <a:rPr lang="tr-TR" dirty="0" smtClean="0"/>
              <a:t>aile </a:t>
            </a:r>
            <a:r>
              <a:rPr lang="tr-TR" dirty="0"/>
              <a:t>ve toplu destek ağlarının kaybolması</a:t>
            </a:r>
            <a:r>
              <a:rPr lang="tr-TR" dirty="0" smtClean="0"/>
              <a:t>,</a:t>
            </a:r>
          </a:p>
          <a:p>
            <a:r>
              <a:rPr lang="tr-TR" dirty="0" smtClean="0"/>
              <a:t>göç </a:t>
            </a:r>
            <a:r>
              <a:rPr lang="tr-TR" dirty="0"/>
              <a:t>edilen yerdeki belirsizlik </a:t>
            </a:r>
            <a:endParaRPr lang="tr-TR" dirty="0" smtClean="0"/>
          </a:p>
          <a:p>
            <a:r>
              <a:rPr lang="tr-TR" dirty="0" smtClean="0"/>
              <a:t>çocukların </a:t>
            </a:r>
            <a:r>
              <a:rPr lang="tr-TR" dirty="0"/>
              <a:t>bakımını yapan kişilerden ayrılması, </a:t>
            </a:r>
            <a:endParaRPr lang="tr-TR" dirty="0" smtClean="0"/>
          </a:p>
          <a:p>
            <a:r>
              <a:rPr lang="tr-TR" dirty="0" smtClean="0"/>
              <a:t>yetersiz </a:t>
            </a:r>
            <a:r>
              <a:rPr lang="tr-TR" dirty="0"/>
              <a:t>beslenme ve geleceğe ilişkin belirsizlik </a:t>
            </a:r>
            <a:endParaRPr lang="tr-TR" dirty="0" smtClean="0"/>
          </a:p>
          <a:p>
            <a:r>
              <a:rPr lang="tr-TR" dirty="0" smtClean="0"/>
              <a:t>yolculuk </a:t>
            </a:r>
            <a:r>
              <a:rPr lang="tr-TR" dirty="0"/>
              <a:t>durumu, yolculuğun riskli, tehlikeli veya zahmetli olması</a:t>
            </a:r>
            <a:r>
              <a:rPr lang="tr-TR" dirty="0" smtClean="0"/>
              <a:t>,</a:t>
            </a:r>
          </a:p>
          <a:p>
            <a:r>
              <a:rPr lang="tr-TR" dirty="0" smtClean="0"/>
              <a:t>göç </a:t>
            </a:r>
            <a:r>
              <a:rPr lang="tr-TR" dirty="0"/>
              <a:t>anında kayıp, yas ve travma sonrası stres </a:t>
            </a:r>
            <a:r>
              <a:rPr lang="tr-TR" dirty="0" smtClean="0"/>
              <a:t>bozukluğu</a:t>
            </a:r>
            <a:endParaRPr lang="tr-TR" dirty="0"/>
          </a:p>
        </p:txBody>
      </p:sp>
    </p:spTree>
    <p:extLst>
      <p:ext uri="{BB962C8B-B14F-4D97-AF65-F5344CB8AC3E}">
        <p14:creationId xmlns:p14="http://schemas.microsoft.com/office/powerpoint/2010/main" val="4166048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sonrası</a:t>
            </a:r>
            <a:endParaRPr lang="tr-TR" dirty="0"/>
          </a:p>
        </p:txBody>
      </p:sp>
      <p:sp>
        <p:nvSpPr>
          <p:cNvPr id="3" name="İçerik Yer Tutucusu 2"/>
          <p:cNvSpPr>
            <a:spLocks noGrp="1"/>
          </p:cNvSpPr>
          <p:nvPr>
            <p:ph idx="1"/>
          </p:nvPr>
        </p:nvSpPr>
        <p:spPr/>
        <p:txBody>
          <a:bodyPr>
            <a:normAutofit/>
          </a:bodyPr>
          <a:lstStyle/>
          <a:p>
            <a:r>
              <a:rPr lang="tr-TR" dirty="0" smtClean="0"/>
              <a:t>Geleceğe ilişkin belirsizlik, </a:t>
            </a:r>
          </a:p>
          <a:p>
            <a:r>
              <a:rPr lang="tr-TR" dirty="0" smtClean="0"/>
              <a:t>İşsizlik, </a:t>
            </a:r>
          </a:p>
          <a:p>
            <a:r>
              <a:rPr lang="tr-TR" dirty="0" smtClean="0"/>
              <a:t>Sosyal statülerindeki kayıp, </a:t>
            </a:r>
          </a:p>
          <a:p>
            <a:r>
              <a:rPr lang="tr-TR" dirty="0" smtClean="0"/>
              <a:t>Aile ve sosyal destek kaybı, </a:t>
            </a:r>
          </a:p>
          <a:p>
            <a:r>
              <a:rPr lang="tr-TR" dirty="0" smtClean="0"/>
              <a:t>Dil öğrenme zorlukları,</a:t>
            </a:r>
          </a:p>
          <a:p>
            <a:r>
              <a:rPr lang="tr-TR" dirty="0" smtClean="0"/>
              <a:t>Yeni </a:t>
            </a:r>
            <a:r>
              <a:rPr lang="tr-TR" dirty="0"/>
              <a:t>dilde eğitimde zorluklar, </a:t>
            </a:r>
            <a:endParaRPr lang="tr-TR" dirty="0" smtClean="0"/>
          </a:p>
          <a:p>
            <a:r>
              <a:rPr lang="tr-TR" dirty="0" smtClean="0"/>
              <a:t>Kültürleşme, </a:t>
            </a:r>
          </a:p>
          <a:p>
            <a:r>
              <a:rPr lang="tr-TR" dirty="0" smtClean="0"/>
              <a:t>Ayrımcılık</a:t>
            </a:r>
          </a:p>
          <a:p>
            <a:r>
              <a:rPr lang="tr-TR" dirty="0" smtClean="0"/>
              <a:t>Adaptasyon</a:t>
            </a:r>
          </a:p>
        </p:txBody>
      </p:sp>
    </p:spTree>
    <p:extLst>
      <p:ext uri="{BB962C8B-B14F-4D97-AF65-F5344CB8AC3E}">
        <p14:creationId xmlns:p14="http://schemas.microsoft.com/office/powerpoint/2010/main" val="3102500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892637352"/>
              </p:ext>
            </p:extLst>
          </p:nvPr>
        </p:nvGraphicFramePr>
        <p:xfrm>
          <a:off x="677862" y="609600"/>
          <a:ext cx="10366656" cy="6006353"/>
        </p:xfrm>
        <a:graphic>
          <a:graphicData uri="http://schemas.openxmlformats.org/drawingml/2006/table">
            <a:tbl>
              <a:tblPr firstRow="1" bandRow="1">
                <a:tableStyleId>{5C22544A-7EE6-4342-B048-85BDC9FD1C3A}</a:tableStyleId>
              </a:tblPr>
              <a:tblGrid>
                <a:gridCol w="1885265">
                  <a:extLst>
                    <a:ext uri="{9D8B030D-6E8A-4147-A177-3AD203B41FA5}">
                      <a16:colId xmlns:a16="http://schemas.microsoft.com/office/drawing/2014/main" val="2935154015"/>
                    </a:ext>
                  </a:extLst>
                </a:gridCol>
                <a:gridCol w="8481391">
                  <a:extLst>
                    <a:ext uri="{9D8B030D-6E8A-4147-A177-3AD203B41FA5}">
                      <a16:colId xmlns:a16="http://schemas.microsoft.com/office/drawing/2014/main" val="2691375886"/>
                    </a:ext>
                  </a:extLst>
                </a:gridCol>
              </a:tblGrid>
              <a:tr h="1167507">
                <a:tc>
                  <a:txBody>
                    <a:bodyPr/>
                    <a:lstStyle/>
                    <a:p>
                      <a:endParaRPr lang="tr-TR" sz="2400" dirty="0"/>
                    </a:p>
                  </a:txBody>
                  <a:tcPr/>
                </a:tc>
                <a:tc>
                  <a:txBody>
                    <a:bodyPr/>
                    <a:lstStyle/>
                    <a:p>
                      <a:pPr algn="ctr"/>
                      <a:r>
                        <a:rPr lang="tr-TR" sz="2400" baseline="0" dirty="0" smtClean="0"/>
                        <a:t>Sosyal Psikoloji Analiz </a:t>
                      </a:r>
                      <a:r>
                        <a:rPr lang="tr-TR" sz="2400" baseline="0" dirty="0" err="1" smtClean="0"/>
                        <a:t>Modeli’nin</a:t>
                      </a:r>
                      <a:r>
                        <a:rPr lang="tr-TR" sz="2400" baseline="0" dirty="0" smtClean="0"/>
                        <a:t> </a:t>
                      </a:r>
                      <a:r>
                        <a:rPr lang="tr-TR" sz="2400" dirty="0" smtClean="0"/>
                        <a:t>Kay </a:t>
                      </a:r>
                      <a:r>
                        <a:rPr lang="tr-TR" sz="2400" dirty="0" err="1" smtClean="0"/>
                        <a:t>Deaux</a:t>
                      </a:r>
                      <a:r>
                        <a:rPr lang="tr-TR" sz="2400" baseline="0" dirty="0" smtClean="0"/>
                        <a:t> tarafından</a:t>
                      </a:r>
                    </a:p>
                    <a:p>
                      <a:pPr algn="ctr"/>
                      <a:r>
                        <a:rPr lang="tr-TR" sz="2400" baseline="0" dirty="0" smtClean="0"/>
                        <a:t> göçe uyarlanması</a:t>
                      </a:r>
                      <a:endParaRPr lang="tr-TR" sz="2400" dirty="0"/>
                    </a:p>
                  </a:txBody>
                  <a:tcPr/>
                </a:tc>
                <a:extLst>
                  <a:ext uri="{0D108BD9-81ED-4DB2-BD59-A6C34878D82A}">
                    <a16:rowId xmlns:a16="http://schemas.microsoft.com/office/drawing/2014/main" val="1187508854"/>
                  </a:ext>
                </a:extLst>
              </a:tr>
              <a:tr h="1927169">
                <a:tc>
                  <a:txBody>
                    <a:bodyPr/>
                    <a:lstStyle/>
                    <a:p>
                      <a:r>
                        <a:rPr lang="tr-TR" sz="2400" dirty="0" smtClean="0"/>
                        <a:t>Makro</a:t>
                      </a:r>
                      <a:endParaRPr lang="tr-TR" sz="2400" dirty="0"/>
                    </a:p>
                  </a:txBody>
                  <a:tcPr/>
                </a:tc>
                <a:tc>
                  <a:txBody>
                    <a:bodyPr/>
                    <a:lstStyle/>
                    <a:p>
                      <a:pPr marL="285750" indent="-285750">
                        <a:buFont typeface="Arial" panose="020B0604020202020204" pitchFamily="34" charset="0"/>
                        <a:buChar char="•"/>
                      </a:pPr>
                      <a:r>
                        <a:rPr lang="tr-TR" sz="2400" dirty="0" smtClean="0"/>
                        <a:t>Mültecilerin ülke içindeki nüfus dağılımları</a:t>
                      </a:r>
                    </a:p>
                    <a:p>
                      <a:pPr marL="285750" indent="-285750">
                        <a:buFont typeface="Arial" panose="020B0604020202020204" pitchFamily="34" charset="0"/>
                        <a:buChar char="•"/>
                      </a:pPr>
                      <a:r>
                        <a:rPr lang="tr-TR" sz="2400" dirty="0" smtClean="0"/>
                        <a:t>Belirlenen mülteci</a:t>
                      </a:r>
                      <a:r>
                        <a:rPr lang="tr-TR" sz="2400" baseline="0" dirty="0" smtClean="0"/>
                        <a:t> politikaları</a:t>
                      </a:r>
                    </a:p>
                    <a:p>
                      <a:pPr marL="285750" indent="-285750">
                        <a:buFont typeface="Arial" panose="020B0604020202020204" pitchFamily="34" charset="0"/>
                        <a:buChar char="•"/>
                      </a:pPr>
                      <a:r>
                        <a:rPr lang="tr-TR" sz="2400" baseline="0" dirty="0" smtClean="0"/>
                        <a:t>Toplumun göçmenlere genel bir bakış açısı/göçmenliğe ilişkin sosyal temsiller</a:t>
                      </a:r>
                    </a:p>
                    <a:p>
                      <a:pPr marL="285750" indent="-285750">
                        <a:buFont typeface="Arial" panose="020B0604020202020204" pitchFamily="34" charset="0"/>
                        <a:buChar char="•"/>
                      </a:pPr>
                      <a:r>
                        <a:rPr lang="tr-TR" sz="2400" baseline="0" dirty="0" smtClean="0"/>
                        <a:t>Kültürel iklim</a:t>
                      </a:r>
                      <a:endParaRPr lang="tr-TR" sz="2400" dirty="0"/>
                    </a:p>
                  </a:txBody>
                  <a:tcPr/>
                </a:tc>
                <a:extLst>
                  <a:ext uri="{0D108BD9-81ED-4DB2-BD59-A6C34878D82A}">
                    <a16:rowId xmlns:a16="http://schemas.microsoft.com/office/drawing/2014/main" val="3361635711"/>
                  </a:ext>
                </a:extLst>
              </a:tr>
              <a:tr h="1205718">
                <a:tc>
                  <a:txBody>
                    <a:bodyPr/>
                    <a:lstStyle/>
                    <a:p>
                      <a:r>
                        <a:rPr lang="tr-TR" sz="2400" dirty="0" smtClean="0"/>
                        <a:t>Orta </a:t>
                      </a:r>
                      <a:endParaRPr lang="tr-TR" sz="2400" dirty="0"/>
                    </a:p>
                  </a:txBody>
                  <a:tcPr/>
                </a:tc>
                <a:tc>
                  <a:txBody>
                    <a:bodyPr/>
                    <a:lstStyle/>
                    <a:p>
                      <a:pPr marL="285750" indent="-285750">
                        <a:buFont typeface="Arial" panose="020B0604020202020204" pitchFamily="34" charset="0"/>
                        <a:buChar char="•"/>
                      </a:pPr>
                      <a:r>
                        <a:rPr lang="tr-TR" sz="2400" baseline="0" dirty="0" smtClean="0"/>
                        <a:t>Mültecilerin ev sahibi kültürle sosyal etkileşim durumu</a:t>
                      </a:r>
                    </a:p>
                    <a:p>
                      <a:pPr marL="285750" indent="-285750">
                        <a:buFont typeface="Arial" panose="020B0604020202020204" pitchFamily="34" charset="0"/>
                        <a:buChar char="•"/>
                      </a:pPr>
                      <a:r>
                        <a:rPr lang="tr-TR" sz="2400" baseline="0" dirty="0" smtClean="0"/>
                        <a:t>Mültecilerin sosyal ağları</a:t>
                      </a:r>
                    </a:p>
                    <a:p>
                      <a:pPr marL="285750" indent="-285750">
                        <a:buFont typeface="Arial" panose="020B0604020202020204" pitchFamily="34" charset="0"/>
                        <a:buChar char="•"/>
                      </a:pPr>
                      <a:r>
                        <a:rPr lang="tr-TR" sz="2400" dirty="0" smtClean="0"/>
                        <a:t>Sosyalleşme</a:t>
                      </a:r>
                      <a:r>
                        <a:rPr lang="tr-TR" sz="2400" baseline="0" dirty="0" smtClean="0"/>
                        <a:t> pratikleri</a:t>
                      </a:r>
                      <a:endParaRPr lang="tr-TR" sz="2400" dirty="0"/>
                    </a:p>
                  </a:txBody>
                  <a:tcPr/>
                </a:tc>
                <a:extLst>
                  <a:ext uri="{0D108BD9-81ED-4DB2-BD59-A6C34878D82A}">
                    <a16:rowId xmlns:a16="http://schemas.microsoft.com/office/drawing/2014/main" val="2810300373"/>
                  </a:ext>
                </a:extLst>
              </a:tr>
              <a:tr h="1705959">
                <a:tc>
                  <a:txBody>
                    <a:bodyPr/>
                    <a:lstStyle/>
                    <a:p>
                      <a:r>
                        <a:rPr lang="tr-TR" sz="2400" dirty="0" smtClean="0"/>
                        <a:t>Mikro</a:t>
                      </a:r>
                      <a:endParaRPr lang="tr-TR" sz="2400" dirty="0"/>
                    </a:p>
                  </a:txBody>
                  <a:tcPr/>
                </a:tc>
                <a:tc>
                  <a:txBody>
                    <a:bodyPr/>
                    <a:lstStyle/>
                    <a:p>
                      <a:pPr marL="285750" indent="-285750">
                        <a:buFont typeface="Arial" panose="020B0604020202020204" pitchFamily="34" charset="0"/>
                        <a:buChar char="•"/>
                      </a:pPr>
                      <a:r>
                        <a:rPr lang="tr-TR" sz="2400" baseline="0" dirty="0" smtClean="0"/>
                        <a:t>Bireysel tutumlar</a:t>
                      </a:r>
                    </a:p>
                    <a:p>
                      <a:pPr marL="285750" indent="-285750">
                        <a:buFont typeface="Arial" panose="020B0604020202020204" pitchFamily="34" charset="0"/>
                        <a:buChar char="•"/>
                      </a:pPr>
                      <a:r>
                        <a:rPr lang="tr-TR" sz="2400" baseline="0" dirty="0" smtClean="0"/>
                        <a:t>Yaşam koşulları</a:t>
                      </a:r>
                    </a:p>
                    <a:p>
                      <a:pPr marL="285750" indent="-285750">
                        <a:buFont typeface="Arial" panose="020B0604020202020204" pitchFamily="34" charset="0"/>
                        <a:buChar char="•"/>
                      </a:pPr>
                      <a:r>
                        <a:rPr lang="tr-TR" sz="2400" baseline="0" dirty="0" smtClean="0"/>
                        <a:t>Bireyin </a:t>
                      </a:r>
                      <a:r>
                        <a:rPr lang="tr-TR" sz="2400" baseline="0" dirty="0" err="1" smtClean="0"/>
                        <a:t>sosyo</a:t>
                      </a:r>
                      <a:r>
                        <a:rPr lang="tr-TR" sz="2400" baseline="0" dirty="0" smtClean="0"/>
                        <a:t>-kültürel geçmişi</a:t>
                      </a:r>
                    </a:p>
                    <a:p>
                      <a:pPr marL="285750" indent="-285750">
                        <a:buFont typeface="Arial" panose="020B0604020202020204" pitchFamily="34" charset="0"/>
                        <a:buChar char="•"/>
                      </a:pPr>
                      <a:r>
                        <a:rPr lang="tr-TR" sz="2400" dirty="0" smtClean="0"/>
                        <a:t>Kimlik/Benlik</a:t>
                      </a:r>
                      <a:r>
                        <a:rPr lang="tr-TR" sz="2400" baseline="0" dirty="0" smtClean="0"/>
                        <a:t> tanımı/</a:t>
                      </a:r>
                      <a:r>
                        <a:rPr lang="tr-TR" sz="2400" baseline="0" dirty="0" err="1" smtClean="0"/>
                        <a:t>Sosyo</a:t>
                      </a:r>
                      <a:r>
                        <a:rPr lang="tr-TR" sz="2400" baseline="0" dirty="0" smtClean="0"/>
                        <a:t>-kültürel alışkanlıkları</a:t>
                      </a:r>
                      <a:endParaRPr lang="tr-TR" sz="2400" dirty="0"/>
                    </a:p>
                  </a:txBody>
                  <a:tcPr/>
                </a:tc>
                <a:extLst>
                  <a:ext uri="{0D108BD9-81ED-4DB2-BD59-A6C34878D82A}">
                    <a16:rowId xmlns:a16="http://schemas.microsoft.com/office/drawing/2014/main" val="3408471198"/>
                  </a:ext>
                </a:extLst>
              </a:tr>
            </a:tbl>
          </a:graphicData>
        </a:graphic>
      </p:graphicFrame>
    </p:spTree>
    <p:extLst>
      <p:ext uri="{BB962C8B-B14F-4D97-AF65-F5344CB8AC3E}">
        <p14:creationId xmlns:p14="http://schemas.microsoft.com/office/powerpoint/2010/main" val="2720429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Kültürleşme</a:t>
            </a:r>
            <a:endParaRPr lang="tr-TR" dirty="0"/>
          </a:p>
        </p:txBody>
      </p:sp>
      <p:sp>
        <p:nvSpPr>
          <p:cNvPr id="3" name="İçerik Yer Tutucusu 2"/>
          <p:cNvSpPr>
            <a:spLocks noGrp="1"/>
          </p:cNvSpPr>
          <p:nvPr>
            <p:ph idx="1"/>
          </p:nvPr>
        </p:nvSpPr>
        <p:spPr/>
        <p:txBody>
          <a:bodyPr>
            <a:normAutofit lnSpcReduction="10000"/>
          </a:bodyPr>
          <a:lstStyle/>
          <a:p>
            <a:r>
              <a:rPr lang="tr-TR" dirty="0"/>
              <a:t>Kültürleşme, çeşitli nedenlerle bir grubun başka bir grupla etkileşimi sonucu meydana gelen değişim olarak tanımlanmaktadır (</a:t>
            </a:r>
            <a:r>
              <a:rPr lang="tr-TR" dirty="0" err="1"/>
              <a:t>Flaskerud</a:t>
            </a:r>
            <a:r>
              <a:rPr lang="tr-TR" dirty="0"/>
              <a:t>, 2007). </a:t>
            </a:r>
          </a:p>
          <a:p>
            <a:endParaRPr lang="tr-TR" dirty="0"/>
          </a:p>
          <a:p>
            <a:r>
              <a:rPr lang="tr-TR" dirty="0"/>
              <a:t>Sam (2006) göç nedeniyle bir arada yaşamak zorunda kalan farklı kültürel gruplara sahip insanların etkileşim içerisine girerek birbirlerinin değişimine neden oldukları ve kültürleşmeyle bu sürecin sonlandığını ifade etmektedir</a:t>
            </a:r>
            <a:r>
              <a:rPr lang="tr-TR" dirty="0" smtClean="0"/>
              <a:t>.</a:t>
            </a:r>
          </a:p>
          <a:p>
            <a:r>
              <a:rPr lang="tr-TR" b="1" i="1" dirty="0"/>
              <a:t>Kültürleşme </a:t>
            </a:r>
            <a:r>
              <a:rPr lang="tr-TR" b="1" i="1" dirty="0" smtClean="0"/>
              <a:t>tutumları; </a:t>
            </a:r>
            <a:r>
              <a:rPr lang="tr-TR" dirty="0" smtClean="0"/>
              <a:t>göç </a:t>
            </a:r>
            <a:r>
              <a:rPr lang="tr-TR" dirty="0"/>
              <a:t>etmeden önce yaşanan ülkenin politik bağlamı, ekonomik durumu, demografik özellikleri, göç edilen ülkedeki yaygın tutumlar, göçmenlere sunulan destek, etnik topluluğun oradaki varlığı, gelinen ülkedeki dil, din ve genel dünya görüşü açısından kültürel olarak ne kadar farklı olduğu, yaş, cinsiyet, eğitim, </a:t>
            </a:r>
            <a:r>
              <a:rPr lang="tr-TR" dirty="0" err="1"/>
              <a:t>sosyo</a:t>
            </a:r>
            <a:r>
              <a:rPr lang="tr-TR" dirty="0"/>
              <a:t>-ekonomik statü, göç motivasyonu, </a:t>
            </a:r>
            <a:r>
              <a:rPr lang="tr-TR" dirty="0" smtClean="0"/>
              <a:t>beklentiler…..</a:t>
            </a:r>
            <a:endParaRPr lang="tr-TR" dirty="0"/>
          </a:p>
          <a:p>
            <a:r>
              <a:rPr lang="tr-TR" dirty="0" smtClean="0"/>
              <a:t> </a:t>
            </a:r>
            <a:endParaRPr lang="tr-TR" dirty="0"/>
          </a:p>
        </p:txBody>
      </p:sp>
    </p:spTree>
    <p:extLst>
      <p:ext uri="{BB962C8B-B14F-4D97-AF65-F5344CB8AC3E}">
        <p14:creationId xmlns:p14="http://schemas.microsoft.com/office/powerpoint/2010/main" val="1689451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 Şoku</a:t>
            </a:r>
            <a:endParaRPr lang="tr-TR" dirty="0"/>
          </a:p>
        </p:txBody>
      </p:sp>
      <p:sp>
        <p:nvSpPr>
          <p:cNvPr id="3" name="İçerik Yer Tutucusu 2"/>
          <p:cNvSpPr>
            <a:spLocks noGrp="1"/>
          </p:cNvSpPr>
          <p:nvPr>
            <p:ph idx="1"/>
          </p:nvPr>
        </p:nvSpPr>
        <p:spPr/>
        <p:txBody>
          <a:bodyPr>
            <a:normAutofit/>
          </a:bodyPr>
          <a:lstStyle/>
          <a:p>
            <a:r>
              <a:rPr lang="tr-TR" dirty="0">
                <a:solidFill>
                  <a:schemeClr val="tx1"/>
                </a:solidFill>
              </a:rPr>
              <a:t>Kültür şoku, bireylerin zorunlu göç öncesi ve süreci tanık oldukları olayların etkisinin temelinde ayrıca sahip olduğu kültürel özelikleri ve değerleriyle göç ettikleri yeni  yerin kültürel özellikleri ve değerleriyle çatışmasından kaynaklanan bir durumdur. </a:t>
            </a:r>
            <a:endParaRPr lang="tr-TR" dirty="0" smtClean="0">
              <a:solidFill>
                <a:schemeClr val="tx1"/>
              </a:solidFill>
            </a:endParaRPr>
          </a:p>
          <a:p>
            <a:r>
              <a:rPr lang="tr-TR" dirty="0">
                <a:solidFill>
                  <a:schemeClr val="tx1"/>
                </a:solidFill>
              </a:rPr>
              <a:t>Kültür şoku bireyin sahip olduğu kültürel ve toplumsal özgünlüğü, belirtileri ve sembolleri </a:t>
            </a:r>
            <a:r>
              <a:rPr lang="tr-TR" b="1" i="1" dirty="0">
                <a:solidFill>
                  <a:schemeClr val="tx1"/>
                </a:solidFill>
              </a:rPr>
              <a:t>kaybetme korkusuna </a:t>
            </a:r>
            <a:r>
              <a:rPr lang="tr-TR" dirty="0">
                <a:solidFill>
                  <a:schemeClr val="tx1"/>
                </a:solidFill>
              </a:rPr>
              <a:t>bağlı gelişen kaygı </a:t>
            </a:r>
            <a:r>
              <a:rPr lang="tr-TR" dirty="0" smtClean="0">
                <a:solidFill>
                  <a:schemeClr val="tx1"/>
                </a:solidFill>
              </a:rPr>
              <a:t>durumudur.</a:t>
            </a:r>
          </a:p>
          <a:p>
            <a:r>
              <a:rPr lang="tr-TR" dirty="0">
                <a:solidFill>
                  <a:schemeClr val="tx1"/>
                </a:solidFill>
              </a:rPr>
              <a:t>Göçmenler yaşadıkları kültür şokuyla birlikte kimlik krizi ve asimilasyon, psikolojik, </a:t>
            </a:r>
            <a:r>
              <a:rPr lang="tr-TR" dirty="0" err="1">
                <a:solidFill>
                  <a:schemeClr val="tx1"/>
                </a:solidFill>
              </a:rPr>
              <a:t>sosyo</a:t>
            </a:r>
            <a:r>
              <a:rPr lang="tr-TR" dirty="0">
                <a:solidFill>
                  <a:schemeClr val="tx1"/>
                </a:solidFill>
              </a:rPr>
              <a:t>-kültürel ve ekonomik uyum gibi sorunlar yaşamaları durumunda ise </a:t>
            </a:r>
            <a:r>
              <a:rPr lang="tr-TR" b="1" i="1" dirty="0" err="1">
                <a:solidFill>
                  <a:schemeClr val="tx1"/>
                </a:solidFill>
              </a:rPr>
              <a:t>travmatik</a:t>
            </a:r>
            <a:r>
              <a:rPr lang="tr-TR" b="1" i="1" dirty="0">
                <a:solidFill>
                  <a:schemeClr val="tx1"/>
                </a:solidFill>
              </a:rPr>
              <a:t> yaşantılar</a:t>
            </a:r>
            <a:r>
              <a:rPr lang="tr-TR" dirty="0">
                <a:solidFill>
                  <a:schemeClr val="tx1"/>
                </a:solidFill>
              </a:rPr>
              <a:t> derinleşebilir</a:t>
            </a:r>
            <a:r>
              <a:rPr lang="tr-TR" dirty="0" smtClean="0">
                <a:solidFill>
                  <a:schemeClr val="tx1"/>
                </a:solidFill>
              </a:rPr>
              <a:t>.</a:t>
            </a:r>
          </a:p>
        </p:txBody>
      </p:sp>
    </p:spTree>
    <p:extLst>
      <p:ext uri="{BB962C8B-B14F-4D97-AF65-F5344CB8AC3E}">
        <p14:creationId xmlns:p14="http://schemas.microsoft.com/office/powerpoint/2010/main" val="530386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Kültürleşme süreci</a:t>
            </a:r>
            <a:endParaRPr lang="tr-TR" dirty="0"/>
          </a:p>
        </p:txBody>
      </p:sp>
      <p:sp>
        <p:nvSpPr>
          <p:cNvPr id="3" name="İçerik Yer Tutucusu 2"/>
          <p:cNvSpPr>
            <a:spLocks noGrp="1"/>
          </p:cNvSpPr>
          <p:nvPr>
            <p:ph idx="1"/>
          </p:nvPr>
        </p:nvSpPr>
        <p:spPr/>
        <p:txBody>
          <a:bodyPr/>
          <a:lstStyle/>
          <a:p>
            <a:r>
              <a:rPr lang="tr-TR" dirty="0"/>
              <a:t>Kültürleşme sürecinde hem davranışsal hem değerler noktasında değişimler gerçekleşmektedir. Kültürleşme, göçmenlerin yaşama dair bakış açılarını oluşturan dil, kültür, etnik kimlik, tutum ve davranışlar, sosyal alışkanlıklar ve ilişkiler, cinsiyet rolleri, yeme alışkanlıkları, müzik tercihleri, medyayı kullanma biçimlerini kapsayan, çok boyutlu bir değişim </a:t>
            </a:r>
            <a:r>
              <a:rPr lang="tr-TR" dirty="0" smtClean="0"/>
              <a:t>sürecidir.</a:t>
            </a:r>
          </a:p>
          <a:p>
            <a:r>
              <a:rPr lang="tr-TR" dirty="0"/>
              <a:t>Kültürleşme sürecinde bireyler </a:t>
            </a:r>
            <a:r>
              <a:rPr lang="tr-TR" sz="2000" dirty="0">
                <a:solidFill>
                  <a:srgbClr val="FF0000"/>
                </a:solidFill>
              </a:rPr>
              <a:t>sosyal izolasyon yaşama ve ötekileştirilme riskiyle</a:t>
            </a:r>
            <a:r>
              <a:rPr lang="tr-TR" dirty="0"/>
              <a:t> de karşı karşıya kalabilmektedir. </a:t>
            </a:r>
            <a:r>
              <a:rPr lang="tr-TR" dirty="0" smtClean="0"/>
              <a:t>Bu </a:t>
            </a:r>
            <a:r>
              <a:rPr lang="tr-TR" dirty="0"/>
              <a:t>durum bireyi yalnızlık, yabancılaşma ve kendini değersiz hissetme gibi duyguları yaşamasına neden </a:t>
            </a:r>
            <a:r>
              <a:rPr lang="tr-TR" dirty="0" smtClean="0"/>
              <a:t>olabilmektedir.</a:t>
            </a:r>
            <a:endParaRPr lang="tr-TR" dirty="0"/>
          </a:p>
        </p:txBody>
      </p:sp>
    </p:spTree>
    <p:extLst>
      <p:ext uri="{BB962C8B-B14F-4D97-AF65-F5344CB8AC3E}">
        <p14:creationId xmlns:p14="http://schemas.microsoft.com/office/powerpoint/2010/main" val="600223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219200"/>
          </a:xfrm>
        </p:spPr>
        <p:txBody>
          <a:bodyPr/>
          <a:lstStyle/>
          <a:p>
            <a:r>
              <a:rPr lang="tr-TR" dirty="0" smtClean="0"/>
              <a:t>Kültürleşme stresi</a:t>
            </a:r>
            <a:endParaRPr lang="tr-TR" dirty="0"/>
          </a:p>
        </p:txBody>
      </p:sp>
      <p:sp>
        <p:nvSpPr>
          <p:cNvPr id="3" name="İçerik Yer Tutucusu 2"/>
          <p:cNvSpPr>
            <a:spLocks noGrp="1"/>
          </p:cNvSpPr>
          <p:nvPr>
            <p:ph idx="1"/>
          </p:nvPr>
        </p:nvSpPr>
        <p:spPr/>
        <p:txBody>
          <a:bodyPr/>
          <a:lstStyle/>
          <a:p>
            <a:r>
              <a:rPr lang="tr-TR" dirty="0"/>
              <a:t>Göç eden insanların kültürel özellikleriyle, göç edilen ev sahibi insanların kültürel özellikleri arasında kültürel doku uyumu ve büyük ölçüde benzerlik (konuşulan dil, din, geleneksel değerler, ekonomik refah)söz konusu ise, bireysel ve genel düzlemde kültürleşme sürecinin olumsuz etkileri sınırlı olmakta ve adaptasyon süreci kolaylaşmaktadır.</a:t>
            </a:r>
          </a:p>
          <a:p>
            <a:r>
              <a:rPr lang="tr-TR" dirty="0"/>
              <a:t>Aksi durum söz konusu ise bireysel ve genel düzlemde kültürleşme sürecinin olumsuz etkileri gözlenmekte «kültürleşme stresi» meydana gelmektedir.</a:t>
            </a:r>
          </a:p>
          <a:p>
            <a:endParaRPr lang="tr-TR" dirty="0"/>
          </a:p>
        </p:txBody>
      </p:sp>
    </p:spTree>
    <p:extLst>
      <p:ext uri="{BB962C8B-B14F-4D97-AF65-F5344CB8AC3E}">
        <p14:creationId xmlns:p14="http://schemas.microsoft.com/office/powerpoint/2010/main" val="3826065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361D3D-FE9F-42CD-9F81-054F473E71C6}"/>
              </a:ext>
            </a:extLst>
          </p:cNvPr>
          <p:cNvSpPr>
            <a:spLocks noGrp="1"/>
          </p:cNvSpPr>
          <p:nvPr>
            <p:ph type="title"/>
          </p:nvPr>
        </p:nvSpPr>
        <p:spPr/>
        <p:txBody>
          <a:bodyPr/>
          <a:lstStyle/>
          <a:p>
            <a:r>
              <a:rPr lang="tr-TR" dirty="0"/>
              <a:t>Kültürleşme stresi</a:t>
            </a:r>
          </a:p>
        </p:txBody>
      </p:sp>
      <p:sp>
        <p:nvSpPr>
          <p:cNvPr id="3" name="İçerik Yer Tutucusu 2">
            <a:extLst>
              <a:ext uri="{FF2B5EF4-FFF2-40B4-BE49-F238E27FC236}">
                <a16:creationId xmlns:a16="http://schemas.microsoft.com/office/drawing/2014/main" id="{72C19A2E-2D05-4F42-B2CE-6FD87A2C00C9}"/>
              </a:ext>
            </a:extLst>
          </p:cNvPr>
          <p:cNvSpPr>
            <a:spLocks noGrp="1"/>
          </p:cNvSpPr>
          <p:nvPr>
            <p:ph idx="1"/>
          </p:nvPr>
        </p:nvSpPr>
        <p:spPr/>
        <p:txBody>
          <a:bodyPr/>
          <a:lstStyle/>
          <a:p>
            <a:pPr algn="just"/>
            <a:r>
              <a:rPr lang="tr-TR" dirty="0" smtClean="0"/>
              <a:t>Kültürel farklılıklar kaynaklı çatışan değerler ve inançlarla var olmak ile önyargı ve ayrımcılığa maruz kalmak psikolojik ve kültürel uyumu güçleştirebilir. </a:t>
            </a:r>
          </a:p>
          <a:p>
            <a:pPr algn="just"/>
            <a:r>
              <a:rPr lang="tr-TR" dirty="0" smtClean="0"/>
              <a:t>Kültürleşmede tutumlar (kişilerin inançları ve fikirleri) ve davranışlar (günlük yaşam rutinleri) arasında çelişki yaşanabilir. </a:t>
            </a:r>
            <a:endParaRPr lang="tr-TR" dirty="0"/>
          </a:p>
          <a:p>
            <a:pPr algn="just"/>
            <a:r>
              <a:rPr lang="tr-TR" dirty="0"/>
              <a:t>Bireylerin ya da grupların yeni bir kültüre psikolojik ve </a:t>
            </a:r>
            <a:r>
              <a:rPr lang="tr-TR" dirty="0" err="1" smtClean="0"/>
              <a:t>sosyo</a:t>
            </a:r>
            <a:r>
              <a:rPr lang="tr-TR" dirty="0" smtClean="0"/>
              <a:t> - kültürel </a:t>
            </a:r>
            <a:r>
              <a:rPr lang="tr-TR" dirty="0"/>
              <a:t>uyum sağlama sürecinde mücadele etmek zorunda kalarak psikolojik olumsuzluklar yaşaması «kültürleşme stresi» olarak adlandırılmaktadır.</a:t>
            </a:r>
          </a:p>
          <a:p>
            <a:pPr algn="just"/>
            <a:r>
              <a:rPr lang="tr-TR" dirty="0"/>
              <a:t>Kültürleşme stresi, kültürlenme sürecine eşlik edebilen psikolojik, somatik ve sosyal zorluklardır. </a:t>
            </a:r>
          </a:p>
        </p:txBody>
      </p:sp>
    </p:spTree>
    <p:extLst>
      <p:ext uri="{BB962C8B-B14F-4D97-AF65-F5344CB8AC3E}">
        <p14:creationId xmlns:p14="http://schemas.microsoft.com/office/powerpoint/2010/main" val="986632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nedir?</a:t>
            </a:r>
            <a:endParaRPr lang="tr-TR" dirty="0"/>
          </a:p>
        </p:txBody>
      </p:sp>
      <p:sp>
        <p:nvSpPr>
          <p:cNvPr id="3" name="İçerik Yer Tutucusu 2"/>
          <p:cNvSpPr>
            <a:spLocks noGrp="1"/>
          </p:cNvSpPr>
          <p:nvPr>
            <p:ph idx="1"/>
          </p:nvPr>
        </p:nvSpPr>
        <p:spPr/>
        <p:txBody>
          <a:bodyPr/>
          <a:lstStyle/>
          <a:p>
            <a:r>
              <a:rPr lang="tr-TR" dirty="0">
                <a:solidFill>
                  <a:schemeClr val="tx1"/>
                </a:solidFill>
              </a:rPr>
              <a:t>İnsanlık tarihi kadar eski bir sosyal olgu olan göç, siyasal, ekonomik, dini, sosyal ve diğer nedenlerle kişilerin veya toplulukların hayatlarının tamamını ya da bir kısmını geçirmek üzere mevcut yaşamlarını sürdürdükleri yerden başka bir yere yerleşmek koşuluyla yer değiştirmesini ifade etmektedir. </a:t>
            </a:r>
            <a:endParaRPr lang="tr-TR" dirty="0" smtClean="0">
              <a:solidFill>
                <a:schemeClr val="tx1"/>
              </a:solidFill>
            </a:endParaRPr>
          </a:p>
          <a:p>
            <a:r>
              <a:rPr lang="tr-TR" dirty="0">
                <a:solidFill>
                  <a:schemeClr val="tx1"/>
                </a:solidFill>
              </a:rPr>
              <a:t>Göç, sadece fiziksel bir yer değiştirmeden ibaret olmayıp, psikolojik, sosyolojik, ekonomik, siyasi bir çok boyutu olan oldukça karmaşık bir </a:t>
            </a:r>
            <a:r>
              <a:rPr lang="tr-TR" dirty="0" err="1">
                <a:solidFill>
                  <a:schemeClr val="tx1"/>
                </a:solidFill>
              </a:rPr>
              <a:t>süreçtir</a:t>
            </a:r>
            <a:r>
              <a:rPr lang="tr-TR" dirty="0">
                <a:solidFill>
                  <a:schemeClr val="tx1"/>
                </a:solidFill>
              </a:rPr>
              <a:t>. </a:t>
            </a:r>
            <a:endParaRPr lang="tr-TR" dirty="0"/>
          </a:p>
          <a:p>
            <a:endParaRPr lang="tr-TR" dirty="0"/>
          </a:p>
        </p:txBody>
      </p:sp>
    </p:spTree>
    <p:extLst>
      <p:ext uri="{BB962C8B-B14F-4D97-AF65-F5344CB8AC3E}">
        <p14:creationId xmlns:p14="http://schemas.microsoft.com/office/powerpoint/2010/main" val="4174329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A65299-978C-46F7-9498-35A2B611CFD1}"/>
              </a:ext>
            </a:extLst>
          </p:cNvPr>
          <p:cNvSpPr>
            <a:spLocks noGrp="1"/>
          </p:cNvSpPr>
          <p:nvPr>
            <p:ph type="title"/>
          </p:nvPr>
        </p:nvSpPr>
        <p:spPr/>
        <p:txBody>
          <a:bodyPr/>
          <a:lstStyle/>
          <a:p>
            <a:r>
              <a:rPr lang="tr-TR" dirty="0"/>
              <a:t>Kültürleşme stresi;</a:t>
            </a:r>
          </a:p>
        </p:txBody>
      </p:sp>
      <p:sp>
        <p:nvSpPr>
          <p:cNvPr id="3" name="İçerik Yer Tutucusu 2">
            <a:extLst>
              <a:ext uri="{FF2B5EF4-FFF2-40B4-BE49-F238E27FC236}">
                <a16:creationId xmlns:a16="http://schemas.microsoft.com/office/drawing/2014/main" id="{E5CC027B-DB60-4858-9069-F86AB360DE61}"/>
              </a:ext>
            </a:extLst>
          </p:cNvPr>
          <p:cNvSpPr>
            <a:spLocks noGrp="1"/>
          </p:cNvSpPr>
          <p:nvPr>
            <p:ph idx="1"/>
          </p:nvPr>
        </p:nvSpPr>
        <p:spPr/>
        <p:txBody>
          <a:bodyPr>
            <a:normAutofit fontScale="92500" lnSpcReduction="10000"/>
          </a:bodyPr>
          <a:lstStyle/>
          <a:p>
            <a:r>
              <a:rPr lang="tr-TR" dirty="0"/>
              <a:t>Ötekileştirilmeye bağlı sosyal izolasyon,</a:t>
            </a:r>
          </a:p>
          <a:p>
            <a:r>
              <a:rPr lang="tr-TR" dirty="0"/>
              <a:t>Kendini değersiz görme,</a:t>
            </a:r>
          </a:p>
          <a:p>
            <a:r>
              <a:rPr lang="tr-TR" dirty="0"/>
              <a:t>Yalnızlık,</a:t>
            </a:r>
          </a:p>
          <a:p>
            <a:pPr marL="0" indent="0">
              <a:buNone/>
            </a:pPr>
            <a:r>
              <a:rPr lang="tr-TR" dirty="0"/>
              <a:t>Yabancılaşma;</a:t>
            </a:r>
          </a:p>
          <a:p>
            <a:r>
              <a:rPr lang="tr-TR" dirty="0"/>
              <a:t>Güçsüzlük,</a:t>
            </a:r>
          </a:p>
          <a:p>
            <a:r>
              <a:rPr lang="tr-TR" dirty="0"/>
              <a:t>Karasızlık ve anlamsızlık,</a:t>
            </a:r>
          </a:p>
          <a:p>
            <a:r>
              <a:rPr lang="tr-TR" dirty="0"/>
              <a:t>Kuralsızlık,</a:t>
            </a:r>
          </a:p>
          <a:p>
            <a:r>
              <a:rPr lang="tr-TR" dirty="0"/>
              <a:t>Depresyon,</a:t>
            </a:r>
          </a:p>
          <a:p>
            <a:r>
              <a:rPr lang="tr-TR" dirty="0"/>
              <a:t>Yeniden </a:t>
            </a:r>
            <a:r>
              <a:rPr lang="tr-TR" dirty="0" err="1"/>
              <a:t>kurbanlaştırılma</a:t>
            </a:r>
            <a:r>
              <a:rPr lang="tr-TR" dirty="0"/>
              <a:t> (re-</a:t>
            </a:r>
            <a:r>
              <a:rPr lang="tr-TR" dirty="0" err="1"/>
              <a:t>victimization</a:t>
            </a:r>
            <a:r>
              <a:rPr lang="tr-TR" dirty="0"/>
              <a:t>)</a:t>
            </a:r>
          </a:p>
          <a:p>
            <a:pPr marL="0" indent="0">
              <a:buNone/>
            </a:pPr>
            <a:r>
              <a:rPr lang="tr-TR" dirty="0"/>
              <a:t>Bu duyguların yoğun bir şekilde yaşanması ise psikopatolojik  bozukluklara neden olabileceği belirtilmektedir. </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3737438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bariyeri</a:t>
            </a:r>
            <a:endParaRPr lang="tr-TR" dirty="0"/>
          </a:p>
        </p:txBody>
      </p:sp>
      <p:sp>
        <p:nvSpPr>
          <p:cNvPr id="3" name="İçerik Yer Tutucusu 2"/>
          <p:cNvSpPr>
            <a:spLocks noGrp="1"/>
          </p:cNvSpPr>
          <p:nvPr>
            <p:ph idx="1"/>
          </p:nvPr>
        </p:nvSpPr>
        <p:spPr/>
        <p:txBody>
          <a:bodyPr/>
          <a:lstStyle/>
          <a:p>
            <a:r>
              <a:rPr lang="tr-TR" dirty="0"/>
              <a:t>Dil engeli sadece eğitim noktasında değil, sosyal yardım ve çevreyle etkileşim boyutlarında da büyük bir sorun olarak kabul </a:t>
            </a:r>
            <a:r>
              <a:rPr lang="tr-TR" dirty="0" smtClean="0"/>
              <a:t>edilmektedir.</a:t>
            </a:r>
          </a:p>
          <a:p>
            <a:r>
              <a:rPr lang="tr-TR" dirty="0" smtClean="0"/>
              <a:t>Çocuklar </a:t>
            </a:r>
            <a:r>
              <a:rPr lang="tr-TR" dirty="0"/>
              <a:t>okullarda veya mahallelerinde iletişime geçemedikleri için içe kapanıklık ve saldırganlık davranışları sergileyebilmektedirler. </a:t>
            </a:r>
            <a:endParaRPr lang="tr-TR" dirty="0" smtClean="0"/>
          </a:p>
          <a:p>
            <a:r>
              <a:rPr lang="tr-TR" dirty="0"/>
              <a:t>Kendi dillerini kullanamayan öğrenciler doğal olarak önceki bilgileri sıfırlanmakta ve yeni bilgileri inşa ederken en temel araçlardan yoksun kalmaktadırlar</a:t>
            </a:r>
            <a:r>
              <a:rPr lang="tr-TR" dirty="0" smtClean="0"/>
              <a:t>.</a:t>
            </a:r>
            <a:endParaRPr lang="tr-TR" dirty="0"/>
          </a:p>
        </p:txBody>
      </p:sp>
    </p:spTree>
    <p:extLst>
      <p:ext uri="{BB962C8B-B14F-4D97-AF65-F5344CB8AC3E}">
        <p14:creationId xmlns:p14="http://schemas.microsoft.com/office/powerpoint/2010/main" val="25985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Önyargı (</a:t>
            </a:r>
            <a:r>
              <a:rPr lang="tr-TR" dirty="0" err="1" smtClean="0"/>
              <a:t>Duyuşsal</a:t>
            </a:r>
            <a:r>
              <a:rPr lang="tr-TR" dirty="0" smtClean="0"/>
              <a:t>) + </a:t>
            </a:r>
            <a:r>
              <a:rPr lang="tr-TR" dirty="0" err="1" smtClean="0"/>
              <a:t>Kalıpyargı</a:t>
            </a:r>
            <a:r>
              <a:rPr lang="tr-TR" dirty="0" smtClean="0"/>
              <a:t> (Bilişsel) = Ayrımcılık (Davranışsal)</a:t>
            </a:r>
            <a:endParaRPr lang="tr-TR" dirty="0"/>
          </a:p>
        </p:txBody>
      </p:sp>
      <p:sp>
        <p:nvSpPr>
          <p:cNvPr id="3" name="İçerik Yer Tutucusu 2"/>
          <p:cNvSpPr>
            <a:spLocks noGrp="1"/>
          </p:cNvSpPr>
          <p:nvPr>
            <p:ph idx="1"/>
          </p:nvPr>
        </p:nvSpPr>
        <p:spPr/>
        <p:txBody>
          <a:bodyPr/>
          <a:lstStyle/>
          <a:p>
            <a:r>
              <a:rPr lang="tr-TR" dirty="0" smtClean="0"/>
              <a:t>Önyargı </a:t>
            </a:r>
            <a:r>
              <a:rPr lang="tr-TR" dirty="0" smtClean="0">
                <a:sym typeface="Wingdings" panose="05000000000000000000" pitchFamily="2" charset="2"/>
              </a:rPr>
              <a:t> Hatalı genellemelere dayanan bir antipati duygusu…</a:t>
            </a:r>
            <a:endParaRPr lang="tr-TR" dirty="0" smtClean="0"/>
          </a:p>
          <a:p>
            <a:r>
              <a:rPr lang="tr-TR" dirty="0" err="1" smtClean="0"/>
              <a:t>Kalıpyargı</a:t>
            </a:r>
            <a:r>
              <a:rPr lang="tr-TR" dirty="0" smtClean="0"/>
              <a:t> </a:t>
            </a:r>
            <a:r>
              <a:rPr lang="tr-TR" dirty="0" smtClean="0">
                <a:sym typeface="Wingdings" panose="05000000000000000000" pitchFamily="2" charset="2"/>
              </a:rPr>
              <a:t> Önyargıya dayalı antipatiyi meşrulaştıran inanca ilişkin bilgiler…</a:t>
            </a:r>
          </a:p>
          <a:p>
            <a:r>
              <a:rPr lang="tr-TR" dirty="0" smtClean="0">
                <a:sym typeface="Wingdings" panose="05000000000000000000" pitchFamily="2" charset="2"/>
              </a:rPr>
              <a:t>Ayrımcılık </a:t>
            </a:r>
            <a:r>
              <a:rPr lang="tr-TR" dirty="0">
                <a:sym typeface="Wingdings" panose="05000000000000000000" pitchFamily="2" charset="2"/>
              </a:rPr>
              <a:t> </a:t>
            </a:r>
            <a:r>
              <a:rPr lang="tr-TR" dirty="0" smtClean="0">
                <a:sym typeface="Wingdings" panose="05000000000000000000" pitchFamily="2" charset="2"/>
              </a:rPr>
              <a:t>İnsanların </a:t>
            </a:r>
            <a:r>
              <a:rPr lang="tr-TR" dirty="0">
                <a:sym typeface="Wingdings" panose="05000000000000000000" pitchFamily="2" charset="2"/>
              </a:rPr>
              <a:t>toplumsal yaşam içerisinde çeşitli nedenlerden dolayı diğer bireyler veya gruplar tarafından </a:t>
            </a:r>
            <a:r>
              <a:rPr lang="tr-TR" dirty="0" smtClean="0">
                <a:sym typeface="Wingdings" panose="05000000000000000000" pitchFamily="2" charset="2"/>
              </a:rPr>
              <a:t>haksız bir şekilde haklarının kısıtlanması/mağdur edilmesi…</a:t>
            </a:r>
          </a:p>
          <a:p>
            <a:r>
              <a:rPr lang="tr-TR" dirty="0" smtClean="0">
                <a:sym typeface="Wingdings" panose="05000000000000000000" pitchFamily="2" charset="2"/>
              </a:rPr>
              <a:t>Aşırı önyargı  </a:t>
            </a:r>
            <a:r>
              <a:rPr lang="tr-TR" dirty="0" err="1">
                <a:sym typeface="Wingdings" panose="05000000000000000000" pitchFamily="2" charset="2"/>
              </a:rPr>
              <a:t>İ</a:t>
            </a:r>
            <a:r>
              <a:rPr lang="tr-TR" dirty="0" err="1" smtClean="0">
                <a:sym typeface="Wingdings" panose="05000000000000000000" pitchFamily="2" charset="2"/>
              </a:rPr>
              <a:t>nsandışılaştırma</a:t>
            </a:r>
            <a:r>
              <a:rPr lang="tr-TR" dirty="0" smtClean="0">
                <a:sym typeface="Wingdings" panose="05000000000000000000" pitchFamily="2" charset="2"/>
              </a:rPr>
              <a:t> (</a:t>
            </a:r>
            <a:r>
              <a:rPr lang="tr-TR" dirty="0" err="1">
                <a:sym typeface="Wingdings" panose="05000000000000000000" pitchFamily="2" charset="2"/>
              </a:rPr>
              <a:t>D</a:t>
            </a:r>
            <a:r>
              <a:rPr lang="tr-TR" dirty="0" err="1" smtClean="0">
                <a:sym typeface="Wingdings" panose="05000000000000000000" pitchFamily="2" charset="2"/>
              </a:rPr>
              <a:t>ehumanizasyon</a:t>
            </a:r>
            <a:r>
              <a:rPr lang="tr-TR" dirty="0" smtClean="0">
                <a:sym typeface="Wingdings" panose="05000000000000000000" pitchFamily="2" charset="2"/>
              </a:rPr>
              <a:t>) </a:t>
            </a:r>
          </a:p>
        </p:txBody>
      </p:sp>
    </p:spTree>
    <p:extLst>
      <p:ext uri="{BB962C8B-B14F-4D97-AF65-F5344CB8AC3E}">
        <p14:creationId xmlns:p14="http://schemas.microsoft.com/office/powerpoint/2010/main" val="333192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29640"/>
          </a:xfrm>
        </p:spPr>
        <p:txBody>
          <a:bodyPr>
            <a:normAutofit/>
          </a:bodyPr>
          <a:lstStyle/>
          <a:p>
            <a:r>
              <a:rPr lang="tr-TR" dirty="0" smtClean="0"/>
              <a:t>Sosyal Kimlik / Sosyal dışlanma / Aile</a:t>
            </a:r>
            <a:endParaRPr lang="tr-TR" dirty="0"/>
          </a:p>
        </p:txBody>
      </p:sp>
      <p:sp>
        <p:nvSpPr>
          <p:cNvPr id="3" name="İçerik Yer Tutucusu 2"/>
          <p:cNvSpPr>
            <a:spLocks noGrp="1"/>
          </p:cNvSpPr>
          <p:nvPr>
            <p:ph idx="1"/>
          </p:nvPr>
        </p:nvSpPr>
        <p:spPr>
          <a:xfrm>
            <a:off x="860214" y="1722121"/>
            <a:ext cx="8596668" cy="4349722"/>
          </a:xfrm>
        </p:spPr>
        <p:txBody>
          <a:bodyPr/>
          <a:lstStyle/>
          <a:p>
            <a:r>
              <a:rPr lang="tr-TR" dirty="0" smtClean="0"/>
              <a:t>Sosyal bağlar kurma isteği insani bir ihtiyaçtır. </a:t>
            </a:r>
          </a:p>
          <a:p>
            <a:r>
              <a:rPr lang="tr-TR" dirty="0" smtClean="0"/>
              <a:t>Görmezden gelinme / yok sayılma sonucu ortaya çıkan sosyal acı, fiziksel acıya benzer şekilde insanı etkilemektedir.</a:t>
            </a:r>
          </a:p>
          <a:p>
            <a:r>
              <a:rPr lang="tr-TR" dirty="0" smtClean="0"/>
              <a:t>Kişinin </a:t>
            </a:r>
            <a:r>
              <a:rPr lang="tr-TR" dirty="0"/>
              <a:t>kendini yabancı hissettiği bir ortamda aile önemli bir destek işlevi görmektedir. </a:t>
            </a:r>
            <a:r>
              <a:rPr lang="tr-TR" dirty="0" smtClean="0"/>
              <a:t>Aile, sığınmanın</a:t>
            </a:r>
            <a:r>
              <a:rPr lang="tr-TR" dirty="0"/>
              <a:t>, korumanın ve pozitif bir kimlik oluşturmanın bir mekanı </a:t>
            </a:r>
            <a:r>
              <a:rPr lang="tr-TR" dirty="0" smtClean="0"/>
              <a:t>olabilmekte ve göçün </a:t>
            </a:r>
            <a:r>
              <a:rPr lang="tr-TR" dirty="0"/>
              <a:t>oluşturduğu strese karşı bir tampon görevi görebilmektedir. </a:t>
            </a:r>
          </a:p>
          <a:p>
            <a:endParaRPr lang="tr-TR" dirty="0"/>
          </a:p>
        </p:txBody>
      </p:sp>
    </p:spTree>
    <p:extLst>
      <p:ext uri="{BB962C8B-B14F-4D97-AF65-F5344CB8AC3E}">
        <p14:creationId xmlns:p14="http://schemas.microsoft.com/office/powerpoint/2010/main" val="809927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destek</a:t>
            </a:r>
            <a:endParaRPr lang="tr-TR" dirty="0"/>
          </a:p>
        </p:txBody>
      </p:sp>
      <p:sp>
        <p:nvSpPr>
          <p:cNvPr id="3" name="İçerik Yer Tutucusu 2"/>
          <p:cNvSpPr>
            <a:spLocks noGrp="1"/>
          </p:cNvSpPr>
          <p:nvPr>
            <p:ph idx="1"/>
          </p:nvPr>
        </p:nvSpPr>
        <p:spPr/>
        <p:txBody>
          <a:bodyPr/>
          <a:lstStyle/>
          <a:p>
            <a:r>
              <a:rPr lang="tr-TR" dirty="0"/>
              <a:t>Sosyal destek </a:t>
            </a:r>
            <a:r>
              <a:rPr lang="tr-TR" dirty="0" smtClean="0"/>
              <a:t>kaynakları; </a:t>
            </a:r>
            <a:r>
              <a:rPr lang="tr-TR" dirty="0"/>
              <a:t>bireyin ailesi, en geniş aile çevresi, arkadaşları, öğretmenleri, iş arkadaşları, komşuları, ideolojik, dinsel veya etnik gruplar ile bireyin içinde yaşadığı </a:t>
            </a:r>
            <a:r>
              <a:rPr lang="tr-TR" dirty="0" smtClean="0"/>
              <a:t>toplum </a:t>
            </a:r>
            <a:r>
              <a:rPr lang="tr-TR" dirty="0" err="1" smtClean="0"/>
              <a:t>vs</a:t>
            </a:r>
            <a:r>
              <a:rPr lang="tr-TR" dirty="0" smtClean="0"/>
              <a:t>…</a:t>
            </a:r>
            <a:endParaRPr lang="tr-TR" dirty="0"/>
          </a:p>
          <a:p>
            <a:r>
              <a:rPr lang="tr-TR" dirty="0" smtClean="0"/>
              <a:t>Sosyal destek sağlanmayan göçmenlerin; </a:t>
            </a:r>
            <a:r>
              <a:rPr lang="tr-TR" dirty="0" err="1" smtClean="0"/>
              <a:t>sosyo</a:t>
            </a:r>
            <a:r>
              <a:rPr lang="tr-TR" dirty="0" smtClean="0"/>
              <a:t>-kültürel uyumsuzluk yaşamaları, psikolojik kırılganlıklarının artması, kültürleşme stresinin yaşanması, şiddet ve intihara varan durumların ortaya çıkması olasılıkları bulunmaktadır. </a:t>
            </a:r>
          </a:p>
          <a:p>
            <a:pPr marL="0" indent="0">
              <a:buNone/>
            </a:pPr>
            <a:r>
              <a:rPr lang="tr-TR" dirty="0"/>
              <a:t>	</a:t>
            </a:r>
          </a:p>
        </p:txBody>
      </p:sp>
    </p:spTree>
    <p:extLst>
      <p:ext uri="{BB962C8B-B14F-4D97-AF65-F5344CB8AC3E}">
        <p14:creationId xmlns:p14="http://schemas.microsoft.com/office/powerpoint/2010/main" val="303037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Göç travması belirtileri</a:t>
            </a:r>
            <a:endParaRPr lang="tr-TR" dirty="0"/>
          </a:p>
        </p:txBody>
      </p:sp>
      <p:sp>
        <p:nvSpPr>
          <p:cNvPr id="3" name="İçerik Yer Tutucusu 2"/>
          <p:cNvSpPr>
            <a:spLocks noGrp="1"/>
          </p:cNvSpPr>
          <p:nvPr>
            <p:ph sz="half" idx="1"/>
          </p:nvPr>
        </p:nvSpPr>
        <p:spPr/>
        <p:txBody>
          <a:bodyPr>
            <a:normAutofit/>
          </a:bodyPr>
          <a:lstStyle/>
          <a:p>
            <a:r>
              <a:rPr lang="tr-TR" dirty="0" smtClean="0"/>
              <a:t>Uyku Bozuklukları,</a:t>
            </a:r>
          </a:p>
          <a:p>
            <a:r>
              <a:rPr lang="tr-TR" dirty="0" smtClean="0"/>
              <a:t>Yeme Bozuklukları, </a:t>
            </a:r>
          </a:p>
          <a:p>
            <a:r>
              <a:rPr lang="tr-TR" dirty="0" smtClean="0"/>
              <a:t>Gelişimsel Sorunlar, </a:t>
            </a:r>
          </a:p>
          <a:p>
            <a:r>
              <a:rPr lang="tr-TR" dirty="0" smtClean="0"/>
              <a:t>Depresyon, </a:t>
            </a:r>
          </a:p>
          <a:p>
            <a:r>
              <a:rPr lang="tr-TR" dirty="0" smtClean="0"/>
              <a:t>Korku, </a:t>
            </a:r>
          </a:p>
          <a:p>
            <a:r>
              <a:rPr lang="tr-TR" dirty="0" smtClean="0"/>
              <a:t>Kaygı ve Öğrenme Güçlükleri</a:t>
            </a:r>
          </a:p>
          <a:p>
            <a:r>
              <a:rPr lang="tr-TR" dirty="0" smtClean="0"/>
              <a:t>Hırsızlık</a:t>
            </a:r>
          </a:p>
          <a:p>
            <a:r>
              <a:rPr lang="tr-TR" dirty="0" err="1" smtClean="0"/>
              <a:t>Hiperaktivite</a:t>
            </a:r>
            <a:endParaRPr lang="tr-TR" dirty="0" smtClean="0"/>
          </a:p>
        </p:txBody>
      </p:sp>
      <p:sp>
        <p:nvSpPr>
          <p:cNvPr id="4" name="İçerik Yer Tutucusu 3"/>
          <p:cNvSpPr>
            <a:spLocks noGrp="1"/>
          </p:cNvSpPr>
          <p:nvPr>
            <p:ph sz="half" idx="2"/>
          </p:nvPr>
        </p:nvSpPr>
        <p:spPr/>
        <p:txBody>
          <a:bodyPr>
            <a:normAutofit/>
          </a:bodyPr>
          <a:lstStyle/>
          <a:p>
            <a:r>
              <a:rPr lang="tr-TR" dirty="0" smtClean="0"/>
              <a:t>Baş Ağrısı, </a:t>
            </a:r>
          </a:p>
          <a:p>
            <a:r>
              <a:rPr lang="tr-TR" dirty="0" smtClean="0"/>
              <a:t>Sırt Ağrısı, </a:t>
            </a:r>
          </a:p>
          <a:p>
            <a:r>
              <a:rPr lang="tr-TR" dirty="0" smtClean="0"/>
              <a:t>Mide Ağrısı, </a:t>
            </a:r>
          </a:p>
          <a:p>
            <a:r>
              <a:rPr lang="tr-TR" dirty="0" smtClean="0"/>
              <a:t>İştahsızlık,</a:t>
            </a:r>
          </a:p>
          <a:p>
            <a:r>
              <a:rPr lang="tr-TR" dirty="0" smtClean="0"/>
              <a:t>Sosyalleşme Problemleri,</a:t>
            </a:r>
          </a:p>
          <a:p>
            <a:r>
              <a:rPr lang="tr-TR" dirty="0" smtClean="0"/>
              <a:t>Depresyon, </a:t>
            </a:r>
          </a:p>
          <a:p>
            <a:r>
              <a:rPr lang="tr-TR" dirty="0" smtClean="0"/>
              <a:t>Dikkat Dağınıklığı</a:t>
            </a:r>
          </a:p>
          <a:p>
            <a:r>
              <a:rPr lang="tr-TR" dirty="0" smtClean="0"/>
              <a:t>Saldırganlık, </a:t>
            </a:r>
          </a:p>
          <a:p>
            <a:endParaRPr lang="tr-TR" dirty="0" smtClean="0"/>
          </a:p>
          <a:p>
            <a:endParaRPr lang="tr-TR" dirty="0"/>
          </a:p>
        </p:txBody>
      </p:sp>
    </p:spTree>
    <p:extLst>
      <p:ext uri="{BB962C8B-B14F-4D97-AF65-F5344CB8AC3E}">
        <p14:creationId xmlns:p14="http://schemas.microsoft.com/office/powerpoint/2010/main" val="1940177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a:t>Göç </a:t>
            </a:r>
            <a:r>
              <a:rPr lang="tr-TR" dirty="0" smtClean="0"/>
              <a:t>travmasının neden olduğu psikolojik olumsuzluklar</a:t>
            </a:r>
            <a:endParaRPr lang="tr-TR" dirty="0"/>
          </a:p>
        </p:txBody>
      </p:sp>
      <p:sp>
        <p:nvSpPr>
          <p:cNvPr id="6" name="İçerik Yer Tutucusu 5"/>
          <p:cNvSpPr>
            <a:spLocks noGrp="1"/>
          </p:cNvSpPr>
          <p:nvPr>
            <p:ph sz="half" idx="1"/>
          </p:nvPr>
        </p:nvSpPr>
        <p:spPr/>
        <p:txBody>
          <a:bodyPr>
            <a:normAutofit/>
          </a:bodyPr>
          <a:lstStyle/>
          <a:p>
            <a:r>
              <a:rPr lang="tr-TR" sz="2000" dirty="0" smtClean="0"/>
              <a:t>Gelecek endişesi,</a:t>
            </a:r>
          </a:p>
          <a:p>
            <a:r>
              <a:rPr lang="tr-TR" sz="2000" dirty="0" smtClean="0"/>
              <a:t>Güvensizlik duygusu,</a:t>
            </a:r>
          </a:p>
          <a:p>
            <a:r>
              <a:rPr lang="tr-TR" sz="2000" dirty="0" smtClean="0"/>
              <a:t>Uyku problemleri ve kabuslar, </a:t>
            </a:r>
          </a:p>
          <a:p>
            <a:r>
              <a:rPr lang="tr-TR" sz="2000" dirty="0" smtClean="0"/>
              <a:t>Benlik çatışması, </a:t>
            </a:r>
          </a:p>
          <a:p>
            <a:r>
              <a:rPr lang="tr-TR" sz="2000" dirty="0" err="1" smtClean="0"/>
              <a:t>Psiko</a:t>
            </a:r>
            <a:r>
              <a:rPr lang="tr-TR" sz="2000" dirty="0" smtClean="0"/>
              <a:t>-somatik semptomlar, </a:t>
            </a:r>
          </a:p>
          <a:p>
            <a:r>
              <a:rPr lang="tr-TR" sz="2000" dirty="0" smtClean="0"/>
              <a:t>İletişim problemleri</a:t>
            </a:r>
          </a:p>
          <a:p>
            <a:r>
              <a:rPr lang="tr-TR" sz="2000" dirty="0" smtClean="0"/>
              <a:t>Okul başarısızlığı, </a:t>
            </a:r>
          </a:p>
          <a:p>
            <a:endParaRPr lang="tr-TR" dirty="0"/>
          </a:p>
        </p:txBody>
      </p:sp>
      <p:sp>
        <p:nvSpPr>
          <p:cNvPr id="7" name="İçerik Yer Tutucusu 6"/>
          <p:cNvSpPr>
            <a:spLocks noGrp="1"/>
          </p:cNvSpPr>
          <p:nvPr>
            <p:ph sz="half" idx="2"/>
          </p:nvPr>
        </p:nvSpPr>
        <p:spPr/>
        <p:txBody>
          <a:bodyPr>
            <a:normAutofit/>
          </a:bodyPr>
          <a:lstStyle/>
          <a:p>
            <a:r>
              <a:rPr lang="tr-TR" dirty="0"/>
              <a:t>Davranım bozuklukları, </a:t>
            </a:r>
            <a:endParaRPr lang="tr-TR" dirty="0" smtClean="0"/>
          </a:p>
          <a:p>
            <a:r>
              <a:rPr lang="tr-TR" dirty="0" smtClean="0"/>
              <a:t>İntihar girişimleri</a:t>
            </a:r>
          </a:p>
          <a:p>
            <a:r>
              <a:rPr lang="tr-TR" dirty="0" smtClean="0"/>
              <a:t>Akut stres bozukluğu,</a:t>
            </a:r>
          </a:p>
          <a:p>
            <a:r>
              <a:rPr lang="tr-TR" dirty="0" smtClean="0"/>
              <a:t>Kültürleşme stresi,</a:t>
            </a:r>
          </a:p>
          <a:p>
            <a:r>
              <a:rPr lang="tr-TR" dirty="0" err="1" smtClean="0"/>
              <a:t>Anksiyete</a:t>
            </a:r>
            <a:r>
              <a:rPr lang="tr-TR" dirty="0" smtClean="0"/>
              <a:t> </a:t>
            </a:r>
            <a:r>
              <a:rPr lang="tr-TR" dirty="0"/>
              <a:t>bozuklukları,</a:t>
            </a:r>
          </a:p>
          <a:p>
            <a:r>
              <a:rPr lang="tr-TR" dirty="0"/>
              <a:t>Depresyon, </a:t>
            </a:r>
          </a:p>
          <a:p>
            <a:r>
              <a:rPr lang="tr-TR" dirty="0"/>
              <a:t>Somatik bozuklukları,</a:t>
            </a:r>
          </a:p>
          <a:p>
            <a:endParaRPr lang="tr-TR" dirty="0" smtClean="0"/>
          </a:p>
          <a:p>
            <a:pPr marL="0" indent="0">
              <a:buNone/>
            </a:pPr>
            <a:endParaRPr lang="tr-TR" dirty="0"/>
          </a:p>
        </p:txBody>
      </p:sp>
    </p:spTree>
    <p:extLst>
      <p:ext uri="{BB962C8B-B14F-4D97-AF65-F5344CB8AC3E}">
        <p14:creationId xmlns:p14="http://schemas.microsoft.com/office/powerpoint/2010/main" val="2704844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dirty="0"/>
          </a:p>
        </p:txBody>
      </p:sp>
      <p:sp>
        <p:nvSpPr>
          <p:cNvPr id="6" name="İçerik Yer Tutucusu 5"/>
          <p:cNvSpPr>
            <a:spLocks noGrp="1"/>
          </p:cNvSpPr>
          <p:nvPr>
            <p:ph idx="1"/>
          </p:nvPr>
        </p:nvSpPr>
        <p:spPr/>
        <p:txBody>
          <a:bodyPr>
            <a:normAutofit/>
          </a:bodyPr>
          <a:lstStyle/>
          <a:p>
            <a:r>
              <a:rPr lang="tr-TR" sz="2400" dirty="0"/>
              <a:t>Travma ya da aşırı stres yaşayan çocukların psikolojik olarak uyumunu güçleştiren en önemli etkenlerden birisi de </a:t>
            </a:r>
            <a:r>
              <a:rPr lang="tr-TR" sz="2400" b="1" dirty="0">
                <a:solidFill>
                  <a:srgbClr val="FF0000"/>
                </a:solidFill>
              </a:rPr>
              <a:t>beyinlerinin şiddetli ve stresli deneyimlerle boğulmuş olması dolayısıyla düşüncelerin organize edilememesi ve duyguların denetim altına alınamaması </a:t>
            </a:r>
            <a:r>
              <a:rPr lang="tr-TR" sz="2400" b="1" dirty="0" smtClean="0">
                <a:solidFill>
                  <a:srgbClr val="FF0000"/>
                </a:solidFill>
              </a:rPr>
              <a:t>durumudur.</a:t>
            </a:r>
          </a:p>
        </p:txBody>
      </p:sp>
    </p:spTree>
    <p:extLst>
      <p:ext uri="{BB962C8B-B14F-4D97-AF65-F5344CB8AC3E}">
        <p14:creationId xmlns:p14="http://schemas.microsoft.com/office/powerpoint/2010/main" val="1572687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travmasına maruz kalanlar;</a:t>
            </a:r>
            <a:endParaRPr lang="tr-TR" dirty="0"/>
          </a:p>
        </p:txBody>
      </p:sp>
      <p:sp>
        <p:nvSpPr>
          <p:cNvPr id="3" name="İçerik Yer Tutucusu 2"/>
          <p:cNvSpPr>
            <a:spLocks noGrp="1"/>
          </p:cNvSpPr>
          <p:nvPr>
            <p:ph idx="1"/>
          </p:nvPr>
        </p:nvSpPr>
        <p:spPr>
          <a:xfrm>
            <a:off x="677334" y="2197769"/>
            <a:ext cx="8596668" cy="3843594"/>
          </a:xfrm>
        </p:spPr>
        <p:txBody>
          <a:bodyPr>
            <a:noAutofit/>
          </a:bodyPr>
          <a:lstStyle/>
          <a:p>
            <a:r>
              <a:rPr lang="tr-TR" dirty="0" smtClean="0"/>
              <a:t>İnsanlarla iletişim kurmaktan kaçınabilir.</a:t>
            </a:r>
          </a:p>
          <a:p>
            <a:r>
              <a:rPr lang="tr-TR" dirty="0" smtClean="0"/>
              <a:t>Aşırı derecede hassas ve huzursuz olabilir.</a:t>
            </a:r>
          </a:p>
          <a:p>
            <a:r>
              <a:rPr lang="tr-TR" dirty="0" smtClean="0"/>
              <a:t>Seslerden veya ani hareketlerden korkabilir.</a:t>
            </a:r>
          </a:p>
          <a:p>
            <a:r>
              <a:rPr lang="tr-TR" dirty="0" smtClean="0"/>
              <a:t>Gece uykuya dalmakta zorluk yaşayabilir.</a:t>
            </a:r>
          </a:p>
          <a:p>
            <a:r>
              <a:rPr lang="tr-TR" dirty="0"/>
              <a:t>S</a:t>
            </a:r>
            <a:r>
              <a:rPr lang="tr-TR" dirty="0" smtClean="0"/>
              <a:t>ınıf veya okul ortamındaki değişikliklere, örneğin yeni öğretmenlere ve yeni oturma düzenlerine olumsuz tepkiler verebilir. </a:t>
            </a:r>
          </a:p>
          <a:p>
            <a:r>
              <a:rPr lang="tr-TR" dirty="0" smtClean="0"/>
              <a:t>Fiziksel çatışma, öfke ve tehdit vb. saldırgan davranışlar sergileyebilir ve sakinleşmesi zor olabilir.</a:t>
            </a:r>
          </a:p>
          <a:p>
            <a:r>
              <a:rPr lang="tr-TR" dirty="0" smtClean="0"/>
              <a:t>Agresif davranışlar sadece karşı tarafa değil, kendine zarar verme, intihar girişimi, alkol ve madde kullanmaya eğilim gösterme biçiminde görülebilir.</a:t>
            </a:r>
          </a:p>
        </p:txBody>
      </p:sp>
    </p:spTree>
    <p:extLst>
      <p:ext uri="{BB962C8B-B14F-4D97-AF65-F5344CB8AC3E}">
        <p14:creationId xmlns:p14="http://schemas.microsoft.com/office/powerpoint/2010/main" val="17397301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Göç travmasına maruz kalanlar;</a:t>
            </a:r>
          </a:p>
        </p:txBody>
      </p:sp>
      <p:sp>
        <p:nvSpPr>
          <p:cNvPr id="3" name="İçerik Yer Tutucusu 2"/>
          <p:cNvSpPr>
            <a:spLocks noGrp="1"/>
          </p:cNvSpPr>
          <p:nvPr>
            <p:ph idx="1"/>
          </p:nvPr>
        </p:nvSpPr>
        <p:spPr/>
        <p:txBody>
          <a:bodyPr>
            <a:normAutofit fontScale="92500" lnSpcReduction="10000"/>
          </a:bodyPr>
          <a:lstStyle/>
          <a:p>
            <a:r>
              <a:rPr lang="tr-TR" dirty="0"/>
              <a:t>Ö</a:t>
            </a:r>
            <a:r>
              <a:rPr lang="tr-TR" dirty="0" smtClean="0"/>
              <a:t>ğrenme </a:t>
            </a:r>
            <a:r>
              <a:rPr lang="tr-TR" dirty="0"/>
              <a:t>güçlüğü yaşayabilir.</a:t>
            </a:r>
          </a:p>
          <a:p>
            <a:r>
              <a:rPr lang="tr-TR" dirty="0"/>
              <a:t>Öğrenme görevleri üzerine tam olarak yoğunlaşamayabilir, hatırlamakta, kodlamakta ve tepkilerini denetim altına almakta zorlanabilir. </a:t>
            </a:r>
          </a:p>
          <a:p>
            <a:r>
              <a:rPr lang="tr-TR" dirty="0"/>
              <a:t>Başlarına bir şey gelebilecekleri korkusuyla endişeli ve şüpheli tavırlar sergileyebilir. </a:t>
            </a:r>
          </a:p>
          <a:p>
            <a:r>
              <a:rPr lang="tr-TR" dirty="0"/>
              <a:t>Terkedilme korkusu yaşayabilir; ölüm ve ölmeyle ilgili sorular sorabilir. </a:t>
            </a:r>
          </a:p>
          <a:p>
            <a:r>
              <a:rPr lang="tr-TR" dirty="0"/>
              <a:t>İnsanlara, yaşama ve geleceğe bakış açısı olumsuz yönde etkilenebilir.</a:t>
            </a:r>
          </a:p>
          <a:p>
            <a:r>
              <a:rPr lang="tr-TR" dirty="0"/>
              <a:t>Karamsar bir hale bürünerek güvenlerini kaybedebilirler.</a:t>
            </a:r>
          </a:p>
          <a:p>
            <a:r>
              <a:rPr lang="tr-TR" dirty="0"/>
              <a:t>Öz benlik saygısını yitirmiş, aşırı özgüven eksikliği gösterebilirler. Dolayısıyla akademik çalışma veya farklı etkinliklere girişmek istemezler.</a:t>
            </a:r>
          </a:p>
          <a:p>
            <a:r>
              <a:rPr lang="tr-TR" dirty="0"/>
              <a:t>Fiziksel şikâyet baş dönmesi veya çarpıntı, karın ağrısı, mide bulantısı ve iştahsızlık gibi durumlarla şikâyet edebilir.</a:t>
            </a:r>
          </a:p>
          <a:p>
            <a:endParaRPr lang="tr-TR" dirty="0"/>
          </a:p>
        </p:txBody>
      </p:sp>
    </p:spTree>
    <p:extLst>
      <p:ext uri="{BB962C8B-B14F-4D97-AF65-F5344CB8AC3E}">
        <p14:creationId xmlns:p14="http://schemas.microsoft.com/office/powerpoint/2010/main" val="345234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olgusu ile ilgili temel kavramlar</a:t>
            </a:r>
            <a:endParaRPr lang="tr-TR" dirty="0"/>
          </a:p>
        </p:txBody>
      </p:sp>
      <p:sp>
        <p:nvSpPr>
          <p:cNvPr id="3" name="İçerik Yer Tutucusu 2"/>
          <p:cNvSpPr>
            <a:spLocks noGrp="1"/>
          </p:cNvSpPr>
          <p:nvPr>
            <p:ph sz="half" idx="1"/>
          </p:nvPr>
        </p:nvSpPr>
        <p:spPr/>
        <p:txBody>
          <a:bodyPr/>
          <a:lstStyle/>
          <a:p>
            <a:r>
              <a:rPr lang="tr-TR" dirty="0" smtClean="0"/>
              <a:t>Göçmen</a:t>
            </a:r>
          </a:p>
          <a:p>
            <a:r>
              <a:rPr lang="tr-TR" dirty="0" smtClean="0"/>
              <a:t>Mülteci/Şartlı Mülteci</a:t>
            </a:r>
          </a:p>
          <a:p>
            <a:r>
              <a:rPr lang="tr-TR" dirty="0" smtClean="0"/>
              <a:t>Sığınma</a:t>
            </a:r>
          </a:p>
          <a:p>
            <a:r>
              <a:rPr lang="tr-TR" dirty="0" smtClean="0"/>
              <a:t>Sığınmacı</a:t>
            </a:r>
          </a:p>
          <a:p>
            <a:r>
              <a:rPr lang="tr-TR" b="1" dirty="0" smtClean="0">
                <a:solidFill>
                  <a:srgbClr val="FF0000"/>
                </a:solidFill>
              </a:rPr>
              <a:t>Geçici Koruma Statüsü</a:t>
            </a:r>
          </a:p>
          <a:p>
            <a:r>
              <a:rPr lang="tr-TR" dirty="0" smtClean="0"/>
              <a:t>Düzensiz Göç/Kaçak Göçmenler</a:t>
            </a:r>
          </a:p>
          <a:p>
            <a:r>
              <a:rPr lang="tr-TR" dirty="0" smtClean="0"/>
              <a:t>Ülke içinde yerinden edilmişler</a:t>
            </a:r>
          </a:p>
          <a:p>
            <a:r>
              <a:rPr lang="tr-TR" dirty="0" smtClean="0"/>
              <a:t>(Üçüncü bir ülkeye)Yerleştirme</a:t>
            </a:r>
          </a:p>
          <a:p>
            <a:r>
              <a:rPr lang="tr-TR" dirty="0" smtClean="0"/>
              <a:t>Gönüllü geri dönüş</a:t>
            </a:r>
            <a:endParaRPr lang="tr-TR" dirty="0"/>
          </a:p>
        </p:txBody>
      </p:sp>
      <p:sp>
        <p:nvSpPr>
          <p:cNvPr id="4" name="İçerik Yer Tutucusu 3"/>
          <p:cNvSpPr>
            <a:spLocks noGrp="1"/>
          </p:cNvSpPr>
          <p:nvPr>
            <p:ph sz="half" idx="2"/>
          </p:nvPr>
        </p:nvSpPr>
        <p:spPr/>
        <p:txBody>
          <a:bodyPr/>
          <a:lstStyle/>
          <a:p>
            <a:r>
              <a:rPr lang="tr-TR" dirty="0" smtClean="0"/>
              <a:t>Gönüllü göç</a:t>
            </a:r>
          </a:p>
          <a:p>
            <a:r>
              <a:rPr lang="tr-TR" b="1" dirty="0" smtClean="0">
                <a:solidFill>
                  <a:srgbClr val="FF0000"/>
                </a:solidFill>
              </a:rPr>
              <a:t>Zorunlu göç</a:t>
            </a:r>
          </a:p>
          <a:p>
            <a:r>
              <a:rPr lang="tr-TR" dirty="0" smtClean="0"/>
              <a:t>İç göç</a:t>
            </a:r>
          </a:p>
          <a:p>
            <a:r>
              <a:rPr lang="tr-TR" dirty="0" smtClean="0"/>
              <a:t>Dış göç</a:t>
            </a:r>
          </a:p>
          <a:p>
            <a:r>
              <a:rPr lang="tr-TR" dirty="0" smtClean="0"/>
              <a:t>Düzenli / Düzensiz göçler</a:t>
            </a:r>
            <a:endParaRPr lang="tr-TR" dirty="0"/>
          </a:p>
        </p:txBody>
      </p:sp>
    </p:spTree>
    <p:extLst>
      <p:ext uri="{BB962C8B-B14F-4D97-AF65-F5344CB8AC3E}">
        <p14:creationId xmlns:p14="http://schemas.microsoft.com/office/powerpoint/2010/main" val="3129034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travmasını tetikleyen etkenler</a:t>
            </a:r>
            <a:endParaRPr lang="tr-TR" dirty="0"/>
          </a:p>
        </p:txBody>
      </p:sp>
      <p:sp>
        <p:nvSpPr>
          <p:cNvPr id="3" name="İçerik Yer Tutucusu 2"/>
          <p:cNvSpPr>
            <a:spLocks noGrp="1"/>
          </p:cNvSpPr>
          <p:nvPr>
            <p:ph idx="1"/>
          </p:nvPr>
        </p:nvSpPr>
        <p:spPr/>
        <p:txBody>
          <a:bodyPr/>
          <a:lstStyle/>
          <a:p>
            <a:r>
              <a:rPr lang="tr-TR" dirty="0" smtClean="0"/>
              <a:t>Kültürel kimliğin tehdit altında olması, </a:t>
            </a:r>
          </a:p>
          <a:p>
            <a:r>
              <a:rPr lang="tr-TR" dirty="0" smtClean="0"/>
              <a:t>Şiddet ve işkence gibi yöntemler kullanılarak asimile edilmeye çalışılması,</a:t>
            </a:r>
          </a:p>
          <a:p>
            <a:r>
              <a:rPr lang="tr-TR" dirty="0" smtClean="0"/>
              <a:t>Paylaşımlarda bulunamama ve sosyal etkileşim kuramama sonucunda yaşanılan sosyal yalnızlık,</a:t>
            </a:r>
            <a:endParaRPr lang="tr-TR" dirty="0"/>
          </a:p>
          <a:p>
            <a:r>
              <a:rPr lang="tr-TR" dirty="0" smtClean="0"/>
              <a:t>Geçmiş yaşantıların öğrenilmesine yönelik çevreden bilinçsizce yöneltilen sorular</a:t>
            </a:r>
            <a:endParaRPr lang="tr-TR" dirty="0"/>
          </a:p>
        </p:txBody>
      </p:sp>
    </p:spTree>
    <p:extLst>
      <p:ext uri="{BB962C8B-B14F-4D97-AF65-F5344CB8AC3E}">
        <p14:creationId xmlns:p14="http://schemas.microsoft.com/office/powerpoint/2010/main" val="2418835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Travma yaşayanlara yönelik yardımda izlenmesi gereken temel ilkeler</a:t>
            </a:r>
            <a:endParaRPr lang="tr-TR" dirty="0"/>
          </a:p>
        </p:txBody>
      </p:sp>
      <p:sp>
        <p:nvSpPr>
          <p:cNvPr id="3" name="İçerik Yer Tutucusu 2"/>
          <p:cNvSpPr>
            <a:spLocks noGrp="1"/>
          </p:cNvSpPr>
          <p:nvPr>
            <p:ph idx="1"/>
          </p:nvPr>
        </p:nvSpPr>
        <p:spPr/>
        <p:txBody>
          <a:bodyPr/>
          <a:lstStyle/>
          <a:p>
            <a:r>
              <a:rPr lang="tr-TR" dirty="0" smtClean="0"/>
              <a:t>Her mağdur biriciktir; her mağdurun travma sonrası yaşantısı, aynı travmaya aynı şekilde maruz kalmış olanlarda bile farklılık gösterebilir. </a:t>
            </a:r>
          </a:p>
          <a:p>
            <a:r>
              <a:rPr lang="tr-TR" dirty="0" smtClean="0"/>
              <a:t>Saygı, empati içeren kaliteli, istikrarlı, sınırları belli bir terapi ilişkisi işin merkezinde yer almalıdır.</a:t>
            </a:r>
          </a:p>
          <a:p>
            <a:r>
              <a:rPr lang="tr-TR" dirty="0" smtClean="0"/>
              <a:t>Travma mağdurunun yaşadığı </a:t>
            </a:r>
            <a:r>
              <a:rPr lang="tr-TR" dirty="0" err="1" smtClean="0"/>
              <a:t>travmatik</a:t>
            </a:r>
            <a:r>
              <a:rPr lang="tr-TR" dirty="0" smtClean="0"/>
              <a:t> olay, güvenlik ve öngörülebilirlik duygularını bozduğu için, terapi sürecinde duyguların yeniden tesis edilmesi odaklı bir yaklaşım sergilenmelidir.</a:t>
            </a:r>
          </a:p>
          <a:p>
            <a:r>
              <a:rPr lang="tr-TR" dirty="0" smtClean="0"/>
              <a:t>Travmanın kodlanması, anlamlandırılması ve </a:t>
            </a:r>
            <a:r>
              <a:rPr lang="tr-TR" dirty="0" err="1" smtClean="0"/>
              <a:t>işlemlenmesi</a:t>
            </a:r>
            <a:r>
              <a:rPr lang="tr-TR" dirty="0" smtClean="0"/>
              <a:t> biyolojik ve psikolojik süreçlerle birlikte, belli bir </a:t>
            </a:r>
            <a:r>
              <a:rPr lang="tr-TR" b="1" i="1" dirty="0" err="1" smtClean="0"/>
              <a:t>sosyo</a:t>
            </a:r>
            <a:r>
              <a:rPr lang="tr-TR" b="1" i="1" dirty="0" smtClean="0"/>
              <a:t>-kültürel bağlamda </a:t>
            </a:r>
            <a:r>
              <a:rPr lang="tr-TR" dirty="0" smtClean="0"/>
              <a:t>gerçekleşir.</a:t>
            </a:r>
          </a:p>
          <a:p>
            <a:pPr marL="0" indent="0">
              <a:buNone/>
            </a:pPr>
            <a:endParaRPr lang="tr-TR" dirty="0"/>
          </a:p>
        </p:txBody>
      </p:sp>
    </p:spTree>
    <p:extLst>
      <p:ext uri="{BB962C8B-B14F-4D97-AF65-F5344CB8AC3E}">
        <p14:creationId xmlns:p14="http://schemas.microsoft.com/office/powerpoint/2010/main" val="351624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74914"/>
            <a:ext cx="8596668" cy="1320800"/>
          </a:xfrm>
        </p:spPr>
        <p:txBody>
          <a:bodyPr/>
          <a:lstStyle/>
          <a:p>
            <a:r>
              <a:rPr lang="tr-TR" dirty="0" smtClean="0"/>
              <a:t>Göç travmasını önleme / müdahale</a:t>
            </a:r>
            <a:endParaRPr lang="tr-TR" dirty="0"/>
          </a:p>
        </p:txBody>
      </p:sp>
      <p:sp>
        <p:nvSpPr>
          <p:cNvPr id="3" name="İçerik Yer Tutucusu 2"/>
          <p:cNvSpPr>
            <a:spLocks noGrp="1"/>
          </p:cNvSpPr>
          <p:nvPr>
            <p:ph idx="1"/>
          </p:nvPr>
        </p:nvSpPr>
        <p:spPr/>
        <p:txBody>
          <a:bodyPr>
            <a:normAutofit fontScale="92500"/>
          </a:bodyPr>
          <a:lstStyle/>
          <a:p>
            <a:r>
              <a:rPr lang="tr-TR" dirty="0" err="1" smtClean="0"/>
              <a:t>Travmatik</a:t>
            </a:r>
            <a:r>
              <a:rPr lang="tr-TR" dirty="0" smtClean="0"/>
              <a:t> durumlarda psikolojik tedavilerden önce </a:t>
            </a:r>
            <a:r>
              <a:rPr lang="tr-TR" dirty="0" err="1" smtClean="0"/>
              <a:t>psikososyal</a:t>
            </a:r>
            <a:r>
              <a:rPr lang="tr-TR" dirty="0" smtClean="0"/>
              <a:t> destek hizmetleri sağlanması gerekmektedir. </a:t>
            </a:r>
          </a:p>
          <a:p>
            <a:r>
              <a:rPr lang="tr-TR" dirty="0" err="1" smtClean="0"/>
              <a:t>Travmatik</a:t>
            </a:r>
            <a:r>
              <a:rPr lang="tr-TR" dirty="0" smtClean="0"/>
              <a:t> yaşantılar geçiren kişilerle sağlıklı bir iletişim/ ilişki kurmak güçtür. Dolayısıyla travmaya müdahale edecek kişilerin kompleks ilişkileri analiz edebilme ve yönetebilmede yeterli olması zorunludur. </a:t>
            </a:r>
          </a:p>
          <a:p>
            <a:r>
              <a:rPr lang="tr-TR" dirty="0"/>
              <a:t>Göç travmasına müdahalede birçok ekol olmakla birlikte, travmaya müdahalede ekip çalışması önemlidir. İdeal bir ekipte klinik psikolog, sosyal hizmet uzmanı, psikiyatr, sanat/hareket terapisti, gerekiyorsa tercüman yer almalıdır. </a:t>
            </a:r>
            <a:endParaRPr lang="tr-TR" dirty="0" smtClean="0"/>
          </a:p>
          <a:p>
            <a:r>
              <a:rPr lang="tr-TR" dirty="0" smtClean="0"/>
              <a:t>Travmaya müdahalede en etkili terapi yaklaşımı olarak, bilişsel davranışçı yaklaşım karşımıza çıkmaktadır. </a:t>
            </a:r>
            <a:endParaRPr lang="tr-TR" dirty="0"/>
          </a:p>
          <a:p>
            <a:r>
              <a:rPr lang="tr-TR" dirty="0"/>
              <a:t>Özellikle çocuklarla çalışıldığı durumlarda söze ifade yolları kısıtlı olduğu için sanat hareket gibi söz dışı ifade </a:t>
            </a:r>
            <a:r>
              <a:rPr lang="tr-TR" dirty="0" err="1"/>
              <a:t>sembolizasyon</a:t>
            </a:r>
            <a:r>
              <a:rPr lang="tr-TR" dirty="0"/>
              <a:t> yollarına daha fazla ihtiyaç duyulur. </a:t>
            </a:r>
          </a:p>
          <a:p>
            <a:endParaRPr lang="tr-TR" dirty="0"/>
          </a:p>
        </p:txBody>
      </p:sp>
    </p:spTree>
    <p:extLst>
      <p:ext uri="{BB962C8B-B14F-4D97-AF65-F5344CB8AC3E}">
        <p14:creationId xmlns:p14="http://schemas.microsoft.com/office/powerpoint/2010/main" val="3958530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Göç </a:t>
            </a:r>
            <a:r>
              <a:rPr lang="tr-TR" dirty="0" smtClean="0"/>
              <a:t>travmasını önleme / </a:t>
            </a:r>
            <a:r>
              <a:rPr lang="tr-TR" dirty="0"/>
              <a:t>müdahale</a:t>
            </a:r>
          </a:p>
        </p:txBody>
      </p:sp>
      <p:sp>
        <p:nvSpPr>
          <p:cNvPr id="3" name="İçerik Yer Tutucusu 2"/>
          <p:cNvSpPr>
            <a:spLocks noGrp="1"/>
          </p:cNvSpPr>
          <p:nvPr>
            <p:ph idx="1"/>
          </p:nvPr>
        </p:nvSpPr>
        <p:spPr/>
        <p:txBody>
          <a:bodyPr>
            <a:normAutofit/>
          </a:bodyPr>
          <a:lstStyle/>
          <a:p>
            <a:r>
              <a:rPr lang="tr-TR" dirty="0" smtClean="0"/>
              <a:t>Göçün </a:t>
            </a:r>
            <a:r>
              <a:rPr lang="tr-TR" dirty="0"/>
              <a:t>bireyler üzerinde oluşturduğu psikolojik ve fizyolojik etkiler, bireylerin yaşamsal faaliyetlerini sürdürmesini olumsuz olarak etkileyebilmektedir. Özellikle çocuklara ve ergenlere yönelik söz konusu bu olumsuz etkilerin önlenmesi ya da tedavi edilmesi sürecinde uzman, öğretmen, aile ve akran işbirliği önem arz </a:t>
            </a:r>
            <a:r>
              <a:rPr lang="tr-TR" dirty="0" smtClean="0"/>
              <a:t>etmektedir.</a:t>
            </a:r>
          </a:p>
          <a:p>
            <a:r>
              <a:rPr lang="tr-TR" dirty="0"/>
              <a:t>Bu açıdan bireylerin öncelikle göçmenlik deneyimlerinden haberdar olunması ve travma boyutunun bilinerek önleme ve sağaltım çalışmalarının yapılması gerekmektedir. </a:t>
            </a:r>
            <a:endParaRPr lang="tr-TR" dirty="0" smtClean="0"/>
          </a:p>
          <a:p>
            <a:r>
              <a:rPr lang="tr-TR" dirty="0" smtClean="0"/>
              <a:t>Bireyin </a:t>
            </a:r>
            <a:r>
              <a:rPr lang="tr-TR" dirty="0"/>
              <a:t>güçlü yanlarının ön plana çıkartılarak yapılacak olan çalışmalar, travma ve travma sonrası stres tepkileriyle </a:t>
            </a:r>
            <a:r>
              <a:rPr lang="tr-TR" dirty="0" smtClean="0"/>
              <a:t>baş etme </a:t>
            </a:r>
            <a:r>
              <a:rPr lang="tr-TR" dirty="0"/>
              <a:t>sürecinde anahtar bir bileşen olduğu düşünülmektedir. </a:t>
            </a:r>
            <a:endParaRPr lang="tr-TR" dirty="0" smtClean="0"/>
          </a:p>
          <a:p>
            <a:endParaRPr lang="tr-TR" dirty="0"/>
          </a:p>
        </p:txBody>
      </p:sp>
    </p:spTree>
    <p:extLst>
      <p:ext uri="{BB962C8B-B14F-4D97-AF65-F5344CB8AC3E}">
        <p14:creationId xmlns:p14="http://schemas.microsoft.com/office/powerpoint/2010/main" val="3911565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62000"/>
          </a:xfrm>
        </p:spPr>
        <p:txBody>
          <a:bodyPr>
            <a:normAutofit/>
          </a:bodyPr>
          <a:lstStyle/>
          <a:p>
            <a:r>
              <a:rPr lang="tr-TR" sz="2000" dirty="0" smtClean="0">
                <a:solidFill>
                  <a:schemeClr val="tx1"/>
                </a:solidFill>
              </a:rPr>
              <a:t>Bu noktada </a:t>
            </a:r>
            <a:r>
              <a:rPr lang="tr-TR" sz="2000" dirty="0">
                <a:solidFill>
                  <a:schemeClr val="tx1"/>
                </a:solidFill>
              </a:rPr>
              <a:t>hem ev sahibi çocuk ve ergenlere hem de göçmen çocuk ve ergenlere yönelik önleyici rehberlik faaliyetleri </a:t>
            </a:r>
            <a:r>
              <a:rPr lang="tr-TR" sz="2000" dirty="0" smtClean="0">
                <a:solidFill>
                  <a:schemeClr val="tx1"/>
                </a:solidFill>
              </a:rPr>
              <a:t>kapsamında;</a:t>
            </a:r>
            <a:endParaRPr lang="tr-TR" sz="2000" dirty="0"/>
          </a:p>
        </p:txBody>
      </p:sp>
      <p:sp>
        <p:nvSpPr>
          <p:cNvPr id="3" name="İçerik Yer Tutucusu 2"/>
          <p:cNvSpPr>
            <a:spLocks noGrp="1"/>
          </p:cNvSpPr>
          <p:nvPr>
            <p:ph idx="1"/>
          </p:nvPr>
        </p:nvSpPr>
        <p:spPr>
          <a:xfrm>
            <a:off x="677334" y="1371600"/>
            <a:ext cx="8596668" cy="4669762"/>
          </a:xfrm>
        </p:spPr>
        <p:txBody>
          <a:bodyPr>
            <a:normAutofit/>
          </a:bodyPr>
          <a:lstStyle/>
          <a:p>
            <a:r>
              <a:rPr lang="tr-TR" dirty="0">
                <a:solidFill>
                  <a:schemeClr val="tx1"/>
                </a:solidFill>
              </a:rPr>
              <a:t>G</a:t>
            </a:r>
            <a:r>
              <a:rPr lang="tr-TR" dirty="0" smtClean="0">
                <a:solidFill>
                  <a:schemeClr val="tx1"/>
                </a:solidFill>
              </a:rPr>
              <a:t>öçe </a:t>
            </a:r>
            <a:r>
              <a:rPr lang="tr-TR" dirty="0">
                <a:solidFill>
                  <a:schemeClr val="tx1"/>
                </a:solidFill>
              </a:rPr>
              <a:t>neden olan etkenlerin anlaşılması, </a:t>
            </a:r>
            <a:endParaRPr lang="tr-TR" dirty="0" smtClean="0">
              <a:solidFill>
                <a:schemeClr val="tx1"/>
              </a:solidFill>
            </a:endParaRPr>
          </a:p>
          <a:p>
            <a:r>
              <a:rPr lang="tr-TR" dirty="0">
                <a:solidFill>
                  <a:schemeClr val="tx1"/>
                </a:solidFill>
              </a:rPr>
              <a:t>G</a:t>
            </a:r>
            <a:r>
              <a:rPr lang="tr-TR" dirty="0" smtClean="0">
                <a:solidFill>
                  <a:schemeClr val="tx1"/>
                </a:solidFill>
              </a:rPr>
              <a:t>öçmenlerin </a:t>
            </a:r>
            <a:r>
              <a:rPr lang="tr-TR" dirty="0">
                <a:solidFill>
                  <a:schemeClr val="tx1"/>
                </a:solidFill>
              </a:rPr>
              <a:t>yeni ortamlarına uyum sağlamasında yaşayacağı güçlüklerden haberdar olunması, </a:t>
            </a:r>
            <a:endParaRPr lang="tr-TR" dirty="0" smtClean="0">
              <a:solidFill>
                <a:schemeClr val="tx1"/>
              </a:solidFill>
            </a:endParaRPr>
          </a:p>
          <a:p>
            <a:r>
              <a:rPr lang="tr-TR" dirty="0" smtClean="0">
                <a:solidFill>
                  <a:schemeClr val="tx1"/>
                </a:solidFill>
              </a:rPr>
              <a:t>Ev </a:t>
            </a:r>
            <a:r>
              <a:rPr lang="tr-TR" dirty="0">
                <a:solidFill>
                  <a:schemeClr val="tx1"/>
                </a:solidFill>
              </a:rPr>
              <a:t>sahibi konumundaki öğrencilerin göç yapan arkadaşlarının yaşayabilecekleri olumsuzlukları hissetme konusunda </a:t>
            </a:r>
            <a:r>
              <a:rPr lang="tr-TR" dirty="0" err="1">
                <a:solidFill>
                  <a:schemeClr val="tx1"/>
                </a:solidFill>
              </a:rPr>
              <a:t>empatik</a:t>
            </a:r>
            <a:r>
              <a:rPr lang="tr-TR" dirty="0">
                <a:solidFill>
                  <a:schemeClr val="tx1"/>
                </a:solidFill>
              </a:rPr>
              <a:t> eğilim içerisinde olunması, </a:t>
            </a:r>
            <a:endParaRPr lang="tr-TR" dirty="0" smtClean="0">
              <a:solidFill>
                <a:schemeClr val="tx1"/>
              </a:solidFill>
            </a:endParaRPr>
          </a:p>
          <a:p>
            <a:r>
              <a:rPr lang="tr-TR" dirty="0">
                <a:solidFill>
                  <a:schemeClr val="tx1"/>
                </a:solidFill>
              </a:rPr>
              <a:t>S</a:t>
            </a:r>
            <a:r>
              <a:rPr lang="tr-TR" dirty="0" smtClean="0">
                <a:solidFill>
                  <a:schemeClr val="tx1"/>
                </a:solidFill>
              </a:rPr>
              <a:t>osyalleşme </a:t>
            </a:r>
            <a:r>
              <a:rPr lang="tr-TR" dirty="0">
                <a:solidFill>
                  <a:schemeClr val="tx1"/>
                </a:solidFill>
              </a:rPr>
              <a:t>sürecinde yaşanabilecek sorunların beraber aşılabilmesi </a:t>
            </a:r>
            <a:endParaRPr lang="tr-TR" dirty="0" smtClean="0">
              <a:solidFill>
                <a:schemeClr val="tx1"/>
              </a:solidFill>
            </a:endParaRPr>
          </a:p>
          <a:p>
            <a:r>
              <a:rPr lang="tr-TR" dirty="0" smtClean="0">
                <a:solidFill>
                  <a:schemeClr val="tx1"/>
                </a:solidFill>
              </a:rPr>
              <a:t>Aynı </a:t>
            </a:r>
            <a:r>
              <a:rPr lang="tr-TR" dirty="0">
                <a:solidFill>
                  <a:schemeClr val="tx1"/>
                </a:solidFill>
              </a:rPr>
              <a:t>şekilde hem ev sahibi hem göçmen ebeveynlere yönelik olarak okula uyum sürecinde çocuklarının yaşamaları olası bilişsel ve </a:t>
            </a:r>
            <a:r>
              <a:rPr lang="tr-TR" dirty="0" err="1">
                <a:solidFill>
                  <a:schemeClr val="tx1"/>
                </a:solidFill>
              </a:rPr>
              <a:t>duyuşsal</a:t>
            </a:r>
            <a:r>
              <a:rPr lang="tr-TR" dirty="0">
                <a:solidFill>
                  <a:schemeClr val="tx1"/>
                </a:solidFill>
              </a:rPr>
              <a:t> olumsuzluklara ilişkin farkındalık sahibi </a:t>
            </a:r>
            <a:r>
              <a:rPr lang="tr-TR" dirty="0" smtClean="0">
                <a:solidFill>
                  <a:schemeClr val="tx1"/>
                </a:solidFill>
              </a:rPr>
              <a:t>olunması,</a:t>
            </a:r>
          </a:p>
          <a:p>
            <a:r>
              <a:rPr lang="tr-TR" dirty="0">
                <a:solidFill>
                  <a:schemeClr val="tx1"/>
                </a:solidFill>
              </a:rPr>
              <a:t>G</a:t>
            </a:r>
            <a:r>
              <a:rPr lang="tr-TR" dirty="0" smtClean="0">
                <a:solidFill>
                  <a:schemeClr val="tx1"/>
                </a:solidFill>
              </a:rPr>
              <a:t>öçün </a:t>
            </a:r>
            <a:r>
              <a:rPr lang="tr-TR" dirty="0">
                <a:solidFill>
                  <a:schemeClr val="tx1"/>
                </a:solidFill>
              </a:rPr>
              <a:t>olumsuz etkilerini azaltmak için çocuklara destek sağlanması, </a:t>
            </a:r>
            <a:endParaRPr lang="tr-TR" dirty="0" smtClean="0">
              <a:solidFill>
                <a:schemeClr val="tx1"/>
              </a:solidFill>
            </a:endParaRPr>
          </a:p>
          <a:p>
            <a:r>
              <a:rPr lang="tr-TR" dirty="0">
                <a:solidFill>
                  <a:schemeClr val="tx1"/>
                </a:solidFill>
              </a:rPr>
              <a:t>S</a:t>
            </a:r>
            <a:r>
              <a:rPr lang="tr-TR" dirty="0" smtClean="0">
                <a:solidFill>
                  <a:schemeClr val="tx1"/>
                </a:solidFill>
              </a:rPr>
              <a:t>osyalleşme </a:t>
            </a:r>
            <a:r>
              <a:rPr lang="tr-TR" dirty="0">
                <a:solidFill>
                  <a:schemeClr val="tx1"/>
                </a:solidFill>
              </a:rPr>
              <a:t>sürecinde yaşanabilecek olumsuz durumlarla baş edebilmesine ilişkin olumlu yönlendirme yapılması, birlik ve beraberliği güçlü kılacak tavrın geliştirilmesi vb. konularında destek sağlanmalıdır. </a:t>
            </a:r>
            <a:endParaRPr lang="tr-TR" dirty="0"/>
          </a:p>
        </p:txBody>
      </p:sp>
    </p:spTree>
    <p:extLst>
      <p:ext uri="{BB962C8B-B14F-4D97-AF65-F5344CB8AC3E}">
        <p14:creationId xmlns:p14="http://schemas.microsoft.com/office/powerpoint/2010/main" val="3276736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75360"/>
          </a:xfrm>
        </p:spPr>
        <p:txBody>
          <a:bodyPr/>
          <a:lstStyle/>
          <a:p>
            <a:r>
              <a:rPr lang="tr-TR" dirty="0" smtClean="0"/>
              <a:t>Öğretmenlerin;</a:t>
            </a:r>
            <a:endParaRPr lang="tr-TR" dirty="0"/>
          </a:p>
        </p:txBody>
      </p:sp>
      <p:sp>
        <p:nvSpPr>
          <p:cNvPr id="3" name="İçerik Yer Tutucusu 2"/>
          <p:cNvSpPr>
            <a:spLocks noGrp="1"/>
          </p:cNvSpPr>
          <p:nvPr>
            <p:ph idx="1"/>
          </p:nvPr>
        </p:nvSpPr>
        <p:spPr>
          <a:xfrm>
            <a:off x="677334" y="1584961"/>
            <a:ext cx="8596668" cy="4456402"/>
          </a:xfrm>
        </p:spPr>
        <p:txBody>
          <a:bodyPr>
            <a:normAutofit lnSpcReduction="10000"/>
          </a:bodyPr>
          <a:lstStyle/>
          <a:p>
            <a:r>
              <a:rPr lang="tr-TR" dirty="0" smtClean="0">
                <a:solidFill>
                  <a:schemeClr val="tx1"/>
                </a:solidFill>
              </a:rPr>
              <a:t>Göçün insana ve topluma olan psikolojik etkilerini kavraması, </a:t>
            </a:r>
          </a:p>
          <a:p>
            <a:r>
              <a:rPr lang="tr-TR" dirty="0" smtClean="0">
                <a:solidFill>
                  <a:schemeClr val="tx1"/>
                </a:solidFill>
              </a:rPr>
              <a:t>Göçmen ergen ve çocukların kültürel değerlerine duyarlılık göstermesi,</a:t>
            </a:r>
          </a:p>
          <a:p>
            <a:r>
              <a:rPr lang="tr-TR" dirty="0" smtClean="0">
                <a:solidFill>
                  <a:schemeClr val="tx1"/>
                </a:solidFill>
              </a:rPr>
              <a:t>Psikolojik ve </a:t>
            </a:r>
            <a:r>
              <a:rPr lang="tr-TR" dirty="0" err="1" smtClean="0">
                <a:solidFill>
                  <a:schemeClr val="tx1"/>
                </a:solidFill>
              </a:rPr>
              <a:t>sosyo</a:t>
            </a:r>
            <a:r>
              <a:rPr lang="tr-TR" dirty="0" smtClean="0">
                <a:solidFill>
                  <a:schemeClr val="tx1"/>
                </a:solidFill>
              </a:rPr>
              <a:t>-kültürel uyum için kültürleşme stratejilerinin farkında olması,</a:t>
            </a:r>
          </a:p>
          <a:p>
            <a:r>
              <a:rPr lang="tr-TR" dirty="0" smtClean="0">
                <a:solidFill>
                  <a:schemeClr val="tx1"/>
                </a:solidFill>
              </a:rPr>
              <a:t>Göçmen çocuk ve ergenlerin okula uyum sağlama sürecine katkı getirme açısından kültürel geçmiş ve deneyimlerinden nasıl yararlanabileceğini bilmesi,</a:t>
            </a:r>
          </a:p>
          <a:p>
            <a:r>
              <a:rPr lang="tr-TR" dirty="0" smtClean="0">
                <a:solidFill>
                  <a:schemeClr val="tx1"/>
                </a:solidFill>
              </a:rPr>
              <a:t>Akademik başarısı düşük seyreden göçmen öğrencilerle birebir rehberlik yapması,</a:t>
            </a:r>
          </a:p>
          <a:p>
            <a:r>
              <a:rPr lang="tr-TR" dirty="0" smtClean="0">
                <a:solidFill>
                  <a:schemeClr val="tx1"/>
                </a:solidFill>
              </a:rPr>
              <a:t>Göçmenlerin okula aidiyetlerini artırmak için sınıf içi ve sınıf dışı aktiviteler uygulayabilmesi, </a:t>
            </a:r>
          </a:p>
          <a:p>
            <a:r>
              <a:rPr lang="tr-TR" dirty="0" smtClean="0">
                <a:solidFill>
                  <a:schemeClr val="tx1"/>
                </a:solidFill>
              </a:rPr>
              <a:t>Göç etmeye neden olan etkenlere ilişkin ev sahibi öğrenci ve velilerde farkındalık oluşturabilmesi,</a:t>
            </a:r>
          </a:p>
          <a:p>
            <a:r>
              <a:rPr lang="tr-TR" dirty="0" smtClean="0">
                <a:solidFill>
                  <a:schemeClr val="tx1"/>
                </a:solidFill>
              </a:rPr>
              <a:t>İnsani değerler bağlamında birlik ve beraberliğin öneminin kavranması</a:t>
            </a:r>
            <a:endParaRPr lang="tr-TR" dirty="0"/>
          </a:p>
        </p:txBody>
      </p:sp>
    </p:spTree>
    <p:extLst>
      <p:ext uri="{BB962C8B-B14F-4D97-AF65-F5344CB8AC3E}">
        <p14:creationId xmlns:p14="http://schemas.microsoft.com/office/powerpoint/2010/main" val="5048470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24648"/>
          </a:xfrm>
        </p:spPr>
        <p:txBody>
          <a:bodyPr>
            <a:normAutofit fontScale="90000"/>
          </a:bodyPr>
          <a:lstStyle/>
          <a:p>
            <a:r>
              <a:rPr lang="tr-TR" sz="2800" dirty="0" smtClean="0"/>
              <a:t>Göç travmasının önlenmesinde ve sağaltımında </a:t>
            </a:r>
            <a:br>
              <a:rPr lang="tr-TR" sz="2800" dirty="0" smtClean="0"/>
            </a:br>
            <a:r>
              <a:rPr lang="tr-TR" sz="2800" dirty="0" smtClean="0"/>
              <a:t>rehber öğretmenlerin rolü</a:t>
            </a:r>
            <a:r>
              <a:rPr lang="tr-TR" dirty="0"/>
              <a:t/>
            </a:r>
            <a:br>
              <a:rPr lang="tr-TR" dirty="0"/>
            </a:br>
            <a:endParaRPr lang="tr-TR" dirty="0"/>
          </a:p>
        </p:txBody>
      </p:sp>
      <p:sp>
        <p:nvSpPr>
          <p:cNvPr id="3" name="İçerik Yer Tutucusu 2"/>
          <p:cNvSpPr>
            <a:spLocks noGrp="1"/>
          </p:cNvSpPr>
          <p:nvPr>
            <p:ph idx="1"/>
          </p:nvPr>
        </p:nvSpPr>
        <p:spPr>
          <a:xfrm>
            <a:off x="677334" y="1634249"/>
            <a:ext cx="8596668" cy="4407114"/>
          </a:xfrm>
        </p:spPr>
        <p:txBody>
          <a:bodyPr/>
          <a:lstStyle/>
          <a:p>
            <a:r>
              <a:rPr lang="tr-TR" dirty="0"/>
              <a:t>Öncelikle göçle gelen öğrencilerin </a:t>
            </a:r>
            <a:r>
              <a:rPr lang="tr-TR" sz="2000" b="1" dirty="0"/>
              <a:t>kültürel özellikleri, yaşam biçimleri, göç öncesi, göç anı ve göç sonrası yaşanan sorunlar hakkında bilgi sahibi olması </a:t>
            </a:r>
            <a:r>
              <a:rPr lang="tr-TR" dirty="0"/>
              <a:t>gerekmektedir. Çünkü bu bilgiler ışığında psikolojik danışmanlar, bu öğrencilere daha etkili yardım hizmeti </a:t>
            </a:r>
            <a:r>
              <a:rPr lang="tr-TR" dirty="0" smtClean="0"/>
              <a:t>sunabilecektir.</a:t>
            </a:r>
          </a:p>
          <a:p>
            <a:r>
              <a:rPr lang="tr-TR" dirty="0" smtClean="0"/>
              <a:t>Göçmenlerin </a:t>
            </a:r>
            <a:r>
              <a:rPr lang="tr-TR" dirty="0"/>
              <a:t>göç deneyimlerinden haberdar olması, göç yaşantılarının biyolojik ve psikolojik olarak bireyi nasıl etkilediği, bununla birlikte kimlik ve kültürel özelliklerine duyarlık </a:t>
            </a:r>
            <a:r>
              <a:rPr lang="tr-TR" dirty="0" smtClean="0"/>
              <a:t>göstermesi…</a:t>
            </a:r>
          </a:p>
          <a:p>
            <a:r>
              <a:rPr lang="tr-TR" dirty="0"/>
              <a:t>Rehber öğretmenin kıyafet tarzının uygunluğundan öğrencinin dokunma davranışı ile hassasiyetlerine, inançsal yapısı ve ailesel hiyerarşik durumlarından, psikolojik yardım sağlarken bilgi, beceri ve tutumlarına kadar birçok boyutu göz önünde bulundurulmalıdır. </a:t>
            </a:r>
          </a:p>
          <a:p>
            <a:endParaRPr lang="tr-TR" dirty="0"/>
          </a:p>
        </p:txBody>
      </p:sp>
    </p:spTree>
    <p:extLst>
      <p:ext uri="{BB962C8B-B14F-4D97-AF65-F5344CB8AC3E}">
        <p14:creationId xmlns:p14="http://schemas.microsoft.com/office/powerpoint/2010/main" val="1379544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Kültürel değerlere duyarlı rehberlik öğretmen;</a:t>
            </a:r>
            <a:endParaRPr lang="tr-TR" dirty="0"/>
          </a:p>
        </p:txBody>
      </p:sp>
      <p:sp>
        <p:nvSpPr>
          <p:cNvPr id="3" name="İçerik Yer Tutucusu 2"/>
          <p:cNvSpPr>
            <a:spLocks noGrp="1"/>
          </p:cNvSpPr>
          <p:nvPr>
            <p:ph idx="1"/>
          </p:nvPr>
        </p:nvSpPr>
        <p:spPr>
          <a:xfrm>
            <a:off x="677334" y="1813561"/>
            <a:ext cx="8596668" cy="4227802"/>
          </a:xfrm>
        </p:spPr>
        <p:txBody>
          <a:bodyPr>
            <a:normAutofit fontScale="85000" lnSpcReduction="10000"/>
          </a:bodyPr>
          <a:lstStyle/>
          <a:p>
            <a:r>
              <a:rPr lang="tr-TR" dirty="0"/>
              <a:t>Kendi değerleri, varsayımları ve önyargılarının farkında </a:t>
            </a:r>
            <a:r>
              <a:rPr lang="tr-TR" dirty="0" smtClean="0"/>
              <a:t>olması</a:t>
            </a:r>
            <a:endParaRPr lang="tr-TR" dirty="0"/>
          </a:p>
          <a:p>
            <a:r>
              <a:rPr lang="tr-TR" dirty="0" smtClean="0"/>
              <a:t>Farklı </a:t>
            </a:r>
            <a:r>
              <a:rPr lang="tr-TR" dirty="0"/>
              <a:t>etnik kökene sahip olan kişilere karşı basmakalıp görüşlerinin farkında </a:t>
            </a:r>
            <a:r>
              <a:rPr lang="tr-TR" dirty="0" smtClean="0"/>
              <a:t>olması</a:t>
            </a:r>
            <a:endParaRPr lang="tr-TR" dirty="0"/>
          </a:p>
          <a:p>
            <a:r>
              <a:rPr lang="tr-TR" dirty="0" smtClean="0"/>
              <a:t>Çalıştığı </a:t>
            </a:r>
            <a:r>
              <a:rPr lang="tr-TR" dirty="0"/>
              <a:t>grup veya kültür hakkında spesifik bilgiye sahip </a:t>
            </a:r>
            <a:r>
              <a:rPr lang="tr-TR" dirty="0" smtClean="0"/>
              <a:t>olma</a:t>
            </a:r>
            <a:endParaRPr lang="tr-TR" dirty="0"/>
          </a:p>
          <a:p>
            <a:r>
              <a:rPr lang="tr-TR" dirty="0" smtClean="0"/>
              <a:t>Farklı </a:t>
            </a:r>
            <a:r>
              <a:rPr lang="tr-TR" dirty="0"/>
              <a:t>kültürlere mensup olan danışanın yaşam deneyimlerinin, kültürel mirasının ve geçmişinin farkında olması ve bu görüşleri saygı ve takdir ile </a:t>
            </a:r>
            <a:r>
              <a:rPr lang="tr-TR" dirty="0" smtClean="0"/>
              <a:t>paylaşması</a:t>
            </a:r>
            <a:endParaRPr lang="tr-TR" dirty="0"/>
          </a:p>
          <a:p>
            <a:r>
              <a:rPr lang="tr-TR" dirty="0" smtClean="0"/>
              <a:t>Farklı </a:t>
            </a:r>
            <a:r>
              <a:rPr lang="tr-TR" dirty="0"/>
              <a:t>kültürlere mensup öğrencilerin aile yapılarını, hiyerarşilerini, değer ve inançlarını, toplumun özellikleri ve toplumdaki, ailedeki destek kaynaklarını </a:t>
            </a:r>
            <a:r>
              <a:rPr lang="tr-TR" dirty="0" smtClean="0"/>
              <a:t>bilmesi</a:t>
            </a:r>
            <a:endParaRPr lang="tr-TR" dirty="0"/>
          </a:p>
          <a:p>
            <a:r>
              <a:rPr lang="tr-TR" dirty="0" smtClean="0"/>
              <a:t>Sözel </a:t>
            </a:r>
            <a:r>
              <a:rPr lang="tr-TR" dirty="0"/>
              <a:t>ve sözel olmayan mesajları alma ve </a:t>
            </a:r>
            <a:r>
              <a:rPr lang="tr-TR" dirty="0" smtClean="0"/>
              <a:t>iletebilmesi</a:t>
            </a:r>
            <a:endParaRPr lang="tr-TR" dirty="0"/>
          </a:p>
          <a:p>
            <a:r>
              <a:rPr lang="tr-TR" dirty="0" smtClean="0"/>
              <a:t>Irkın</a:t>
            </a:r>
            <a:r>
              <a:rPr lang="tr-TR" dirty="0"/>
              <a:t>, kültürün, etnik kökenin kişilik oluşumunu, mesleki tercihleri, psikolojik bozuklukları, yardım arama davranışını ve psikolojik danışma yaklaşımlarının danışana uygunluğunu nasıl etkileyebileceğini </a:t>
            </a:r>
            <a:r>
              <a:rPr lang="tr-TR" dirty="0" smtClean="0"/>
              <a:t>anlaması</a:t>
            </a:r>
            <a:endParaRPr lang="tr-TR" dirty="0"/>
          </a:p>
          <a:p>
            <a:r>
              <a:rPr lang="tr-TR" dirty="0" smtClean="0"/>
              <a:t>Rehber </a:t>
            </a:r>
            <a:r>
              <a:rPr lang="tr-TR" dirty="0"/>
              <a:t>öğretmen farklı kültürlere mensup göçmen öğrencilerle çalışırken öğrencilerinin kültürlerine duyarlı ve uygun müdahale yöntemleri ve teknikleri </a:t>
            </a:r>
            <a:r>
              <a:rPr lang="tr-TR" dirty="0" smtClean="0"/>
              <a:t>uygulaması</a:t>
            </a:r>
            <a:endParaRPr lang="tr-TR" dirty="0"/>
          </a:p>
        </p:txBody>
      </p:sp>
    </p:spTree>
    <p:extLst>
      <p:ext uri="{BB962C8B-B14F-4D97-AF65-F5344CB8AC3E}">
        <p14:creationId xmlns:p14="http://schemas.microsoft.com/office/powerpoint/2010/main" val="5839259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47908488"/>
              </p:ext>
            </p:extLst>
          </p:nvPr>
        </p:nvGraphicFramePr>
        <p:xfrm>
          <a:off x="320040" y="60640"/>
          <a:ext cx="10393679" cy="6849999"/>
        </p:xfrm>
        <a:graphic>
          <a:graphicData uri="http://schemas.openxmlformats.org/drawingml/2006/table">
            <a:tbl>
              <a:tblPr firstRow="1" firstCol="1" bandRow="1">
                <a:tableStyleId>{5C22544A-7EE6-4342-B048-85BDC9FD1C3A}</a:tableStyleId>
              </a:tblPr>
              <a:tblGrid>
                <a:gridCol w="10393679">
                  <a:extLst>
                    <a:ext uri="{9D8B030D-6E8A-4147-A177-3AD203B41FA5}">
                      <a16:colId xmlns:a16="http://schemas.microsoft.com/office/drawing/2014/main" val="20000"/>
                    </a:ext>
                  </a:extLst>
                </a:gridCol>
              </a:tblGrid>
              <a:tr h="180656">
                <a:tc>
                  <a:txBody>
                    <a:bodyPr/>
                    <a:lstStyle/>
                    <a:p>
                      <a:pPr>
                        <a:lnSpc>
                          <a:spcPct val="107000"/>
                        </a:lnSpc>
                        <a:spcAft>
                          <a:spcPts val="800"/>
                        </a:spcAft>
                      </a:pPr>
                      <a:r>
                        <a:rPr lang="tr-TR" sz="1200" dirty="0">
                          <a:effectLst/>
                        </a:rPr>
                        <a:t>Görüşmeden önce;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0"/>
                  </a:ext>
                </a:extLst>
              </a:tr>
              <a:tr h="1816004">
                <a:tc>
                  <a:txBody>
                    <a:bodyPr/>
                    <a:lstStyle/>
                    <a:p>
                      <a:pPr marL="342900" lvl="0" indent="-342900">
                        <a:lnSpc>
                          <a:spcPct val="107000"/>
                        </a:lnSpc>
                        <a:spcAft>
                          <a:spcPts val="800"/>
                        </a:spcAft>
                        <a:buFont typeface="Wingdings" panose="05000000000000000000" pitchFamily="2" charset="2"/>
                        <a:buChar char=""/>
                      </a:pPr>
                      <a:r>
                        <a:rPr lang="tr-TR" sz="1050">
                          <a:effectLst/>
                        </a:rPr>
                        <a:t>Görüşmenin amaçlarını tercümana açıklayın. </a:t>
                      </a:r>
                      <a:endParaRPr lang="tr-TR" sz="1000">
                        <a:effectLst/>
                      </a:endParaRPr>
                    </a:p>
                    <a:p>
                      <a:pPr marL="342900" lvl="0" indent="-342900">
                        <a:lnSpc>
                          <a:spcPct val="107000"/>
                        </a:lnSpc>
                        <a:spcAft>
                          <a:spcPts val="800"/>
                        </a:spcAft>
                        <a:buFont typeface="Wingdings" panose="05000000000000000000" pitchFamily="2" charset="2"/>
                        <a:buChar char=""/>
                      </a:pPr>
                      <a:r>
                        <a:rPr lang="tr-TR" sz="1050">
                          <a:effectLst/>
                        </a:rPr>
                        <a:t>Tercümanın öğrenciyle sosyal ve yakın ilişki düzeyine göre öğrencinin kendini açma ve sorunlarını belirtme noktasında rahat olamama ihtimalini göz önünde bulundurun. Bu durumla ilgili tercümana bilgi verip, tercümanın öğrenciyle sosyal ilişkisi (Akrabalık veya yakınlık ilişkisi olup olmadığı, öğrencinin geçmiş yaşantılarından haberdar olma durumu, öğrencinin tercümanı tanıyıp tanımadığı vb.) üzerine bilgi alış verişi yapın.</a:t>
                      </a:r>
                      <a:endParaRPr lang="tr-TR" sz="1000">
                        <a:effectLst/>
                      </a:endParaRPr>
                    </a:p>
                    <a:p>
                      <a:pPr marL="342900" lvl="0" indent="-342900">
                        <a:lnSpc>
                          <a:spcPct val="107000"/>
                        </a:lnSpc>
                        <a:spcAft>
                          <a:spcPts val="800"/>
                        </a:spcAft>
                        <a:buFont typeface="Wingdings" panose="05000000000000000000" pitchFamily="2" charset="2"/>
                        <a:buChar char=""/>
                      </a:pPr>
                      <a:r>
                        <a:rPr lang="tr-TR" sz="1050">
                          <a:effectLst/>
                        </a:rPr>
                        <a:t>Öğrencinin düşünce bozukluğu, duygusal sağlığı ve intihar riski gibi genel psikolojik durumun belirlenmesinde doğru ve nitelikli çevirinin önemini açıklayın.</a:t>
                      </a:r>
                      <a:endParaRPr lang="tr-TR" sz="1000">
                        <a:effectLst/>
                      </a:endParaRPr>
                    </a:p>
                    <a:p>
                      <a:pPr marL="342900" lvl="0" indent="-342900">
                        <a:lnSpc>
                          <a:spcPct val="107000"/>
                        </a:lnSpc>
                        <a:spcAft>
                          <a:spcPts val="800"/>
                        </a:spcAft>
                        <a:buFont typeface="Wingdings" panose="05000000000000000000" pitchFamily="2" charset="2"/>
                        <a:buChar char=""/>
                      </a:pPr>
                      <a:r>
                        <a:rPr lang="tr-TR" sz="1050">
                          <a:effectLst/>
                        </a:rPr>
                        <a:t>Tercümandan çeviri yaparken zorlandığı noktaları belirtmesini isteyin.</a:t>
                      </a:r>
                      <a:endParaRPr lang="tr-TR" sz="1000">
                        <a:effectLst/>
                      </a:endParaRPr>
                    </a:p>
                    <a:p>
                      <a:pPr marL="342900" lvl="0" indent="-342900">
                        <a:lnSpc>
                          <a:spcPct val="107000"/>
                        </a:lnSpc>
                        <a:spcAft>
                          <a:spcPts val="800"/>
                        </a:spcAft>
                        <a:buFont typeface="Wingdings" panose="05000000000000000000" pitchFamily="2" charset="2"/>
                        <a:buChar char=""/>
                      </a:pPr>
                      <a:r>
                        <a:rPr lang="tr-TR" sz="1050">
                          <a:effectLst/>
                        </a:rPr>
                        <a:t>Göçmenin kültürel değerlerinden ve görgü kurallarından haberdar olun. </a:t>
                      </a:r>
                      <a:endParaRPr lang="tr-TR" sz="1000">
                        <a:effectLst/>
                      </a:endParaRPr>
                    </a:p>
                    <a:p>
                      <a:pPr marL="342900" lvl="0" indent="-342900" algn="just">
                        <a:lnSpc>
                          <a:spcPct val="107000"/>
                        </a:lnSpc>
                        <a:spcAft>
                          <a:spcPts val="800"/>
                        </a:spcAft>
                        <a:buFont typeface="Wingdings" panose="05000000000000000000" pitchFamily="2" charset="2"/>
                        <a:buChar char=""/>
                      </a:pPr>
                      <a:r>
                        <a:rPr lang="tr-TR" sz="1050">
                          <a:effectLst/>
                        </a:rPr>
                        <a:t>Görüşme ortamını koltuğu hastaya bakacak ve tercümanın da bir tarafta olacak şekilde üçgen biçiminde oturma düzenleyin.</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1"/>
                  </a:ext>
                </a:extLst>
              </a:tr>
              <a:tr h="158013">
                <a:tc>
                  <a:txBody>
                    <a:bodyPr/>
                    <a:lstStyle/>
                    <a:p>
                      <a:pPr>
                        <a:lnSpc>
                          <a:spcPct val="107000"/>
                        </a:lnSpc>
                        <a:spcAft>
                          <a:spcPts val="800"/>
                        </a:spcAft>
                      </a:pPr>
                      <a:r>
                        <a:rPr lang="tr-TR" sz="1050">
                          <a:effectLst/>
                        </a:rPr>
                        <a:t>Görüşme boyunca;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2"/>
                  </a:ext>
                </a:extLst>
              </a:tr>
              <a:tr h="2808626">
                <a:tc>
                  <a:txBody>
                    <a:bodyPr/>
                    <a:lstStyle/>
                    <a:p>
                      <a:pPr marL="342900" lvl="0" indent="-342900">
                        <a:lnSpc>
                          <a:spcPct val="107000"/>
                        </a:lnSpc>
                        <a:spcAft>
                          <a:spcPts val="800"/>
                        </a:spcAft>
                        <a:buFont typeface="Wingdings" panose="05000000000000000000" pitchFamily="2" charset="2"/>
                        <a:buChar char=""/>
                      </a:pPr>
                      <a:r>
                        <a:rPr lang="tr-TR" sz="1050" dirty="0">
                          <a:effectLst/>
                        </a:rPr>
                        <a:t>Kendinizi ve tercümanı tanıtarak rollerinizi açıklayın.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Kişisel verilerin gizliliği noktasında öğrenciye teminat verin.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Tercümanın ortamda bulunmasının gerekliliğini anlatın ve görüşme sürecinin başında öğrenciden tercümanın olması gerektiği konusunda onay alın.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Doğrudan öğrenciyle göz teması kuracak biçimde konuşun. </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Kompleks cümle yapılarından kaçınarak olabildiğince açık ifadeler kullanın.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Tercümanın kısa ve net ifadeleri daha rahat çevireceğini unutmadan yavaş konuşun.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Tercüman çeviri yaparken onun sözünü kesmeyin ve hastayla göz kontağı kurmaya devam edin. </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Sözlü veya sözsüz ve belirsiz yanıtları açıklığa kavuşturun ve hastadan geri bildirim isteyin.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Önemli gördüğünüz bilgilerin açıkça iletildiğinden emin olun.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Hastaya soru sorma ve kaygılarını ifade etme şansı verin.</a:t>
                      </a:r>
                      <a:endParaRPr lang="tr-TR" sz="1000" dirty="0">
                        <a:effectLst/>
                      </a:endParaRPr>
                    </a:p>
                    <a:p>
                      <a:pPr algn="just">
                        <a:lnSpc>
                          <a:spcPct val="107000"/>
                        </a:lnSpc>
                        <a:spcAft>
                          <a:spcPts val="800"/>
                        </a:spcAft>
                      </a:pPr>
                      <a:r>
                        <a:rPr lang="tr-TR" sz="1050" dirty="0">
                          <a:effectLst/>
                        </a:rPr>
                        <a:t> </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3"/>
                  </a:ext>
                </a:extLst>
              </a:tr>
              <a:tr h="158013">
                <a:tc>
                  <a:txBody>
                    <a:bodyPr/>
                    <a:lstStyle/>
                    <a:p>
                      <a:pPr>
                        <a:lnSpc>
                          <a:spcPct val="107000"/>
                        </a:lnSpc>
                        <a:spcAft>
                          <a:spcPts val="800"/>
                        </a:spcAft>
                      </a:pPr>
                      <a:r>
                        <a:rPr lang="tr-TR" sz="1050">
                          <a:effectLst/>
                        </a:rPr>
                        <a:t>Görüşmeden sonra;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4"/>
                  </a:ext>
                </a:extLst>
              </a:tr>
              <a:tr h="1483320">
                <a:tc>
                  <a:txBody>
                    <a:bodyPr/>
                    <a:lstStyle/>
                    <a:p>
                      <a:pPr marL="342900" lvl="0" indent="-342900">
                        <a:lnSpc>
                          <a:spcPct val="107000"/>
                        </a:lnSpc>
                        <a:spcAft>
                          <a:spcPts val="800"/>
                        </a:spcAft>
                        <a:buFont typeface="Wingdings" panose="05000000000000000000" pitchFamily="2" charset="2"/>
                        <a:buChar char=""/>
                      </a:pPr>
                      <a:r>
                        <a:rPr lang="tr-TR" sz="1050" dirty="0">
                          <a:effectLst/>
                        </a:rPr>
                        <a:t>Tercümandan öğrencinin açık olma ve duygu/düşüncelerini açıklama derecesini değerlendirmesini isteyin.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Çeviride zorlanan noktalar ve yanlış anlaşılmaları göz önünde bulundurarak tercümanla bilgi alış verişi yapın.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Tercüme edilmekte zorlanan sözlü olmayan iletişim mesajları ve belirsizlikleri tercümanla netleştirin.</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Görüşme sürecinde tercümanın hangi duygular içerisinde olduğu herhangi bir endişesi olup olmadığını sorun. </a:t>
                      </a:r>
                      <a:endParaRPr lang="tr-TR" sz="1000" dirty="0">
                        <a:effectLst/>
                      </a:endParaRPr>
                    </a:p>
                    <a:p>
                      <a:pPr marL="342900" lvl="0" indent="-342900">
                        <a:lnSpc>
                          <a:spcPct val="107000"/>
                        </a:lnSpc>
                        <a:spcAft>
                          <a:spcPts val="800"/>
                        </a:spcAft>
                        <a:buFont typeface="Wingdings" panose="05000000000000000000" pitchFamily="2" charset="2"/>
                        <a:buChar char=""/>
                      </a:pPr>
                      <a:r>
                        <a:rPr lang="tr-TR" sz="1050" dirty="0">
                          <a:effectLst/>
                        </a:rPr>
                        <a:t>Gelecek görüşmenin planlamasını yaparak, mümkün olduğunca aynı tercümanla çalışmayı tercih edin.</a:t>
                      </a:r>
                      <a:endParaRPr lang="tr-TR" sz="1000" dirty="0">
                        <a:effectLst/>
                      </a:endParaRPr>
                    </a:p>
                    <a:p>
                      <a:pPr algn="just">
                        <a:lnSpc>
                          <a:spcPct val="107000"/>
                        </a:lnSpc>
                        <a:spcAft>
                          <a:spcPts val="800"/>
                        </a:spcAft>
                      </a:pPr>
                      <a:r>
                        <a:rPr lang="tr-TR" sz="1050" dirty="0">
                          <a:effectLst/>
                        </a:rPr>
                        <a:t> </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471" marR="26471"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72075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n-NO" dirty="0"/>
              <a:t>Sosyal Destek (Öğretmen – Akran – Aile )</a:t>
            </a:r>
            <a:endParaRPr lang="tr-TR" dirty="0"/>
          </a:p>
        </p:txBody>
      </p:sp>
      <p:sp>
        <p:nvSpPr>
          <p:cNvPr id="3" name="İçerik Yer Tutucusu 2"/>
          <p:cNvSpPr>
            <a:spLocks noGrp="1"/>
          </p:cNvSpPr>
          <p:nvPr>
            <p:ph idx="1"/>
          </p:nvPr>
        </p:nvSpPr>
        <p:spPr/>
        <p:txBody>
          <a:bodyPr/>
          <a:lstStyle/>
          <a:p>
            <a:r>
              <a:rPr lang="tr-TR" dirty="0" smtClean="0"/>
              <a:t>Travma ve travma sonrası stresle mücadelede sosyal desteğin psikolojik olarak iyileşme süreçlerine olumlu etkisi olduğu bilinmekte…</a:t>
            </a:r>
          </a:p>
          <a:p>
            <a:r>
              <a:rPr lang="tr-TR" dirty="0" smtClean="0"/>
              <a:t>Bunalım, depresyon, TSSB belirtileri ve psikolojik problemlerin azaltılmasına katkı…</a:t>
            </a:r>
          </a:p>
          <a:p>
            <a:r>
              <a:rPr lang="tr-TR" dirty="0" smtClean="0"/>
              <a:t>Ailesel ve çevresel destek psikolojik sağlamlıklarını artırabileceği gibi, </a:t>
            </a:r>
            <a:r>
              <a:rPr lang="tr-TR" dirty="0" err="1" smtClean="0"/>
              <a:t>psikososyal</a:t>
            </a:r>
            <a:r>
              <a:rPr lang="tr-TR" dirty="0" smtClean="0"/>
              <a:t> ve kültürel uyumlarına da hizmet…</a:t>
            </a:r>
          </a:p>
          <a:p>
            <a:r>
              <a:rPr lang="tr-TR" dirty="0" smtClean="0"/>
              <a:t>Psikolojik tedavinin kabul edilmemesi durumlarında sosyal destek ılımlı bir etki oluşturarak psikoterapiye güçlü bir alternatif…</a:t>
            </a:r>
            <a:endParaRPr lang="tr-TR" dirty="0"/>
          </a:p>
        </p:txBody>
      </p:sp>
    </p:spTree>
    <p:extLst>
      <p:ext uri="{BB962C8B-B14F-4D97-AF65-F5344CB8AC3E}">
        <p14:creationId xmlns:p14="http://schemas.microsoft.com/office/powerpoint/2010/main" val="1451531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Zorunlu göç</a:t>
            </a:r>
            <a:endParaRPr lang="tr-TR" dirty="0"/>
          </a:p>
        </p:txBody>
      </p:sp>
      <p:sp>
        <p:nvSpPr>
          <p:cNvPr id="3" name="İçerik Yer Tutucusu 2"/>
          <p:cNvSpPr>
            <a:spLocks noGrp="1"/>
          </p:cNvSpPr>
          <p:nvPr>
            <p:ph idx="1"/>
          </p:nvPr>
        </p:nvSpPr>
        <p:spPr/>
        <p:txBody>
          <a:bodyPr/>
          <a:lstStyle/>
          <a:p>
            <a:r>
              <a:rPr lang="tr-TR" dirty="0" smtClean="0"/>
              <a:t>Zorunlu göç yaşayanlar, en korumasız insan toplulukları…</a:t>
            </a:r>
          </a:p>
          <a:p>
            <a:r>
              <a:rPr lang="tr-TR" dirty="0" smtClean="0"/>
              <a:t>Zorunlu göç, psikolojik travmalara gebe…</a:t>
            </a:r>
          </a:p>
          <a:p>
            <a:r>
              <a:rPr lang="tr-TR" dirty="0" smtClean="0"/>
              <a:t>Göç edilen yer bireylerin </a:t>
            </a:r>
            <a:r>
              <a:rPr lang="tr-TR" dirty="0"/>
              <a:t>adaptasyonundan </a:t>
            </a:r>
            <a:r>
              <a:rPr lang="tr-TR" dirty="0" err="1"/>
              <a:t>sosyo</a:t>
            </a:r>
            <a:r>
              <a:rPr lang="tr-TR" dirty="0"/>
              <a:t>-ekonomik problemlere, kültürlerin çatışmasından sosyal ayrışma ve yabancılaşmaya kadar birçok sorun beklemektedir. </a:t>
            </a:r>
          </a:p>
          <a:p>
            <a:endParaRPr lang="tr-TR" dirty="0"/>
          </a:p>
        </p:txBody>
      </p:sp>
    </p:spTree>
    <p:extLst>
      <p:ext uri="{BB962C8B-B14F-4D97-AF65-F5344CB8AC3E}">
        <p14:creationId xmlns:p14="http://schemas.microsoft.com/office/powerpoint/2010/main" val="4616753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Öğretmenler…</a:t>
            </a:r>
            <a:endParaRPr lang="tr-TR" dirty="0"/>
          </a:p>
        </p:txBody>
      </p:sp>
      <p:sp>
        <p:nvSpPr>
          <p:cNvPr id="3" name="İçerik Yer Tutucusu 2"/>
          <p:cNvSpPr>
            <a:spLocks noGrp="1"/>
          </p:cNvSpPr>
          <p:nvPr>
            <p:ph idx="1"/>
          </p:nvPr>
        </p:nvSpPr>
        <p:spPr>
          <a:xfrm>
            <a:off x="677334" y="1540043"/>
            <a:ext cx="8596668" cy="4501320"/>
          </a:xfrm>
        </p:spPr>
        <p:txBody>
          <a:bodyPr>
            <a:normAutofit fontScale="92500" lnSpcReduction="10000"/>
          </a:bodyPr>
          <a:lstStyle/>
          <a:p>
            <a:r>
              <a:rPr lang="tr-TR" dirty="0" smtClean="0"/>
              <a:t>Öğretmen </a:t>
            </a:r>
            <a:r>
              <a:rPr lang="tr-TR" dirty="0"/>
              <a:t>göç olgusunun boyutları ve nedenleri üzerine bilgi sahibi olması ve ev sahibi öğrencileri bilgilendirmesi gerekmektedir. </a:t>
            </a:r>
            <a:endParaRPr lang="tr-TR" dirty="0" smtClean="0"/>
          </a:p>
          <a:p>
            <a:r>
              <a:rPr lang="tr-TR" dirty="0" smtClean="0"/>
              <a:t>Güvene </a:t>
            </a:r>
            <a:r>
              <a:rPr lang="tr-TR" dirty="0"/>
              <a:t>dayalı tutarlı ilişkiler kurarak, her zaman iletişim kanallarını açık tutma çabası içerisinde olmalıdır. </a:t>
            </a:r>
          </a:p>
          <a:p>
            <a:r>
              <a:rPr lang="tr-TR" dirty="0"/>
              <a:t>Misafir öğrencilerin psikolojik olarak kendilerini rahat hissetmelerini sağlayacak ve sınıfa aidiyetlerini geliştirecek ortamlar düzenleyebilir. </a:t>
            </a:r>
          </a:p>
          <a:p>
            <a:r>
              <a:rPr lang="tr-TR" dirty="0"/>
              <a:t>Oyunlar aracılığıyla öğretmen-öğrenci, öğrenci-öğrenci etkileşim ve iletişimini sağlayarak, yalıtılmışlık ve yalnızlık duygularından arınması sağlanabilir. </a:t>
            </a:r>
          </a:p>
          <a:p>
            <a:r>
              <a:rPr lang="tr-TR" dirty="0"/>
              <a:t>Kültürel etkileşimi sağlayacak ortamlar düzenlenebilir.</a:t>
            </a:r>
          </a:p>
          <a:p>
            <a:r>
              <a:rPr lang="tr-TR" dirty="0"/>
              <a:t>Ev sahibi öğrencilere misafir öğrencilerin neden ülkemize geldikleri üzerine bilgilendirici konuşmalarla akran desteği sağlamanın önemine vurgu yapılabilir. </a:t>
            </a:r>
          </a:p>
          <a:p>
            <a:r>
              <a:rPr lang="tr-TR" dirty="0"/>
              <a:t>Sınıf içi olumlu iklim oluşturma noktasında çaba göstererek, ayrımcılık, önyargı, zorbalık gibi durumların önüne geçecek şekilde ev sahibi öğrencilere insan ilişkileri beceri eğitimi, kültürel farkındalık, çok kültürlü etkileşim eğitimleri düzenlemeli ve rehberlik etkinliklerinde kültürel çeşitlilik konularına yer vermelidir.</a:t>
            </a:r>
          </a:p>
          <a:p>
            <a:endParaRPr lang="tr-TR" dirty="0"/>
          </a:p>
        </p:txBody>
      </p:sp>
    </p:spTree>
    <p:extLst>
      <p:ext uri="{BB962C8B-B14F-4D97-AF65-F5344CB8AC3E}">
        <p14:creationId xmlns:p14="http://schemas.microsoft.com/office/powerpoint/2010/main" val="27915345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45057349"/>
              </p:ext>
            </p:extLst>
          </p:nvPr>
        </p:nvGraphicFramePr>
        <p:xfrm>
          <a:off x="745068" y="2165683"/>
          <a:ext cx="9288379" cy="4315329"/>
        </p:xfrm>
        <a:graphic>
          <a:graphicData uri="http://schemas.openxmlformats.org/drawingml/2006/table">
            <a:tbl>
              <a:tblPr firstRow="1" firstCol="1" bandRow="1">
                <a:tableStyleId>{5C22544A-7EE6-4342-B048-85BDC9FD1C3A}</a:tableStyleId>
              </a:tblPr>
              <a:tblGrid>
                <a:gridCol w="9288379">
                  <a:extLst>
                    <a:ext uri="{9D8B030D-6E8A-4147-A177-3AD203B41FA5}">
                      <a16:colId xmlns:a16="http://schemas.microsoft.com/office/drawing/2014/main" val="20000"/>
                    </a:ext>
                  </a:extLst>
                </a:gridCol>
              </a:tblGrid>
              <a:tr h="4315329">
                <a:tc>
                  <a:txBody>
                    <a:bodyPr/>
                    <a:lstStyle/>
                    <a:p>
                      <a:pPr marL="171450" lvl="0" indent="-171450" algn="just">
                        <a:lnSpc>
                          <a:spcPct val="107000"/>
                        </a:lnSpc>
                        <a:spcAft>
                          <a:spcPts val="800"/>
                        </a:spcAft>
                        <a:buFont typeface="Arial" panose="020B0604020202020204" pitchFamily="34" charset="0"/>
                        <a:buChar char="•"/>
                      </a:pPr>
                      <a:r>
                        <a:rPr lang="tr-TR" sz="1600" dirty="0" smtClean="0">
                          <a:effectLst/>
                        </a:rPr>
                        <a:t>Öğrenciyi </a:t>
                      </a:r>
                      <a:r>
                        <a:rPr lang="tr-TR" sz="1600" dirty="0">
                          <a:effectLst/>
                        </a:rPr>
                        <a:t>sakinleştirmeden önce, kendi sakinliğinizden emin olun.</a:t>
                      </a:r>
                      <a:endParaRPr lang="tr-TR" sz="1400" dirty="0">
                        <a:effectLst/>
                      </a:endParaRPr>
                    </a:p>
                    <a:p>
                      <a:pPr marL="171450" lvl="0" indent="-171450" algn="just">
                        <a:lnSpc>
                          <a:spcPct val="107000"/>
                        </a:lnSpc>
                        <a:spcAft>
                          <a:spcPts val="800"/>
                        </a:spcAft>
                        <a:buFont typeface="Arial" panose="020B0604020202020204" pitchFamily="34" charset="0"/>
                        <a:buChar char="•"/>
                      </a:pPr>
                      <a:r>
                        <a:rPr lang="tr-TR" sz="1600" dirty="0" smtClean="0">
                          <a:effectLst/>
                        </a:rPr>
                        <a:t>İsimleriyle </a:t>
                      </a:r>
                      <a:r>
                        <a:rPr lang="tr-TR" sz="1600" dirty="0">
                          <a:effectLst/>
                        </a:rPr>
                        <a:t>seslenerek ve şu anki tarihi hatırlatarak güvende olduğunu söyleyin.</a:t>
                      </a:r>
                      <a:endParaRPr lang="tr-TR" sz="1400" dirty="0">
                        <a:effectLst/>
                      </a:endParaRPr>
                    </a:p>
                    <a:p>
                      <a:pPr marL="171450" lvl="0" indent="-171450" algn="just">
                        <a:lnSpc>
                          <a:spcPct val="107000"/>
                        </a:lnSpc>
                        <a:spcAft>
                          <a:spcPts val="800"/>
                        </a:spcAft>
                        <a:buFont typeface="Arial" panose="020B0604020202020204" pitchFamily="34" charset="0"/>
                        <a:buChar char="•"/>
                      </a:pPr>
                      <a:r>
                        <a:rPr lang="tr-TR" sz="1600" dirty="0">
                          <a:effectLst/>
                        </a:rPr>
                        <a:t>Şu ana gelememesi durumunda daha güçlü duyu uyarısı oluşturmak için biraz sesinizi yükseltin, onlara kollarına hafifçe dokunacağınızı söyleyin. </a:t>
                      </a:r>
                      <a:endParaRPr lang="tr-TR" sz="1400" dirty="0">
                        <a:effectLst/>
                      </a:endParaRPr>
                    </a:p>
                    <a:p>
                      <a:pPr marL="171450" lvl="0" indent="-171450" algn="just">
                        <a:lnSpc>
                          <a:spcPct val="107000"/>
                        </a:lnSpc>
                        <a:spcAft>
                          <a:spcPts val="800"/>
                        </a:spcAft>
                        <a:buFont typeface="Arial" panose="020B0604020202020204" pitchFamily="34" charset="0"/>
                        <a:buChar char="•"/>
                      </a:pPr>
                      <a:r>
                        <a:rPr lang="tr-TR" sz="1600" dirty="0">
                          <a:effectLst/>
                        </a:rPr>
                        <a:t>Şimdiye gelen öğrenciye neler yaşadığını hızlı bir şekilde açıklayın.</a:t>
                      </a:r>
                      <a:endParaRPr lang="tr-TR" sz="1400" dirty="0">
                        <a:effectLst/>
                      </a:endParaRPr>
                    </a:p>
                    <a:p>
                      <a:pPr marL="171450" lvl="0" indent="-171450" algn="just">
                        <a:lnSpc>
                          <a:spcPct val="107000"/>
                        </a:lnSpc>
                        <a:spcAft>
                          <a:spcPts val="800"/>
                        </a:spcAft>
                        <a:buFont typeface="Arial" panose="020B0604020202020204" pitchFamily="34" charset="0"/>
                        <a:buChar char="•"/>
                      </a:pPr>
                      <a:r>
                        <a:rPr lang="tr-TR" sz="1600" dirty="0">
                          <a:effectLst/>
                        </a:rPr>
                        <a:t>Öğrenci buraya geri döndüğünde, dinlenmesi ve kendine gelmesi için tatlı türü bir şey yemesi, su veya tatlı bir içecek içmesi için teşvik edin. </a:t>
                      </a:r>
                      <a:endParaRPr lang="tr-TR" sz="1400" dirty="0">
                        <a:effectLst/>
                      </a:endParaRPr>
                    </a:p>
                    <a:p>
                      <a:pPr marL="171450" indent="-171450" algn="just">
                        <a:lnSpc>
                          <a:spcPct val="100000"/>
                        </a:lnSpc>
                        <a:spcAft>
                          <a:spcPts val="800"/>
                        </a:spcAft>
                        <a:buFont typeface="Arial" panose="020B0604020202020204" pitchFamily="34" charset="0"/>
                        <a:buChar char="•"/>
                      </a:pPr>
                      <a:r>
                        <a:rPr lang="tr-TR" sz="1600" dirty="0">
                          <a:effectLst/>
                        </a:rPr>
                        <a:t>Sınıf içerisinde diğer arkadaşlarına yaşadığı stres nedeniyle tepki gösterdiğini ve yaşantısına bağlı olarak böyle tepkilerin verebilmesinin doğal olduğunu, ruhsal olarak iyileşebilmeleri için desteklerinize gereksinim duyulduğunu belirtin.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bl>
          </a:graphicData>
        </a:graphic>
      </p:graphicFrame>
      <p:sp>
        <p:nvSpPr>
          <p:cNvPr id="3" name="Unvan 2"/>
          <p:cNvSpPr>
            <a:spLocks noGrp="1"/>
          </p:cNvSpPr>
          <p:nvPr>
            <p:ph type="title"/>
          </p:nvPr>
        </p:nvSpPr>
        <p:spPr>
          <a:xfrm>
            <a:off x="677334" y="609600"/>
            <a:ext cx="8596668" cy="1411706"/>
          </a:xfrm>
        </p:spPr>
        <p:txBody>
          <a:bodyPr>
            <a:normAutofit fontScale="90000"/>
          </a:bodyPr>
          <a:lstStyle/>
          <a:p>
            <a:r>
              <a:rPr lang="tr-TR" sz="3100" dirty="0"/>
              <a:t>Sınıf veya okul içerisinde </a:t>
            </a:r>
            <a:r>
              <a:rPr lang="tr-TR" sz="3100" dirty="0" err="1"/>
              <a:t>travmatik</a:t>
            </a:r>
            <a:r>
              <a:rPr lang="tr-TR" sz="3100" dirty="0"/>
              <a:t> anların yoğun etkisiyle göçmen öğrencilerin aşırı tepkiler gösterdiği durumunda yapılması gerekenler:</a:t>
            </a:r>
            <a:r>
              <a:rPr lang="tr-TR" sz="3200" dirty="0"/>
              <a:t/>
            </a:r>
            <a:br>
              <a:rPr lang="tr-TR" sz="3200" dirty="0"/>
            </a:br>
            <a:endParaRPr lang="tr-TR" dirty="0"/>
          </a:p>
        </p:txBody>
      </p:sp>
    </p:spTree>
    <p:extLst>
      <p:ext uri="{BB962C8B-B14F-4D97-AF65-F5344CB8AC3E}">
        <p14:creationId xmlns:p14="http://schemas.microsoft.com/office/powerpoint/2010/main" val="16425128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Akran rehberliği</a:t>
            </a:r>
            <a:endParaRPr lang="tr-TR" dirty="0"/>
          </a:p>
        </p:txBody>
      </p:sp>
      <p:sp>
        <p:nvSpPr>
          <p:cNvPr id="3" name="İçerik Yer Tutucusu 2"/>
          <p:cNvSpPr>
            <a:spLocks noGrp="1"/>
          </p:cNvSpPr>
          <p:nvPr>
            <p:ph idx="1"/>
          </p:nvPr>
        </p:nvSpPr>
        <p:spPr/>
        <p:txBody>
          <a:bodyPr>
            <a:normAutofit lnSpcReduction="10000"/>
          </a:bodyPr>
          <a:lstStyle/>
          <a:p>
            <a:r>
              <a:rPr lang="tr-TR" dirty="0"/>
              <a:t>Göçmen ergen ve çocuklarda gelişebilecek psikolojik olumsuzlukların önüne geçebilmek veya halihazırda </a:t>
            </a:r>
            <a:r>
              <a:rPr lang="tr-TR" dirty="0" err="1"/>
              <a:t>travmatik</a:t>
            </a:r>
            <a:r>
              <a:rPr lang="tr-TR" dirty="0"/>
              <a:t> yaşantılardan dolayı psikolojik yardıma ihtiyaç duyabilecek göçmen bireylere yönelik gerçekleştirilecek olan akran rehberliği önemli bir işleve sahiptir. Çünkü çocuk ya da ergenlerin akranları arasında kabul görmesi ve akranlarından destek alması psikolojik sağlamlığa etki eden önemli bir çevresel </a:t>
            </a:r>
            <a:r>
              <a:rPr lang="tr-TR" dirty="0" smtClean="0"/>
              <a:t>etkendir.</a:t>
            </a:r>
          </a:p>
          <a:p>
            <a:r>
              <a:rPr lang="tr-TR" dirty="0"/>
              <a:t>Bu durumun tam tersi akran zorbalığına, yabancılaşmaya ve sosyal izolasyona maruz kalan göçmen bireylerin yaşadıkları sorunlar iyice derinleşmekte, toplumdan kopma ve kendi içlerine kapanık olma duruma neden </a:t>
            </a:r>
            <a:r>
              <a:rPr lang="tr-TR" dirty="0" smtClean="0"/>
              <a:t>olmaktadır.</a:t>
            </a:r>
          </a:p>
          <a:p>
            <a:r>
              <a:rPr lang="tr-TR" dirty="0" smtClean="0"/>
              <a:t>Ayrımcılık, önyargı, zorbalık gibi durumların önüne geçecek şekilde ev sahibi öğrencilere insan ilişkileri eğitimi, kültürel farkındalık, çok kültürlü etkileşim eğitimleri düzenlemeli ve rehberlik etkinliklerinde kültürel çeşitlilik konularına yer verilmelidir. </a:t>
            </a:r>
            <a:endParaRPr lang="tr-TR" dirty="0"/>
          </a:p>
        </p:txBody>
      </p:sp>
    </p:spTree>
    <p:extLst>
      <p:ext uri="{BB962C8B-B14F-4D97-AF65-F5344CB8AC3E}">
        <p14:creationId xmlns:p14="http://schemas.microsoft.com/office/powerpoint/2010/main" val="40572371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desteği</a:t>
            </a:r>
            <a:endParaRPr lang="tr-TR" dirty="0"/>
          </a:p>
        </p:txBody>
      </p:sp>
      <p:sp>
        <p:nvSpPr>
          <p:cNvPr id="3" name="İçerik Yer Tutucusu 2"/>
          <p:cNvSpPr>
            <a:spLocks noGrp="1"/>
          </p:cNvSpPr>
          <p:nvPr>
            <p:ph idx="1"/>
          </p:nvPr>
        </p:nvSpPr>
        <p:spPr/>
        <p:txBody>
          <a:bodyPr/>
          <a:lstStyle/>
          <a:p>
            <a:r>
              <a:rPr lang="tr-TR" dirty="0"/>
              <a:t>Travma bireyin üzerinde ciddi ve kalıcı ruhsal etkiler bırakabileceği gibi, aile ve yetişkinlerin destekleyici tutum sergilediği ve yardım sağladığı durumlarda </a:t>
            </a:r>
            <a:r>
              <a:rPr lang="tr-TR" dirty="0" err="1" smtClean="0"/>
              <a:t>travmatik</a:t>
            </a:r>
            <a:r>
              <a:rPr lang="tr-TR" dirty="0" smtClean="0"/>
              <a:t> </a:t>
            </a:r>
            <a:r>
              <a:rPr lang="tr-TR" dirty="0"/>
              <a:t>etkiler giderilerek bireyin psikolojik iyileşmesine katkı sağlanabilir. </a:t>
            </a:r>
            <a:endParaRPr lang="tr-TR" dirty="0" smtClean="0"/>
          </a:p>
          <a:p>
            <a:r>
              <a:rPr lang="tr-TR" dirty="0" smtClean="0"/>
              <a:t>Küçük </a:t>
            </a:r>
            <a:r>
              <a:rPr lang="tr-TR" dirty="0"/>
              <a:t>çocuklar kendilerini yaşanan </a:t>
            </a:r>
            <a:r>
              <a:rPr lang="tr-TR" dirty="0" err="1"/>
              <a:t>travmatik</a:t>
            </a:r>
            <a:r>
              <a:rPr lang="tr-TR" dirty="0"/>
              <a:t> deneyimin sebepleri ile ilgili suçlama eğiliminde olabilirler. Çocukların bu eğilimlerini fark edip, bilgi eksikliklerini ve yanlışlıklarını </a:t>
            </a:r>
            <a:r>
              <a:rPr lang="tr-TR" dirty="0" smtClean="0"/>
              <a:t>düzeltmelidirler. </a:t>
            </a:r>
          </a:p>
          <a:p>
            <a:r>
              <a:rPr lang="tr-TR" dirty="0" smtClean="0"/>
              <a:t>Ebeveynler </a:t>
            </a:r>
            <a:r>
              <a:rPr lang="tr-TR" dirty="0"/>
              <a:t>kendileri de </a:t>
            </a:r>
            <a:r>
              <a:rPr lang="tr-TR" dirty="0" err="1"/>
              <a:t>travmatik</a:t>
            </a:r>
            <a:r>
              <a:rPr lang="tr-TR" dirty="0"/>
              <a:t> deneyimi yaşadılarsa, kendilerinin ne hissettiklerini çocuğu korkutmadan, uygun bir dille ifade etmeli ve kullandıkları işlevsel başa çıkma yöntemlerini çocukla paylaşmalıdırlar.</a:t>
            </a:r>
          </a:p>
        </p:txBody>
      </p:sp>
    </p:spTree>
    <p:extLst>
      <p:ext uri="{BB962C8B-B14F-4D97-AF65-F5344CB8AC3E}">
        <p14:creationId xmlns:p14="http://schemas.microsoft.com/office/powerpoint/2010/main" val="2574628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Ailelere öneriler</a:t>
            </a:r>
            <a:endParaRPr lang="tr-TR" dirty="0"/>
          </a:p>
        </p:txBody>
      </p:sp>
      <p:sp>
        <p:nvSpPr>
          <p:cNvPr id="3" name="İçerik Yer Tutucusu 2"/>
          <p:cNvSpPr>
            <a:spLocks noGrp="1"/>
          </p:cNvSpPr>
          <p:nvPr>
            <p:ph idx="1"/>
          </p:nvPr>
        </p:nvSpPr>
        <p:spPr/>
        <p:txBody>
          <a:bodyPr>
            <a:normAutofit/>
          </a:bodyPr>
          <a:lstStyle/>
          <a:p>
            <a:r>
              <a:rPr lang="tr-TR" b="1" dirty="0"/>
              <a:t>Travma tetikleyicilerini belirleyin. </a:t>
            </a:r>
            <a:r>
              <a:rPr lang="tr-TR" dirty="0"/>
              <a:t>Yaptığınız ya da söylediğiniz bir şey ya da evinizde zararsız olan bir şey, çocuğunuzun yaşadığı </a:t>
            </a:r>
            <a:r>
              <a:rPr lang="tr-TR" dirty="0" err="1"/>
              <a:t>travmatik</a:t>
            </a:r>
            <a:r>
              <a:rPr lang="tr-TR" dirty="0"/>
              <a:t> olayı farkında olmadan </a:t>
            </a:r>
            <a:r>
              <a:rPr lang="tr-TR" dirty="0" smtClean="0"/>
              <a:t>tetikleyebilir.</a:t>
            </a:r>
          </a:p>
          <a:p>
            <a:r>
              <a:rPr lang="tr-TR" b="1" dirty="0"/>
              <a:t>Duygusal ve fiziksel olarak çocuğunuzun erişilebilir sınırları içerisinde olun. </a:t>
            </a:r>
            <a:r>
              <a:rPr lang="tr-TR" dirty="0"/>
              <a:t>Travma yaşayan çocuklar, ebeveynleriyle iletişim kurmaktan kaçınabilir, hatta uzağında olmak isteyebilirler. Bu noktada çocuğunuzun bu durumuna bir taraftan saygı duyarak, bir taraftan da sizinle iletişime geçebilmesi ve problemlerinin üstesinden gelebilmesi noktasında teşvik için ona güven dolu ve rahat bir ortam sağlayın</a:t>
            </a:r>
            <a:r>
              <a:rPr lang="tr-TR" dirty="0" smtClean="0"/>
              <a:t>.</a:t>
            </a:r>
          </a:p>
          <a:p>
            <a:r>
              <a:rPr lang="tr-TR" b="1" dirty="0"/>
              <a:t>Yanıt verin, tepki göstermeyin. </a:t>
            </a:r>
            <a:r>
              <a:rPr lang="tr-TR" dirty="0"/>
              <a:t>Yaşadığı </a:t>
            </a:r>
            <a:r>
              <a:rPr lang="tr-TR" dirty="0" err="1"/>
              <a:t>travmatik</a:t>
            </a:r>
            <a:r>
              <a:rPr lang="tr-TR" dirty="0"/>
              <a:t> anın etkisiyle bunalmış olan çocuğa veya ergene yönelik sesin yükseltilmesi ve aşırı tepki verilmesi, stresi artırabilir ve travmayı tetikleyebilir. </a:t>
            </a:r>
          </a:p>
        </p:txBody>
      </p:sp>
    </p:spTree>
    <p:extLst>
      <p:ext uri="{BB962C8B-B14F-4D97-AF65-F5344CB8AC3E}">
        <p14:creationId xmlns:p14="http://schemas.microsoft.com/office/powerpoint/2010/main" val="5691455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Ailelere öneriler</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Çocuğunuzun aşırı davranış ve tepkilerini kendinize yapılmış bir saygısızlık olarak ele alıp, kişiselleştirmeyin. </a:t>
            </a:r>
            <a:r>
              <a:rPr lang="tr-TR" dirty="0"/>
              <a:t>Çocuğunuzun duygularını yargılamayın ve duygusallığı yaşamasına izin verin. Duygularını ifade etmekte güçlük çektiği durumlarda uygun kelimeleri bularak duyguları ifade etmenin yolunu bulmasına yardımcı olun. </a:t>
            </a:r>
            <a:endParaRPr lang="tr-TR" dirty="0" smtClean="0"/>
          </a:p>
          <a:p>
            <a:r>
              <a:rPr lang="tr-TR" b="1" dirty="0"/>
              <a:t>Dinleyin. </a:t>
            </a:r>
            <a:r>
              <a:rPr lang="tr-TR" dirty="0"/>
              <a:t>Çocuğu zorlayan ve rahatsız eden sohbetlerden kaçının. </a:t>
            </a:r>
            <a:r>
              <a:rPr lang="tr-TR" dirty="0" err="1" smtClean="0"/>
              <a:t>Travmatik</a:t>
            </a:r>
            <a:r>
              <a:rPr lang="tr-TR" dirty="0" smtClean="0"/>
              <a:t> </a:t>
            </a:r>
            <a:r>
              <a:rPr lang="tr-TR" dirty="0"/>
              <a:t>bir deneyimden sonra birçok farklı duygu yaşamanın normal olduğunu bildirin. Tepkilerini ciddiye alarak </a:t>
            </a:r>
            <a:r>
              <a:rPr lang="tr-TR" dirty="0" err="1"/>
              <a:t>travmatik</a:t>
            </a:r>
            <a:r>
              <a:rPr lang="tr-TR" dirty="0"/>
              <a:t> olay hakkında yanlış bilgilendirmeyi düzeltip, başına gelen olayların kendi hatalarından dolayı olduğu hissini yaşatmayın. </a:t>
            </a:r>
          </a:p>
          <a:p>
            <a:r>
              <a:rPr lang="tr-TR" b="1" dirty="0"/>
              <a:t>Sabırlı olun. </a:t>
            </a:r>
            <a:r>
              <a:rPr lang="tr-TR" dirty="0"/>
              <a:t>Her bir birey travmadan sonra benzer psikolojik ve fizyolojik tepkiler gösterse de, etkilenme ve ruhsal iyileşme bireysel farklılıklar gösterebilir. </a:t>
            </a:r>
            <a:endParaRPr lang="tr-TR" dirty="0" smtClean="0"/>
          </a:p>
          <a:p>
            <a:r>
              <a:rPr lang="tr-TR" b="1" dirty="0"/>
              <a:t>Öz benlik saygısının oluşmasına ve öz-denetim geliştirmesine destek olun. </a:t>
            </a:r>
            <a:r>
              <a:rPr lang="tr-TR" dirty="0"/>
              <a:t>Makul ve gelişim düzeyine uygun bir şekilde sorumluluklar vererek ve olumlu deneyimler yaşatarak kendi hayatını denetim altına aldığı duygusu kazanmasına destek olun. </a:t>
            </a:r>
          </a:p>
          <a:p>
            <a:endParaRPr lang="tr-TR" dirty="0"/>
          </a:p>
        </p:txBody>
      </p:sp>
    </p:spTree>
    <p:extLst>
      <p:ext uri="{BB962C8B-B14F-4D97-AF65-F5344CB8AC3E}">
        <p14:creationId xmlns:p14="http://schemas.microsoft.com/office/powerpoint/2010/main" val="31332937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a:xfrm>
            <a:off x="677334" y="1930400"/>
            <a:ext cx="8596668" cy="4110962"/>
          </a:xfrm>
        </p:spPr>
        <p:txBody>
          <a:bodyPr>
            <a:normAutofit lnSpcReduction="10000"/>
          </a:bodyPr>
          <a:lstStyle/>
          <a:p>
            <a:r>
              <a:rPr lang="tr-TR" dirty="0"/>
              <a:t>Göçün bireye olan psikolojik olumsuzluklarının etkisini azaltma noktasında gerçekleştirilecek olan bilgilendirme çalışmaları ve etkinlikler, bireyin başına gelen olayları anlamlandırması ve psikolojik sorunlarına çözüm bulması noktasında önemlidir. </a:t>
            </a:r>
            <a:endParaRPr lang="tr-TR" dirty="0" smtClean="0"/>
          </a:p>
          <a:p>
            <a:r>
              <a:rPr lang="tr-TR" dirty="0"/>
              <a:t>Göç travmasına neden olan etkenler, göç travmasının fizyolojik ve psikolojik belirtileri, göç travmasıyla mücadele noktasında sosyal destek paydaşlarının görevleri anlaşıldığında ve bu durumlara ilişkin farkındalık geliştiğinde, göç travması yaşayan bireyin psikolojik sorunlarının çözülmesi daha da kolaylaşacaktır. </a:t>
            </a:r>
            <a:endParaRPr lang="tr-TR" dirty="0" smtClean="0"/>
          </a:p>
          <a:p>
            <a:r>
              <a:rPr lang="tr-TR" dirty="0" err="1"/>
              <a:t>Sosyo</a:t>
            </a:r>
            <a:r>
              <a:rPr lang="tr-TR" dirty="0"/>
              <a:t>-kültürel ve psikolojik uyum sağlayarak toplumun sağlıklı bir bireyi olması ve toplumsal refaha katkı sağlaması beklenen göçmenlerin </a:t>
            </a:r>
            <a:r>
              <a:rPr lang="tr-TR" dirty="0" err="1"/>
              <a:t>travmatik</a:t>
            </a:r>
            <a:r>
              <a:rPr lang="tr-TR" dirty="0"/>
              <a:t> yaşantılarını atlatabilmesi ve stres kaynaklarını yok edebilmesi, öz denetimini eline alabilmesi için psikolojik olarak desteklenmesi ve güçlendirilmesi gerekmektedir</a:t>
            </a:r>
            <a:r>
              <a:rPr lang="tr-TR" dirty="0" smtClean="0"/>
              <a:t>.</a:t>
            </a:r>
            <a:endParaRPr lang="tr-TR" dirty="0"/>
          </a:p>
        </p:txBody>
      </p:sp>
    </p:spTree>
    <p:extLst>
      <p:ext uri="{BB962C8B-B14F-4D97-AF65-F5344CB8AC3E}">
        <p14:creationId xmlns:p14="http://schemas.microsoft.com/office/powerpoint/2010/main" val="8944669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Dinlediğiniz için Teşekkürler!</a:t>
            </a:r>
            <a:endParaRPr lang="tr-TR" dirty="0"/>
          </a:p>
        </p:txBody>
      </p:sp>
      <p:sp>
        <p:nvSpPr>
          <p:cNvPr id="3" name="İçerik Yer Tutucusu 2"/>
          <p:cNvSpPr>
            <a:spLocks noGrp="1"/>
          </p:cNvSpPr>
          <p:nvPr>
            <p:ph type="subTitle" idx="1"/>
          </p:nvPr>
        </p:nvSpPr>
        <p:spPr/>
        <p:txBody>
          <a:bodyPr/>
          <a:lstStyle/>
          <a:p>
            <a:r>
              <a:rPr lang="tr-TR" dirty="0" smtClean="0"/>
              <a:t>Dinlediğiniz için Teşekkürler</a:t>
            </a:r>
            <a:endParaRPr lang="tr-TR" dirty="0"/>
          </a:p>
        </p:txBody>
      </p:sp>
    </p:spTree>
    <p:extLst>
      <p:ext uri="{BB962C8B-B14F-4D97-AF65-F5344CB8AC3E}">
        <p14:creationId xmlns:p14="http://schemas.microsoft.com/office/powerpoint/2010/main" val="796025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FA083F-DC75-4E86-AB30-6855A9607E2E}"/>
              </a:ext>
            </a:extLst>
          </p:cNvPr>
          <p:cNvSpPr>
            <a:spLocks noGrp="1"/>
          </p:cNvSpPr>
          <p:nvPr>
            <p:ph type="title"/>
          </p:nvPr>
        </p:nvSpPr>
        <p:spPr>
          <a:xfrm>
            <a:off x="1246908" y="927098"/>
            <a:ext cx="7486734" cy="989734"/>
          </a:xfrm>
        </p:spPr>
        <p:txBody>
          <a:bodyPr>
            <a:normAutofit fontScale="90000"/>
          </a:bodyPr>
          <a:lstStyle/>
          <a:p>
            <a:r>
              <a:rPr lang="tr-TR" dirty="0"/>
              <a:t>Türkiye ve </a:t>
            </a:r>
            <a:br>
              <a:rPr lang="tr-TR" dirty="0"/>
            </a:br>
            <a:r>
              <a:rPr lang="tr-TR" dirty="0"/>
              <a:t>Suriyeli göçmenler</a:t>
            </a:r>
          </a:p>
        </p:txBody>
      </p:sp>
      <p:sp>
        <p:nvSpPr>
          <p:cNvPr id="3" name="İçerik Yer Tutucusu 2">
            <a:extLst>
              <a:ext uri="{FF2B5EF4-FFF2-40B4-BE49-F238E27FC236}">
                <a16:creationId xmlns:a16="http://schemas.microsoft.com/office/drawing/2014/main" id="{A334E126-2849-4264-BB55-3401C265E120}"/>
              </a:ext>
            </a:extLst>
          </p:cNvPr>
          <p:cNvSpPr>
            <a:spLocks noGrp="1"/>
          </p:cNvSpPr>
          <p:nvPr>
            <p:ph idx="1"/>
          </p:nvPr>
        </p:nvSpPr>
        <p:spPr>
          <a:xfrm>
            <a:off x="1246908" y="2489200"/>
            <a:ext cx="8665515" cy="2019920"/>
          </a:xfrm>
        </p:spPr>
        <p:txBody>
          <a:bodyPr/>
          <a:lstStyle/>
          <a:p>
            <a:r>
              <a:rPr lang="tr-TR" dirty="0"/>
              <a:t>Zorunlu göç yapmak zorunda kalan 4 milyona yakın Suriyeli göçmenlere Türkiye ev sahipliği yapmakta…</a:t>
            </a:r>
          </a:p>
          <a:p>
            <a:r>
              <a:rPr lang="tr-TR" dirty="0"/>
              <a:t>5-18 yaş arası okul çağında 1 milyona yakın insan,</a:t>
            </a:r>
          </a:p>
          <a:p>
            <a:r>
              <a:rPr lang="tr-TR" dirty="0"/>
              <a:t>0-4 yaş aralığında 490.000 civarı çocuk…</a:t>
            </a:r>
          </a:p>
          <a:p>
            <a:r>
              <a:rPr lang="tr-TR" dirty="0"/>
              <a:t>325.000’i okullara kayıt yaptırıp eğitim almakta…</a:t>
            </a:r>
          </a:p>
        </p:txBody>
      </p:sp>
    </p:spTree>
    <p:extLst>
      <p:ext uri="{BB962C8B-B14F-4D97-AF65-F5344CB8AC3E}">
        <p14:creationId xmlns:p14="http://schemas.microsoft.com/office/powerpoint/2010/main" val="1836503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Travması</a:t>
            </a:r>
            <a:endParaRPr lang="tr-TR" dirty="0"/>
          </a:p>
        </p:txBody>
      </p:sp>
      <p:sp>
        <p:nvSpPr>
          <p:cNvPr id="3" name="İçerik Yer Tutucusu 2"/>
          <p:cNvSpPr>
            <a:spLocks noGrp="1"/>
          </p:cNvSpPr>
          <p:nvPr>
            <p:ph idx="1"/>
          </p:nvPr>
        </p:nvSpPr>
        <p:spPr/>
        <p:txBody>
          <a:bodyPr>
            <a:normAutofit/>
          </a:bodyPr>
          <a:lstStyle/>
          <a:p>
            <a:r>
              <a:rPr lang="tr-TR" dirty="0" smtClean="0"/>
              <a:t>Göç öncesi, süreci ve sonrasında yaşanan istenmeyen olayların insanın ruh dünyasında oluşturduğu olumsuz derin etki, aşırı korku ve çaresizlik gibi duyguların neden olduğu durumdur. </a:t>
            </a:r>
            <a:endParaRPr lang="tr-TR" dirty="0"/>
          </a:p>
          <a:p>
            <a:pPr marL="0" indent="0">
              <a:buNone/>
            </a:pPr>
            <a:endParaRPr lang="tr-TR" dirty="0" smtClean="0"/>
          </a:p>
          <a:p>
            <a:r>
              <a:rPr lang="tr-TR" dirty="0" smtClean="0"/>
              <a:t>Göç travması sonucunda stres bozuklukları, depresyon, kültürleşememe, </a:t>
            </a:r>
            <a:r>
              <a:rPr lang="tr-TR" dirty="0"/>
              <a:t>fizyolojik ve psikolojik birçok sağlık </a:t>
            </a:r>
            <a:r>
              <a:rPr lang="tr-TR" dirty="0" smtClean="0"/>
              <a:t>problemleri oluşabilir.</a:t>
            </a:r>
          </a:p>
          <a:p>
            <a:endParaRPr lang="tr-TR" dirty="0"/>
          </a:p>
        </p:txBody>
      </p:sp>
    </p:spTree>
    <p:extLst>
      <p:ext uri="{BB962C8B-B14F-4D97-AF65-F5344CB8AC3E}">
        <p14:creationId xmlns:p14="http://schemas.microsoft.com/office/powerpoint/2010/main" val="2839923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travması</a:t>
            </a:r>
            <a:endParaRPr lang="tr-TR" dirty="0"/>
          </a:p>
        </p:txBody>
      </p:sp>
      <p:sp>
        <p:nvSpPr>
          <p:cNvPr id="3" name="İçerik Yer Tutucusu 2"/>
          <p:cNvSpPr>
            <a:spLocks noGrp="1"/>
          </p:cNvSpPr>
          <p:nvPr>
            <p:ph idx="1"/>
          </p:nvPr>
        </p:nvSpPr>
        <p:spPr/>
        <p:txBody>
          <a:bodyPr/>
          <a:lstStyle/>
          <a:p>
            <a:r>
              <a:rPr lang="tr-TR" dirty="0"/>
              <a:t>İnsan göç etmek zorunda kaldığı yerde ona maddi ve manevi destek sağlayan, hayata bağlayan ve güçlendiren ne kadar çok şey bırakırsa, göçün bireye psikolojik olarak olumsuz yansımaları da o denli fazla olacağı öngörülmektedir. </a:t>
            </a:r>
            <a:endParaRPr lang="tr-TR" dirty="0" smtClean="0"/>
          </a:p>
          <a:p>
            <a:endParaRPr lang="tr-TR" dirty="0"/>
          </a:p>
          <a:p>
            <a:r>
              <a:rPr lang="tr-TR" dirty="0"/>
              <a:t>Z</a:t>
            </a:r>
            <a:r>
              <a:rPr lang="tr-TR" dirty="0" smtClean="0"/>
              <a:t>orla </a:t>
            </a:r>
            <a:r>
              <a:rPr lang="tr-TR" dirty="0"/>
              <a:t>yerlerinden edilen çocuklar yeni ortamlarında duygusal, sosyal ve zihinsel gelişimleri, geçmişte yaşadıkları olumsuz olaylardan dolayı uyum sağlama da güçlük </a:t>
            </a:r>
            <a:r>
              <a:rPr lang="tr-TR" dirty="0" smtClean="0"/>
              <a:t>çekmektedirler.</a:t>
            </a:r>
            <a:endParaRPr lang="tr-TR" dirty="0"/>
          </a:p>
        </p:txBody>
      </p:sp>
    </p:spTree>
    <p:extLst>
      <p:ext uri="{BB962C8B-B14F-4D97-AF65-F5344CB8AC3E}">
        <p14:creationId xmlns:p14="http://schemas.microsoft.com/office/powerpoint/2010/main" val="1468715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graphicFrame>
        <p:nvGraphicFramePr>
          <p:cNvPr id="4" name="Nesne 3"/>
          <p:cNvGraphicFramePr>
            <a:graphicFrameLocks noChangeAspect="1"/>
          </p:cNvGraphicFramePr>
          <p:nvPr>
            <p:extLst>
              <p:ext uri="{D42A27DB-BD31-4B8C-83A1-F6EECF244321}">
                <p14:modId xmlns:p14="http://schemas.microsoft.com/office/powerpoint/2010/main" val="562655346"/>
              </p:ext>
            </p:extLst>
          </p:nvPr>
        </p:nvGraphicFramePr>
        <p:xfrm>
          <a:off x="1202267" y="220133"/>
          <a:ext cx="7704666" cy="6637867"/>
        </p:xfrm>
        <a:graphic>
          <a:graphicData uri="http://schemas.openxmlformats.org/presentationml/2006/ole">
            <mc:AlternateContent xmlns:mc="http://schemas.openxmlformats.org/markup-compatibility/2006">
              <mc:Choice xmlns:v="urn:schemas-microsoft-com:vml" Requires="v">
                <p:oleObj spid="_x0000_s1091" name="Belge" r:id="rId4" imgW="5759285" imgH="7464246" progId="Word.Document.12">
                  <p:embed/>
                </p:oleObj>
              </mc:Choice>
              <mc:Fallback>
                <p:oleObj name="Belge" r:id="rId4" imgW="5759285" imgH="7464246" progId="Word.Document.12">
                  <p:embed/>
                  <p:pic>
                    <p:nvPicPr>
                      <p:cNvPr id="0" name=""/>
                      <p:cNvPicPr/>
                      <p:nvPr/>
                    </p:nvPicPr>
                    <p:blipFill>
                      <a:blip r:embed="rId5"/>
                      <a:stretch>
                        <a:fillRect/>
                      </a:stretch>
                    </p:blipFill>
                    <p:spPr>
                      <a:xfrm>
                        <a:off x="1202267" y="220133"/>
                        <a:ext cx="7704666" cy="6637867"/>
                      </a:xfrm>
                      <a:prstGeom prst="rect">
                        <a:avLst/>
                      </a:prstGeom>
                    </p:spPr>
                  </p:pic>
                </p:oleObj>
              </mc:Fallback>
            </mc:AlternateContent>
          </a:graphicData>
        </a:graphic>
      </p:graphicFrame>
    </p:spTree>
    <p:extLst>
      <p:ext uri="{BB962C8B-B14F-4D97-AF65-F5344CB8AC3E}">
        <p14:creationId xmlns:p14="http://schemas.microsoft.com/office/powerpoint/2010/main" val="263244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Göç üç ana değişimi doğasında barındırmakta…</a:t>
            </a:r>
            <a:endParaRPr lang="tr-TR" dirty="0"/>
          </a:p>
        </p:txBody>
      </p:sp>
      <p:sp>
        <p:nvSpPr>
          <p:cNvPr id="3" name="İçerik Yer Tutucusu 2"/>
          <p:cNvSpPr>
            <a:spLocks noGrp="1"/>
          </p:cNvSpPr>
          <p:nvPr>
            <p:ph idx="1"/>
          </p:nvPr>
        </p:nvSpPr>
        <p:spPr/>
        <p:txBody>
          <a:bodyPr>
            <a:normAutofit/>
          </a:bodyPr>
          <a:lstStyle/>
          <a:p>
            <a:r>
              <a:rPr lang="tr-TR" sz="2800" dirty="0" smtClean="0"/>
              <a:t>Kişisel bağlardaki değişiklikler</a:t>
            </a:r>
          </a:p>
          <a:p>
            <a:r>
              <a:rPr lang="tr-TR" sz="2800" dirty="0" smtClean="0"/>
              <a:t>Sosyal ağların yeniden yapılandırılması</a:t>
            </a:r>
          </a:p>
          <a:p>
            <a:r>
              <a:rPr lang="tr-TR" sz="2800" dirty="0" smtClean="0"/>
              <a:t>Bir </a:t>
            </a:r>
            <a:r>
              <a:rPr lang="tr-TR" sz="2800" dirty="0" err="1" smtClean="0"/>
              <a:t>sosyo</a:t>
            </a:r>
            <a:r>
              <a:rPr lang="tr-TR" sz="2800" dirty="0" smtClean="0"/>
              <a:t>-ekonomik ve kültürel sistemden diğer </a:t>
            </a:r>
            <a:r>
              <a:rPr lang="tr-TR" sz="2800" dirty="0" err="1" smtClean="0"/>
              <a:t>sosyo</a:t>
            </a:r>
            <a:r>
              <a:rPr lang="tr-TR" sz="2800" dirty="0" smtClean="0"/>
              <a:t>-ekonomik ve kültürel sisteme geçiş</a:t>
            </a:r>
            <a:endParaRPr lang="tr-TR" sz="2800" dirty="0"/>
          </a:p>
        </p:txBody>
      </p:sp>
    </p:spTree>
    <p:extLst>
      <p:ext uri="{BB962C8B-B14F-4D97-AF65-F5344CB8AC3E}">
        <p14:creationId xmlns:p14="http://schemas.microsoft.com/office/powerpoint/2010/main" val="1953353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5673</TotalTime>
  <Words>3729</Words>
  <Application>Microsoft Office PowerPoint</Application>
  <PresentationFormat>Geniş ekran</PresentationFormat>
  <Paragraphs>351</Paragraphs>
  <Slides>47</Slides>
  <Notes>47</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47</vt:i4>
      </vt:variant>
    </vt:vector>
  </HeadingPairs>
  <TitlesOfParts>
    <vt:vector size="55" baseType="lpstr">
      <vt:lpstr>Arial</vt:lpstr>
      <vt:lpstr>Calibri</vt:lpstr>
      <vt:lpstr>Times New Roman</vt:lpstr>
      <vt:lpstr>Trebuchet MS</vt:lpstr>
      <vt:lpstr>Wingdings</vt:lpstr>
      <vt:lpstr>Wingdings 3</vt:lpstr>
      <vt:lpstr>Kristal</vt:lpstr>
      <vt:lpstr>Belge</vt:lpstr>
      <vt:lpstr>Göç Travması</vt:lpstr>
      <vt:lpstr>Göç nedir?</vt:lpstr>
      <vt:lpstr>Göç olgusu ile ilgili temel kavramlar</vt:lpstr>
      <vt:lpstr>Zorunlu göç</vt:lpstr>
      <vt:lpstr>Türkiye ve  Suriyeli göçmenler</vt:lpstr>
      <vt:lpstr>Göç Travması</vt:lpstr>
      <vt:lpstr>Göç travması</vt:lpstr>
      <vt:lpstr>PowerPoint Sunusu</vt:lpstr>
      <vt:lpstr>Göç üç ana değişimi doğasında barındırmakta…</vt:lpstr>
      <vt:lpstr>PowerPoint Sunusu</vt:lpstr>
      <vt:lpstr>Göç öncesi</vt:lpstr>
      <vt:lpstr>Göç süreci</vt:lpstr>
      <vt:lpstr>Göç sonrası</vt:lpstr>
      <vt:lpstr>PowerPoint Sunusu</vt:lpstr>
      <vt:lpstr>Kültürleşme</vt:lpstr>
      <vt:lpstr>Kültür Şoku</vt:lpstr>
      <vt:lpstr>Kültürleşme süreci</vt:lpstr>
      <vt:lpstr>Kültürleşme stresi</vt:lpstr>
      <vt:lpstr>Kültürleşme stresi</vt:lpstr>
      <vt:lpstr>Kültürleşme stresi;</vt:lpstr>
      <vt:lpstr>Dil bariyeri</vt:lpstr>
      <vt:lpstr>Önyargı (Duyuşsal) + Kalıpyargı (Bilişsel) = Ayrımcılık (Davranışsal)</vt:lpstr>
      <vt:lpstr>Sosyal Kimlik / Sosyal dışlanma / Aile</vt:lpstr>
      <vt:lpstr>Sosyal destek</vt:lpstr>
      <vt:lpstr>Göç travması belirtileri</vt:lpstr>
      <vt:lpstr>Göç travmasının neden olduğu psikolojik olumsuzluklar</vt:lpstr>
      <vt:lpstr>PowerPoint Sunusu</vt:lpstr>
      <vt:lpstr>Göç travmasına maruz kalanlar;</vt:lpstr>
      <vt:lpstr>Göç travmasına maruz kalanlar;</vt:lpstr>
      <vt:lpstr>Göç travmasını tetikleyen etkenler</vt:lpstr>
      <vt:lpstr>Travma yaşayanlara yönelik yardımda izlenmesi gereken temel ilkeler</vt:lpstr>
      <vt:lpstr>Göç travmasını önleme / müdahale</vt:lpstr>
      <vt:lpstr>Göç travmasını önleme / müdahale</vt:lpstr>
      <vt:lpstr>Bu noktada hem ev sahibi çocuk ve ergenlere hem de göçmen çocuk ve ergenlere yönelik önleyici rehberlik faaliyetleri kapsamında;</vt:lpstr>
      <vt:lpstr>Öğretmenlerin;</vt:lpstr>
      <vt:lpstr>Göç travmasının önlenmesinde ve sağaltımında  rehber öğretmenlerin rolü </vt:lpstr>
      <vt:lpstr>Kültürel değerlere duyarlı rehberlik öğretmen;</vt:lpstr>
      <vt:lpstr>PowerPoint Sunusu</vt:lpstr>
      <vt:lpstr>Sosyal Destek (Öğretmen – Akran – Aile )</vt:lpstr>
      <vt:lpstr>Öğretmenler…</vt:lpstr>
      <vt:lpstr>Sınıf veya okul içerisinde travmatik anların yoğun etkisiyle göçmen öğrencilerin aşırı tepkiler gösterdiği durumunda yapılması gerekenler: </vt:lpstr>
      <vt:lpstr>Akran rehberliği</vt:lpstr>
      <vt:lpstr>Aile desteği</vt:lpstr>
      <vt:lpstr>Ailelere öneriler</vt:lpstr>
      <vt:lpstr>Ailelere öneriler</vt:lpstr>
      <vt:lpstr>Sonuç</vt:lpstr>
      <vt:lpstr>Dinlediğiniz için Teşekkürler!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Göç Travması</dc:title>
  <dc:creator>Kasım KARATAŞ</dc:creator>
  <cp:lastModifiedBy>ronaldinho424</cp:lastModifiedBy>
  <cp:revision>115</cp:revision>
  <cp:lastPrinted>2018-11-29T13:58:03Z</cp:lastPrinted>
  <dcterms:created xsi:type="dcterms:W3CDTF">2018-04-23T02:50:58Z</dcterms:created>
  <dcterms:modified xsi:type="dcterms:W3CDTF">2019-09-03T08:07:51Z</dcterms:modified>
</cp:coreProperties>
</file>