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84" r:id="rId2"/>
    <p:sldId id="256" r:id="rId3"/>
    <p:sldId id="257" r:id="rId4"/>
    <p:sldId id="258" r:id="rId5"/>
    <p:sldId id="259" r:id="rId6"/>
    <p:sldId id="260" r:id="rId7"/>
    <p:sldId id="278" r:id="rId8"/>
    <p:sldId id="261" r:id="rId9"/>
    <p:sldId id="262" r:id="rId10"/>
    <p:sldId id="263" r:id="rId11"/>
    <p:sldId id="264" r:id="rId12"/>
    <p:sldId id="279" r:id="rId13"/>
    <p:sldId id="265" r:id="rId14"/>
    <p:sldId id="266" r:id="rId15"/>
    <p:sldId id="267" r:id="rId16"/>
    <p:sldId id="268" r:id="rId17"/>
    <p:sldId id="269" r:id="rId18"/>
    <p:sldId id="270" r:id="rId19"/>
    <p:sldId id="271" r:id="rId20"/>
    <p:sldId id="272" r:id="rId21"/>
    <p:sldId id="273" r:id="rId22"/>
    <p:sldId id="280" r:id="rId23"/>
    <p:sldId id="274" r:id="rId24"/>
    <p:sldId id="275" r:id="rId25"/>
    <p:sldId id="276" r:id="rId26"/>
    <p:sldId id="277" r:id="rId27"/>
    <p:sldId id="281"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3" d="100"/>
          <a:sy n="73" d="100"/>
        </p:scale>
        <p:origin x="4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51D68C-9C7D-401D-A364-1DA8AA789827}" type="datetimeFigureOut">
              <a:rPr lang="tr-TR" smtClean="0"/>
              <a:t>1.12.2017</a:t>
            </a:fld>
            <a:endParaRPr lang="tr-T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tr-T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FCF2A29-ECA0-4399-AA4E-B691607CBC59}" type="slidenum">
              <a:rPr lang="tr-TR" smtClean="0"/>
              <a:t>‹#›</a:t>
            </a:fld>
            <a:endParaRPr lang="tr-TR"/>
          </a:p>
        </p:txBody>
      </p:sp>
    </p:spTree>
    <p:extLst>
      <p:ext uri="{BB962C8B-B14F-4D97-AF65-F5344CB8AC3E}">
        <p14:creationId xmlns:p14="http://schemas.microsoft.com/office/powerpoint/2010/main" val="204660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51D68C-9C7D-401D-A364-1DA8AA789827}" type="datetimeFigureOut">
              <a:rPr lang="tr-TR" smtClean="0"/>
              <a:t>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CF2A29-ECA0-4399-AA4E-B691607CBC59}" type="slidenum">
              <a:rPr lang="tr-TR" smtClean="0"/>
              <a:t>‹#›</a:t>
            </a:fld>
            <a:endParaRPr lang="tr-TR"/>
          </a:p>
        </p:txBody>
      </p:sp>
    </p:spTree>
    <p:extLst>
      <p:ext uri="{BB962C8B-B14F-4D97-AF65-F5344CB8AC3E}">
        <p14:creationId xmlns:p14="http://schemas.microsoft.com/office/powerpoint/2010/main" val="57123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51D68C-9C7D-401D-A364-1DA8AA789827}" type="datetimeFigureOut">
              <a:rPr lang="tr-TR" smtClean="0"/>
              <a:t>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CF2A29-ECA0-4399-AA4E-B691607CBC59}" type="slidenum">
              <a:rPr lang="tr-TR" smtClean="0"/>
              <a:t>‹#›</a:t>
            </a:fld>
            <a:endParaRPr lang="tr-TR"/>
          </a:p>
        </p:txBody>
      </p:sp>
    </p:spTree>
    <p:extLst>
      <p:ext uri="{BB962C8B-B14F-4D97-AF65-F5344CB8AC3E}">
        <p14:creationId xmlns:p14="http://schemas.microsoft.com/office/powerpoint/2010/main" val="152632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51D68C-9C7D-401D-A364-1DA8AA789827}" type="datetimeFigureOut">
              <a:rPr lang="tr-TR" smtClean="0"/>
              <a:t>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CF2A29-ECA0-4399-AA4E-B691607CBC59}" type="slidenum">
              <a:rPr lang="tr-TR" smtClean="0"/>
              <a:t>‹#›</a:t>
            </a:fld>
            <a:endParaRPr lang="tr-TR"/>
          </a:p>
        </p:txBody>
      </p:sp>
    </p:spTree>
    <p:extLst>
      <p:ext uri="{BB962C8B-B14F-4D97-AF65-F5344CB8AC3E}">
        <p14:creationId xmlns:p14="http://schemas.microsoft.com/office/powerpoint/2010/main" val="215826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51D68C-9C7D-401D-A364-1DA8AA789827}" type="datetimeFigureOut">
              <a:rPr lang="tr-TR" smtClean="0"/>
              <a:t>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CF2A29-ECA0-4399-AA4E-B691607CBC59}" type="slidenum">
              <a:rPr lang="tr-TR" smtClean="0"/>
              <a:t>‹#›</a:t>
            </a:fld>
            <a:endParaRPr lang="tr-TR"/>
          </a:p>
        </p:txBody>
      </p:sp>
    </p:spTree>
    <p:extLst>
      <p:ext uri="{BB962C8B-B14F-4D97-AF65-F5344CB8AC3E}">
        <p14:creationId xmlns:p14="http://schemas.microsoft.com/office/powerpoint/2010/main" val="149825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551D68C-9C7D-401D-A364-1DA8AA789827}" type="datetimeFigureOut">
              <a:rPr lang="tr-TR" smtClean="0"/>
              <a:t>1.12.2017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FCF2A29-ECA0-4399-AA4E-B691607CBC59}" type="slidenum">
              <a:rPr lang="tr-TR" smtClean="0"/>
              <a:t>‹#›</a:t>
            </a:fld>
            <a:endParaRPr lang="tr-TR"/>
          </a:p>
        </p:txBody>
      </p:sp>
    </p:spTree>
    <p:extLst>
      <p:ext uri="{BB962C8B-B14F-4D97-AF65-F5344CB8AC3E}">
        <p14:creationId xmlns:p14="http://schemas.microsoft.com/office/powerpoint/2010/main" val="111824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551D68C-9C7D-401D-A364-1DA8AA789827}" type="datetimeFigureOut">
              <a:rPr lang="tr-TR" smtClean="0"/>
              <a:t>1.12.2017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FCF2A29-ECA0-4399-AA4E-B691607CBC59}" type="slidenum">
              <a:rPr lang="tr-TR" smtClean="0"/>
              <a:t>‹#›</a:t>
            </a:fld>
            <a:endParaRPr lang="tr-TR"/>
          </a:p>
        </p:txBody>
      </p:sp>
    </p:spTree>
    <p:extLst>
      <p:ext uri="{BB962C8B-B14F-4D97-AF65-F5344CB8AC3E}">
        <p14:creationId xmlns:p14="http://schemas.microsoft.com/office/powerpoint/2010/main" val="378515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551D68C-9C7D-401D-A364-1DA8AA789827}" type="datetimeFigureOut">
              <a:rPr lang="tr-TR" smtClean="0"/>
              <a:t>1.12.2017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FCF2A29-ECA0-4399-AA4E-B691607CBC59}" type="slidenum">
              <a:rPr lang="tr-TR" smtClean="0"/>
              <a:t>‹#›</a:t>
            </a:fld>
            <a:endParaRPr lang="tr-TR"/>
          </a:p>
        </p:txBody>
      </p:sp>
    </p:spTree>
    <p:extLst>
      <p:ext uri="{BB962C8B-B14F-4D97-AF65-F5344CB8AC3E}">
        <p14:creationId xmlns:p14="http://schemas.microsoft.com/office/powerpoint/2010/main" val="21940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1D68C-9C7D-401D-A364-1DA8AA789827}" type="datetimeFigureOut">
              <a:rPr lang="tr-TR" smtClean="0"/>
              <a:t>1.12.2017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FCF2A29-ECA0-4399-AA4E-B691607CBC59}" type="slidenum">
              <a:rPr lang="tr-TR" smtClean="0"/>
              <a:t>‹#›</a:t>
            </a:fld>
            <a:endParaRPr lang="tr-TR"/>
          </a:p>
        </p:txBody>
      </p:sp>
    </p:spTree>
    <p:extLst>
      <p:ext uri="{BB962C8B-B14F-4D97-AF65-F5344CB8AC3E}">
        <p14:creationId xmlns:p14="http://schemas.microsoft.com/office/powerpoint/2010/main" val="417551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tr-TR" smtClean="0"/>
              <a:t>Asıl metin stillerini düzenle</a:t>
            </a:r>
          </a:p>
        </p:txBody>
      </p:sp>
      <p:sp>
        <p:nvSpPr>
          <p:cNvPr id="5" name="Date Placeholder 4"/>
          <p:cNvSpPr>
            <a:spLocks noGrp="1"/>
          </p:cNvSpPr>
          <p:nvPr>
            <p:ph type="dt" sz="half" idx="10"/>
          </p:nvPr>
        </p:nvSpPr>
        <p:spPr/>
        <p:txBody>
          <a:bodyPr/>
          <a:lstStyle/>
          <a:p>
            <a:fld id="{5551D68C-9C7D-401D-A364-1DA8AA789827}" type="datetimeFigureOut">
              <a:rPr lang="tr-TR" smtClean="0"/>
              <a:t>1.12.2017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FCF2A29-ECA0-4399-AA4E-B691607CBC59}" type="slidenum">
              <a:rPr lang="tr-TR" smtClean="0"/>
              <a:t>‹#›</a:t>
            </a:fld>
            <a:endParaRPr lang="tr-TR"/>
          </a:p>
        </p:txBody>
      </p:sp>
    </p:spTree>
    <p:extLst>
      <p:ext uri="{BB962C8B-B14F-4D97-AF65-F5344CB8AC3E}">
        <p14:creationId xmlns:p14="http://schemas.microsoft.com/office/powerpoint/2010/main" val="264575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51D68C-9C7D-401D-A364-1DA8AA789827}" type="datetimeFigureOut">
              <a:rPr lang="tr-TR" smtClean="0"/>
              <a:t>1.12.2017</a:t>
            </a:fld>
            <a:endParaRPr lang="tr-T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tr-T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FCF2A29-ECA0-4399-AA4E-B691607CBC59}" type="slidenum">
              <a:rPr lang="tr-TR" smtClean="0"/>
              <a:t>‹#›</a:t>
            </a:fld>
            <a:endParaRPr lang="tr-TR"/>
          </a:p>
        </p:txBody>
      </p:sp>
    </p:spTree>
    <p:extLst>
      <p:ext uri="{BB962C8B-B14F-4D97-AF65-F5344CB8AC3E}">
        <p14:creationId xmlns:p14="http://schemas.microsoft.com/office/powerpoint/2010/main" val="8790524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51D68C-9C7D-401D-A364-1DA8AA789827}" type="datetimeFigureOut">
              <a:rPr lang="tr-TR" smtClean="0"/>
              <a:t>1.12.2017</a:t>
            </a:fld>
            <a:endParaRPr lang="tr-T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tr-T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FCF2A29-ECA0-4399-AA4E-B691607CBC59}" type="slidenum">
              <a:rPr lang="tr-TR" smtClean="0"/>
              <a:t>‹#›</a:t>
            </a:fld>
            <a:endParaRPr lang="tr-TR"/>
          </a:p>
        </p:txBody>
      </p:sp>
    </p:spTree>
    <p:extLst>
      <p:ext uri="{BB962C8B-B14F-4D97-AF65-F5344CB8AC3E}">
        <p14:creationId xmlns:p14="http://schemas.microsoft.com/office/powerpoint/2010/main" val="12230274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g"/><Relationship Id="rId12" Type="http://schemas.openxmlformats.org/officeDocument/2006/relationships/image" Target="../media/image43.jpg"/><Relationship Id="rId2" Type="http://schemas.openxmlformats.org/officeDocument/2006/relationships/image" Target="../media/image34.jp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2.jpg"/><Relationship Id="rId5" Type="http://schemas.openxmlformats.org/officeDocument/2006/relationships/image" Target="../media/image37.png"/><Relationship Id="rId10" Type="http://schemas.openxmlformats.org/officeDocument/2006/relationships/image" Target="../media/image41.jpg"/><Relationship Id="rId4" Type="http://schemas.openxmlformats.org/officeDocument/2006/relationships/image" Target="../media/image36.jp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169816"/>
            <a:ext cx="10782300" cy="4436053"/>
          </a:xfrm>
        </p:spPr>
        <p:txBody>
          <a:bodyPr/>
          <a:lstStyle/>
          <a:p>
            <a:pPr algn="ctr"/>
            <a:r>
              <a:rPr lang="tr-TR" sz="5400" b="1" dirty="0"/>
              <a:t>SEYHAN REHBERLİK VE </a:t>
            </a:r>
            <a:r>
              <a:rPr lang="tr-TR" sz="5400" b="1" dirty="0" smtClean="0"/>
              <a:t/>
            </a:r>
            <a:br>
              <a:rPr lang="tr-TR" sz="5400" b="1" dirty="0" smtClean="0"/>
            </a:br>
            <a:r>
              <a:rPr lang="tr-TR" sz="5400" b="1" dirty="0" smtClean="0"/>
              <a:t>ARAŞTIRMA </a:t>
            </a:r>
            <a:r>
              <a:rPr lang="tr-TR" sz="5400" b="1" dirty="0"/>
              <a:t>MERKEZİ MÜDÜRLÜĞÜ</a:t>
            </a:r>
            <a:br>
              <a:rPr lang="tr-TR" sz="5400" b="1" dirty="0"/>
            </a:br>
            <a:r>
              <a:rPr lang="tr-TR" sz="5400" b="1" dirty="0"/>
              <a:t>PDR BÖLÜM </a:t>
            </a:r>
            <a:r>
              <a:rPr lang="tr-TR" sz="5400" b="1" dirty="0" smtClean="0"/>
              <a:t>BAŞKANLIĞI</a:t>
            </a:r>
            <a:br>
              <a:rPr lang="tr-TR" sz="5400" b="1" dirty="0" smtClean="0"/>
            </a:br>
            <a:r>
              <a:rPr lang="tr-TR" sz="5400" b="1" dirty="0"/>
              <a:t/>
            </a:r>
            <a:br>
              <a:rPr lang="tr-TR" sz="5400" b="1" dirty="0"/>
            </a:br>
            <a:r>
              <a:rPr lang="tr-TR" sz="5400" b="1" dirty="0"/>
              <a:t>‘’İhmal Ve İstismar Öğrenci  Boyutu’’</a:t>
            </a:r>
            <a:br>
              <a:rPr lang="tr-TR" sz="5400" b="1" dirty="0"/>
            </a:br>
            <a:endParaRPr lang="tr-TR" sz="5400" b="1" dirty="0"/>
          </a:p>
        </p:txBody>
      </p:sp>
      <p:pic>
        <p:nvPicPr>
          <p:cNvPr id="4" name="Resim 3"/>
          <p:cNvPicPr>
            <a:picLocks noChangeAspect="1"/>
          </p:cNvPicPr>
          <p:nvPr/>
        </p:nvPicPr>
        <p:blipFill>
          <a:blip r:embed="rId2"/>
          <a:stretch>
            <a:fillRect/>
          </a:stretch>
        </p:blipFill>
        <p:spPr>
          <a:xfrm>
            <a:off x="4897279" y="4605869"/>
            <a:ext cx="2194750" cy="2139881"/>
          </a:xfrm>
          <a:prstGeom prst="rect">
            <a:avLst/>
          </a:prstGeom>
        </p:spPr>
      </p:pic>
    </p:spTree>
    <p:extLst>
      <p:ext uri="{BB962C8B-B14F-4D97-AF65-F5344CB8AC3E}">
        <p14:creationId xmlns:p14="http://schemas.microsoft.com/office/powerpoint/2010/main" val="73761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47898" y="0"/>
            <a:ext cx="10474037" cy="1080656"/>
          </a:xfrm>
          <a:ln>
            <a:solidFill>
              <a:srgbClr val="002060"/>
            </a:solidFill>
          </a:ln>
        </p:spPr>
        <p:style>
          <a:lnRef idx="1">
            <a:schemeClr val="accent6"/>
          </a:lnRef>
          <a:fillRef idx="2">
            <a:schemeClr val="accent6"/>
          </a:fillRef>
          <a:effectRef idx="1">
            <a:schemeClr val="accent6"/>
          </a:effectRef>
          <a:fontRef idx="minor">
            <a:schemeClr val="dk1"/>
          </a:fontRef>
        </p:style>
        <p:txBody>
          <a:bodyPr>
            <a:noAutofit/>
          </a:bodyPr>
          <a:lstStyle/>
          <a:p>
            <a:pPr algn="ctr"/>
            <a:r>
              <a:rPr lang="tr-TR" sz="7200" b="1" dirty="0" smtClean="0">
                <a:solidFill>
                  <a:srgbClr val="002060"/>
                </a:solidFill>
              </a:rPr>
              <a:t>Kendimizi sakınalım..</a:t>
            </a:r>
            <a:endParaRPr lang="tr-TR" sz="7200" b="1" dirty="0">
              <a:solidFill>
                <a:srgbClr val="002060"/>
              </a:solidFill>
            </a:endParaRPr>
          </a:p>
        </p:txBody>
      </p:sp>
      <p:sp>
        <p:nvSpPr>
          <p:cNvPr id="3" name="Alt Başlık 2"/>
          <p:cNvSpPr>
            <a:spLocks noGrp="1"/>
          </p:cNvSpPr>
          <p:nvPr>
            <p:ph type="subTitle" idx="1"/>
          </p:nvPr>
        </p:nvSpPr>
        <p:spPr>
          <a:xfrm>
            <a:off x="365761" y="1346663"/>
            <a:ext cx="11305308" cy="5153890"/>
          </a:xfrm>
        </p:spPr>
        <p:txBody>
          <a:bodyPr>
            <a:normAutofit/>
          </a:bodyPr>
          <a:lstStyle/>
          <a:p>
            <a:r>
              <a:rPr lang="tr-TR" sz="3600" b="1" dirty="0" smtClean="0"/>
              <a:t>• İnşaatlarda, boş, terk edilmiş </a:t>
            </a:r>
            <a:r>
              <a:rPr lang="tr-TR" sz="3600" b="1" dirty="0" err="1" smtClean="0"/>
              <a:t>evlerde,bodrumlarda</a:t>
            </a:r>
            <a:r>
              <a:rPr lang="tr-TR" sz="3600" b="1" dirty="0" smtClean="0"/>
              <a:t>, ailenin bilgisi olmadan oynamamalısın, ayrıca ailenden izinsiz arkadaş ve komşu evlerine gitmemen gerekir.</a:t>
            </a:r>
          </a:p>
          <a:p>
            <a:endParaRPr lang="tr-TR" sz="3600" b="1" dirty="0" smtClean="0"/>
          </a:p>
          <a:p>
            <a:r>
              <a:rPr lang="tr-TR" sz="3600" b="1" dirty="0" smtClean="0"/>
              <a:t>• Çevrede kötü insanlar olabilir ve seni kandırmak için çeşitli hikayelerle anlatabilirler ama buna inanmaman gerekir. “Annen kaza geçirdi; ben </a:t>
            </a:r>
            <a:r>
              <a:rPr lang="tr-TR" sz="3600" b="1" dirty="0" err="1" smtClean="0"/>
              <a:t>doktorum,seni</a:t>
            </a:r>
            <a:r>
              <a:rPr lang="tr-TR" sz="3600" b="1" dirty="0" smtClean="0"/>
              <a:t> yanına götüreceğim” </a:t>
            </a:r>
            <a:r>
              <a:rPr lang="tr-TR" sz="3600" b="1" dirty="0" err="1" smtClean="0"/>
              <a:t>vb</a:t>
            </a:r>
            <a:r>
              <a:rPr lang="tr-TR" sz="3600" b="1" dirty="0" smtClean="0"/>
              <a:t>…</a:t>
            </a:r>
            <a:endParaRPr lang="tr-TR" sz="3600" b="1" dirty="0"/>
          </a:p>
        </p:txBody>
      </p:sp>
    </p:spTree>
    <p:extLst>
      <p:ext uri="{BB962C8B-B14F-4D97-AF65-F5344CB8AC3E}">
        <p14:creationId xmlns:p14="http://schemas.microsoft.com/office/powerpoint/2010/main" val="128601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64771" y="1"/>
            <a:ext cx="10665228" cy="1147156"/>
          </a:xfrm>
          <a:ln>
            <a:solidFill>
              <a:srgbClr val="002060"/>
            </a:solidFill>
          </a:ln>
        </p:spPr>
        <p:style>
          <a:lnRef idx="1">
            <a:schemeClr val="accent2"/>
          </a:lnRef>
          <a:fillRef idx="2">
            <a:schemeClr val="accent2"/>
          </a:fillRef>
          <a:effectRef idx="1">
            <a:schemeClr val="accent2"/>
          </a:effectRef>
          <a:fontRef idx="minor">
            <a:schemeClr val="dk1"/>
          </a:fontRef>
        </p:style>
        <p:txBody>
          <a:bodyPr>
            <a:normAutofit/>
          </a:bodyPr>
          <a:lstStyle/>
          <a:p>
            <a:pPr algn="ctr"/>
            <a:r>
              <a:rPr lang="tr-TR" sz="6000" b="1" dirty="0" smtClean="0">
                <a:solidFill>
                  <a:srgbClr val="002060"/>
                </a:solidFill>
              </a:rPr>
              <a:t>Güvenli yaşamak için:</a:t>
            </a:r>
            <a:endParaRPr lang="tr-TR" sz="6000" b="1" dirty="0">
              <a:solidFill>
                <a:srgbClr val="002060"/>
              </a:solidFill>
            </a:endParaRPr>
          </a:p>
        </p:txBody>
      </p:sp>
      <p:sp>
        <p:nvSpPr>
          <p:cNvPr id="3" name="İçerik Yer Tutucusu 2"/>
          <p:cNvSpPr>
            <a:spLocks noGrp="1"/>
          </p:cNvSpPr>
          <p:nvPr>
            <p:ph idx="1"/>
          </p:nvPr>
        </p:nvSpPr>
        <p:spPr>
          <a:xfrm>
            <a:off x="0" y="1695796"/>
            <a:ext cx="12192000" cy="5162203"/>
          </a:xfrm>
          <a:ln w="76200">
            <a:solidFill>
              <a:srgbClr val="002060"/>
            </a:solidFill>
          </a:ln>
        </p:spPr>
        <p:txBody>
          <a:bodyPr>
            <a:normAutofit/>
          </a:bodyPr>
          <a:lstStyle/>
          <a:p>
            <a:r>
              <a:rPr lang="tr-TR" sz="3600" b="1" dirty="0" smtClean="0"/>
              <a:t>• </a:t>
            </a:r>
            <a:r>
              <a:rPr lang="tr-TR" sz="4000" b="1" dirty="0" smtClean="0">
                <a:solidFill>
                  <a:schemeClr val="bg2"/>
                </a:solidFill>
              </a:rPr>
              <a:t>Çok iyi tanımadığınız kişilerle baş başa vakit geçirmeyin.</a:t>
            </a:r>
          </a:p>
          <a:p>
            <a:endParaRPr lang="tr-TR" sz="4000" b="1" dirty="0" smtClean="0">
              <a:solidFill>
                <a:schemeClr val="bg2"/>
              </a:solidFill>
            </a:endParaRPr>
          </a:p>
          <a:p>
            <a:r>
              <a:rPr lang="tr-TR" sz="4000" b="1" dirty="0" smtClean="0">
                <a:solidFill>
                  <a:schemeClr val="bg2"/>
                </a:solidFill>
              </a:rPr>
              <a:t>• Sanal ortamlarda tanımadığınız insanlarla arkadaşlık yapmayın</a:t>
            </a:r>
          </a:p>
          <a:p>
            <a:endParaRPr lang="tr-TR" sz="4000" b="1" dirty="0" smtClean="0">
              <a:solidFill>
                <a:schemeClr val="bg2"/>
              </a:solidFill>
            </a:endParaRPr>
          </a:p>
          <a:p>
            <a:r>
              <a:rPr lang="tr-TR" sz="4000" b="1" dirty="0" smtClean="0">
                <a:solidFill>
                  <a:schemeClr val="bg2"/>
                </a:solidFill>
              </a:rPr>
              <a:t>• MSN ve Facebook ve </a:t>
            </a:r>
            <a:r>
              <a:rPr lang="tr-TR" sz="4000" b="1" dirty="0" err="1" smtClean="0">
                <a:solidFill>
                  <a:schemeClr val="bg2"/>
                </a:solidFill>
              </a:rPr>
              <a:t>İnstagram</a:t>
            </a:r>
            <a:r>
              <a:rPr lang="tr-TR" sz="4000" b="1" dirty="0" smtClean="0">
                <a:solidFill>
                  <a:schemeClr val="bg2"/>
                </a:solidFill>
              </a:rPr>
              <a:t> vb. sosyal paylaşım sitelerinde  özel görüntülerinizi paylaşmayın, tanımadığınız kişilerle görüntülü görüşme yapmayın.</a:t>
            </a:r>
            <a:endParaRPr lang="tr-TR" sz="4000" b="1" dirty="0">
              <a:solidFill>
                <a:schemeClr val="bg2"/>
              </a:solidFill>
            </a:endParaRPr>
          </a:p>
        </p:txBody>
      </p:sp>
    </p:spTree>
    <p:extLst>
      <p:ext uri="{BB962C8B-B14F-4D97-AF65-F5344CB8AC3E}">
        <p14:creationId xmlns:p14="http://schemas.microsoft.com/office/powerpoint/2010/main" val="216845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60" y="276224"/>
            <a:ext cx="4256116" cy="2364017"/>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717" y="3977812"/>
            <a:ext cx="3495675" cy="1304925"/>
          </a:xfrm>
          <a:prstGeom prst="rect">
            <a:avLst/>
          </a:prstGeom>
          <a:scene3d>
            <a:camera prst="orthographicFront"/>
            <a:lightRig rig="threePt" dir="t"/>
          </a:scene3d>
          <a:sp3d>
            <a:bevelT prst="relaxedInset"/>
            <a:bevelB prst="angle"/>
          </a:sp3d>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8892" y="658133"/>
            <a:ext cx="2857500" cy="16002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7697" y="4630275"/>
            <a:ext cx="2324100" cy="196215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7510" y="658133"/>
            <a:ext cx="2124075" cy="215265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9" name="Resim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6085" y="4887450"/>
            <a:ext cx="2095500" cy="1704975"/>
          </a:xfrm>
          <a:prstGeom prst="rect">
            <a:avLst/>
          </a:prstGeom>
          <a:scene3d>
            <a:camera prst="isometricOffAxis1Right"/>
            <a:lightRig rig="threePt" dir="t"/>
          </a:scene3d>
        </p:spPr>
      </p:pic>
    </p:spTree>
    <p:extLst>
      <p:ext uri="{BB962C8B-B14F-4D97-AF65-F5344CB8AC3E}">
        <p14:creationId xmlns:p14="http://schemas.microsoft.com/office/powerpoint/2010/main" val="282698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14647" y="1"/>
            <a:ext cx="10523913" cy="1163782"/>
          </a:xfrm>
        </p:spPr>
        <p:txBody>
          <a:bodyPr>
            <a:normAutofit fontScale="90000"/>
          </a:bodyPr>
          <a:lstStyle/>
          <a:p>
            <a:r>
              <a:rPr lang="tr-TR" dirty="0" smtClean="0">
                <a:solidFill>
                  <a:srgbClr val="002060"/>
                </a:solidFill>
              </a:rPr>
              <a:t>Güvenli yaşamak için…</a:t>
            </a:r>
            <a:endParaRPr lang="tr-TR" dirty="0">
              <a:solidFill>
                <a:srgbClr val="002060"/>
              </a:solidFill>
            </a:endParaRPr>
          </a:p>
        </p:txBody>
      </p:sp>
      <p:sp>
        <p:nvSpPr>
          <p:cNvPr id="3" name="Alt Başlık 2"/>
          <p:cNvSpPr>
            <a:spLocks noGrp="1"/>
          </p:cNvSpPr>
          <p:nvPr>
            <p:ph type="subTitle" idx="1"/>
          </p:nvPr>
        </p:nvSpPr>
        <p:spPr>
          <a:xfrm>
            <a:off x="1" y="1163783"/>
            <a:ext cx="5303520" cy="5694217"/>
          </a:xfrm>
        </p:spPr>
        <p:txBody>
          <a:bodyPr>
            <a:normAutofit/>
          </a:bodyPr>
          <a:lstStyle/>
          <a:p>
            <a:pPr marL="457200" indent="-457200">
              <a:buFont typeface="Arial" panose="020B0604020202020204" pitchFamily="34" charset="0"/>
              <a:buChar char="•"/>
            </a:pPr>
            <a:r>
              <a:rPr lang="tr-TR" b="1" dirty="0" smtClean="0"/>
              <a:t>Ailenizin haberi olmadan kafelere internet kafelere oyun salonlarına gitmeyin.</a:t>
            </a:r>
          </a:p>
          <a:p>
            <a:r>
              <a:rPr lang="tr-TR" b="1" dirty="0" smtClean="0"/>
              <a:t>• Ailenizin bilgisi dahilinde gittiğinizde de yediklerinize ve içtiklerinize dikkat edin.</a:t>
            </a:r>
          </a:p>
          <a:p>
            <a:r>
              <a:rPr lang="tr-TR" b="1" dirty="0" smtClean="0"/>
              <a:t>• Tanımadığınız ve güvenmediğiniz kişilerden ağrı kesici vs. ilaç alıp içmeyin.</a:t>
            </a:r>
          </a:p>
          <a:p>
            <a:r>
              <a:rPr lang="tr-TR" b="1" dirty="0" smtClean="0"/>
              <a:t>• Geceleri geç saatte sokakta yalnız başınıza kalmayın</a:t>
            </a:r>
            <a:r>
              <a:rPr lang="tr-TR" dirty="0" smtClean="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621" y="1163783"/>
            <a:ext cx="2705100" cy="16859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196" y="1968645"/>
            <a:ext cx="2590800" cy="1762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2234" y="4516698"/>
            <a:ext cx="2826326" cy="21251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996" y="3540531"/>
            <a:ext cx="2362200" cy="1933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4366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53329" y="399011"/>
            <a:ext cx="10185477" cy="1103218"/>
          </a:xfrm>
          <a:ln w="76200">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a:normAutofit fontScale="90000"/>
          </a:bodyPr>
          <a:lstStyle/>
          <a:p>
            <a:r>
              <a:rPr lang="tr-TR" dirty="0" smtClean="0">
                <a:solidFill>
                  <a:schemeClr val="tx2"/>
                </a:solidFill>
              </a:rPr>
              <a:t>Bedenimizi koruyalım;</a:t>
            </a:r>
            <a:endParaRPr lang="tr-TR" dirty="0">
              <a:solidFill>
                <a:schemeClr val="tx2"/>
              </a:solidFill>
            </a:endParaRPr>
          </a:p>
        </p:txBody>
      </p:sp>
      <p:sp>
        <p:nvSpPr>
          <p:cNvPr id="3" name="Alt Başlık 2"/>
          <p:cNvSpPr>
            <a:spLocks noGrp="1"/>
          </p:cNvSpPr>
          <p:nvPr>
            <p:ph type="subTitle" idx="1"/>
          </p:nvPr>
        </p:nvSpPr>
        <p:spPr>
          <a:xfrm>
            <a:off x="1115502" y="2056212"/>
            <a:ext cx="10123304" cy="1967148"/>
          </a:xfrm>
        </p:spPr>
        <p:txBody>
          <a:bodyPr>
            <a:normAutofit/>
          </a:bodyPr>
          <a:lstStyle/>
          <a:p>
            <a:r>
              <a:rPr lang="tr-TR" sz="4400" dirty="0" smtClean="0"/>
              <a:t>• </a:t>
            </a:r>
            <a:r>
              <a:rPr lang="tr-TR" sz="4400" b="1" dirty="0" smtClean="0"/>
              <a:t>..senin denize girerken mayo ile örttüğün</a:t>
            </a:r>
          </a:p>
          <a:p>
            <a:r>
              <a:rPr lang="tr-TR" sz="4400" b="1" dirty="0" smtClean="0"/>
              <a:t>bölgelerin özel ve mahrem bölgelerindir</a:t>
            </a:r>
            <a:r>
              <a:rPr lang="tr-TR" b="1" dirty="0" smtClean="0"/>
              <a:t>.</a:t>
            </a:r>
            <a:endParaRPr lang="tr-TR"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631" y="4502553"/>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642" t="11313"/>
          <a:stretch/>
        </p:blipFill>
        <p:spPr>
          <a:xfrm>
            <a:off x="7481457" y="4322618"/>
            <a:ext cx="1754270" cy="2323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4430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31520" y="0"/>
            <a:ext cx="10906298" cy="2094807"/>
          </a:xfrm>
        </p:spPr>
        <p:txBody>
          <a:bodyPr>
            <a:normAutofit fontScale="90000"/>
          </a:bodyPr>
          <a:lstStyle/>
          <a:p>
            <a:r>
              <a:rPr lang="fi-FI" b="1" dirty="0" smtClean="0">
                <a:solidFill>
                  <a:srgbClr val="002060"/>
                </a:solidFill>
              </a:rPr>
              <a:t>Bedenin sana aittir,</a:t>
            </a:r>
            <a:r>
              <a:rPr lang="tr-TR" b="1" dirty="0" smtClean="0">
                <a:solidFill>
                  <a:srgbClr val="002060"/>
                </a:solidFill>
              </a:rPr>
              <a:t/>
            </a:r>
            <a:br>
              <a:rPr lang="tr-TR" b="1" dirty="0" smtClean="0">
                <a:solidFill>
                  <a:srgbClr val="002060"/>
                </a:solidFill>
              </a:rPr>
            </a:br>
            <a:r>
              <a:rPr lang="fi-FI" b="1" dirty="0" smtClean="0">
                <a:solidFill>
                  <a:srgbClr val="002060"/>
                </a:solidFill>
              </a:rPr>
              <a:t>onu koru..</a:t>
            </a:r>
            <a:endParaRPr lang="tr-TR" b="1" dirty="0">
              <a:solidFill>
                <a:srgbClr val="002060"/>
              </a:solidFill>
            </a:endParaRPr>
          </a:p>
        </p:txBody>
      </p:sp>
      <p:sp>
        <p:nvSpPr>
          <p:cNvPr id="3" name="Alt Başlık 2"/>
          <p:cNvSpPr>
            <a:spLocks noGrp="1"/>
          </p:cNvSpPr>
          <p:nvPr>
            <p:ph type="subTitle" idx="1"/>
          </p:nvPr>
        </p:nvSpPr>
        <p:spPr>
          <a:xfrm>
            <a:off x="166255" y="2344189"/>
            <a:ext cx="7780712" cy="3740726"/>
          </a:xfrm>
        </p:spPr>
        <p:txBody>
          <a:bodyPr>
            <a:noAutofit/>
          </a:bodyPr>
          <a:lstStyle/>
          <a:p>
            <a:r>
              <a:rPr lang="tr-TR" sz="3600" dirty="0" smtClean="0"/>
              <a:t>	</a:t>
            </a:r>
            <a:r>
              <a:rPr lang="tr-TR" sz="3600" b="1" dirty="0" smtClean="0"/>
              <a:t>Dokunulmayı reddetmeyi ve sınırlar</a:t>
            </a:r>
          </a:p>
          <a:p>
            <a:r>
              <a:rPr lang="tr-TR" sz="3600" b="1" dirty="0" smtClean="0"/>
              <a:t>koymayı öğrenelim:</a:t>
            </a:r>
          </a:p>
          <a:p>
            <a:endParaRPr lang="tr-TR" sz="3600" b="1" dirty="0" smtClean="0"/>
          </a:p>
          <a:p>
            <a:r>
              <a:rPr lang="tr-TR" sz="3600" b="1" dirty="0" smtClean="0"/>
              <a:t>	Çocuk / ergen olarak bedeniniz size aittir:</a:t>
            </a:r>
          </a:p>
          <a:p>
            <a:r>
              <a:rPr lang="tr-TR" sz="3600" b="1" dirty="0" smtClean="0"/>
              <a:t>dokunulmak veya öpülmek istemediğiniz</a:t>
            </a:r>
          </a:p>
          <a:p>
            <a:r>
              <a:rPr lang="tr-TR" sz="3600" b="1" dirty="0" smtClean="0"/>
              <a:t> zaman buna hayır deme hakkınız vardır.</a:t>
            </a:r>
            <a:endParaRPr lang="tr-TR" sz="3600" b="1" dirty="0"/>
          </a:p>
        </p:txBody>
      </p:sp>
      <p:pic>
        <p:nvPicPr>
          <p:cNvPr id="4" name="Resim 3"/>
          <p:cNvPicPr>
            <a:picLocks noChangeAspect="1"/>
          </p:cNvPicPr>
          <p:nvPr/>
        </p:nvPicPr>
        <p:blipFill>
          <a:blip r:embed="rId2"/>
          <a:stretch>
            <a:fillRect/>
          </a:stretch>
        </p:blipFill>
        <p:spPr>
          <a:xfrm>
            <a:off x="8376402" y="4613949"/>
            <a:ext cx="2582487" cy="2094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7646" y="116765"/>
            <a:ext cx="2310939" cy="4097787"/>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397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35577" y="182880"/>
            <a:ext cx="11181806" cy="1058091"/>
          </a:xfrm>
          <a:ln w="76200">
            <a:solidFill>
              <a:srgbClr val="002060"/>
            </a:solidFill>
          </a:ln>
        </p:spPr>
        <p:style>
          <a:lnRef idx="3">
            <a:schemeClr val="lt1"/>
          </a:lnRef>
          <a:fillRef idx="1">
            <a:schemeClr val="accent6"/>
          </a:fillRef>
          <a:effectRef idx="1">
            <a:schemeClr val="accent6"/>
          </a:effectRef>
          <a:fontRef idx="minor">
            <a:schemeClr val="lt1"/>
          </a:fontRef>
        </p:style>
        <p:txBody>
          <a:bodyPr>
            <a:normAutofit/>
          </a:bodyPr>
          <a:lstStyle/>
          <a:p>
            <a:r>
              <a:rPr lang="tr-TR" sz="7200" b="1" spc="0" dirty="0" smtClean="0">
                <a:ln w="13462">
                  <a:solidFill>
                    <a:schemeClr val="bg1"/>
                  </a:solidFill>
                  <a:prstDash val="solid"/>
                </a:ln>
                <a:solidFill>
                  <a:srgbClr val="002060"/>
                </a:solidFill>
              </a:rPr>
              <a:t>İyi Dokunma /</a:t>
            </a:r>
            <a:r>
              <a:rPr lang="tr-TR" sz="7200" b="1" spc="0" dirty="0" smtClean="0">
                <a:ln w="13462">
                  <a:solidFill>
                    <a:schemeClr val="bg1"/>
                  </a:solidFill>
                  <a:prstDash val="solid"/>
                </a:ln>
                <a:solidFill>
                  <a:srgbClr val="002060"/>
                </a:solidFill>
                <a:effectLst>
                  <a:outerShdw dist="38100" dir="2700000" algn="bl" rotWithShape="0">
                    <a:schemeClr val="accent5"/>
                  </a:outerShdw>
                </a:effectLst>
              </a:rPr>
              <a:t>Kötü Dokunma</a:t>
            </a:r>
            <a:endParaRPr lang="tr-TR" sz="7200" b="1" spc="0" dirty="0">
              <a:ln w="13462">
                <a:solidFill>
                  <a:schemeClr val="bg1"/>
                </a:solidFill>
                <a:prstDash val="solid"/>
              </a:ln>
              <a:solidFill>
                <a:srgbClr val="002060"/>
              </a:solidFill>
              <a:effectLst>
                <a:outerShdw dist="38100" dir="2700000" algn="bl" rotWithShape="0">
                  <a:schemeClr val="accent5"/>
                </a:outerShdw>
              </a:effectLst>
            </a:endParaRPr>
          </a:p>
        </p:txBody>
      </p:sp>
      <p:sp>
        <p:nvSpPr>
          <p:cNvPr id="3" name="Alt Başlık 2"/>
          <p:cNvSpPr>
            <a:spLocks noGrp="1"/>
          </p:cNvSpPr>
          <p:nvPr>
            <p:ph type="subTitle" idx="1"/>
          </p:nvPr>
        </p:nvSpPr>
        <p:spPr>
          <a:xfrm>
            <a:off x="444137" y="1802674"/>
            <a:ext cx="11573691" cy="4807132"/>
          </a:xfrm>
        </p:spPr>
        <p:txBody>
          <a:bodyPr>
            <a:normAutofit fontScale="55000" lnSpcReduction="20000"/>
          </a:bodyPr>
          <a:lstStyle/>
          <a:p>
            <a:r>
              <a:rPr lang="tr-TR" sz="8000" b="1" dirty="0" smtClean="0">
                <a:solidFill>
                  <a:schemeClr val="bg2"/>
                </a:solidFill>
              </a:rPr>
              <a:t>• Kimlerin sana </a:t>
            </a:r>
            <a:r>
              <a:rPr lang="tr-TR" sz="8600" b="1" dirty="0" smtClean="0">
                <a:solidFill>
                  <a:schemeClr val="bg2"/>
                </a:solidFill>
              </a:rPr>
              <a:t>dokunabileceğine,öpebileceğine ve sarılabileceğine senin karar verme ve </a:t>
            </a:r>
            <a:r>
              <a:rPr lang="tr-TR" sz="8600" b="1" dirty="0" smtClean="0">
                <a:solidFill>
                  <a:srgbClr val="FF0000"/>
                </a:solidFill>
              </a:rPr>
              <a:t>“hayır” </a:t>
            </a:r>
            <a:r>
              <a:rPr lang="tr-TR" sz="8600" b="1" dirty="0" smtClean="0">
                <a:solidFill>
                  <a:schemeClr val="bg2"/>
                </a:solidFill>
              </a:rPr>
              <a:t>deme hakkın var, bu hakkının olduğunu</a:t>
            </a:r>
          </a:p>
          <a:p>
            <a:r>
              <a:rPr lang="tr-TR" sz="8600" b="1" dirty="0" smtClean="0">
                <a:solidFill>
                  <a:schemeClr val="bg2"/>
                </a:solidFill>
              </a:rPr>
              <a:t>bilmelisin.</a:t>
            </a:r>
          </a:p>
          <a:p>
            <a:r>
              <a:rPr lang="tr-TR" sz="8600" b="1" dirty="0" smtClean="0">
                <a:solidFill>
                  <a:schemeClr val="bg2"/>
                </a:solidFill>
              </a:rPr>
              <a:t>• Herhangi birinin uygunsuz bir şekilde dokunması halinde yapabileceklerini</a:t>
            </a:r>
          </a:p>
          <a:p>
            <a:r>
              <a:rPr lang="tr-TR" sz="8600" b="1" dirty="0" smtClean="0">
                <a:solidFill>
                  <a:schemeClr val="bg2"/>
                </a:solidFill>
              </a:rPr>
              <a:t>öğrenmelisin. </a:t>
            </a:r>
            <a:endParaRPr lang="tr-TR" sz="8600" b="1" dirty="0">
              <a:solidFill>
                <a:schemeClr val="bg2"/>
              </a:solidFill>
            </a:endParaRPr>
          </a:p>
        </p:txBody>
      </p:sp>
    </p:spTree>
    <p:extLst>
      <p:ext uri="{BB962C8B-B14F-4D97-AF65-F5344CB8AC3E}">
        <p14:creationId xmlns:p14="http://schemas.microsoft.com/office/powerpoint/2010/main" val="82554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04949"/>
            <a:ext cx="9144000" cy="1110342"/>
          </a:xfrm>
          <a:ln w="76200">
            <a:solidFill>
              <a:srgbClr val="002060"/>
            </a:solidFill>
          </a:ln>
        </p:spPr>
        <p:style>
          <a:lnRef idx="3">
            <a:schemeClr val="lt1"/>
          </a:lnRef>
          <a:fillRef idx="1">
            <a:schemeClr val="accent6"/>
          </a:fillRef>
          <a:effectRef idx="1">
            <a:schemeClr val="accent6"/>
          </a:effectRef>
          <a:fontRef idx="minor">
            <a:schemeClr val="lt1"/>
          </a:fontRef>
        </p:style>
        <p:txBody>
          <a:bodyPr>
            <a:normAutofit fontScale="90000"/>
          </a:bodyPr>
          <a:lstStyle/>
          <a:p>
            <a:pPr algn="ctr"/>
            <a:r>
              <a:rPr lang="tr-TR" b="1" spc="0" dirty="0" smtClean="0">
                <a:ln w="13462">
                  <a:solidFill>
                    <a:schemeClr val="bg1"/>
                  </a:solidFill>
                  <a:prstDash val="solid"/>
                </a:ln>
                <a:solidFill>
                  <a:srgbClr val="002060"/>
                </a:solidFill>
                <a:effectLst>
                  <a:outerShdw dist="38100" dir="2700000" algn="bl" rotWithShape="0">
                    <a:schemeClr val="accent5"/>
                  </a:outerShdw>
                </a:effectLst>
              </a:rPr>
              <a:t>İyi Dokunma</a:t>
            </a:r>
            <a:endParaRPr lang="tr-TR" b="1" spc="0" dirty="0">
              <a:ln w="13462">
                <a:solidFill>
                  <a:schemeClr val="bg1"/>
                </a:solidFill>
                <a:prstDash val="solid"/>
              </a:ln>
              <a:solidFill>
                <a:srgbClr val="002060"/>
              </a:solidFill>
              <a:effectLst>
                <a:outerShdw dist="38100" dir="2700000" algn="bl" rotWithShape="0">
                  <a:schemeClr val="accent5"/>
                </a:outerShdw>
              </a:effectLst>
            </a:endParaRPr>
          </a:p>
        </p:txBody>
      </p:sp>
      <p:sp>
        <p:nvSpPr>
          <p:cNvPr id="3" name="Alt Başlık 2"/>
          <p:cNvSpPr>
            <a:spLocks noGrp="1"/>
          </p:cNvSpPr>
          <p:nvPr>
            <p:ph type="subTitle" idx="1"/>
          </p:nvPr>
        </p:nvSpPr>
        <p:spPr>
          <a:xfrm>
            <a:off x="561703" y="1933303"/>
            <a:ext cx="7968343" cy="4663440"/>
          </a:xfrm>
        </p:spPr>
        <p:txBody>
          <a:bodyPr>
            <a:noAutofit/>
          </a:bodyPr>
          <a:lstStyle/>
          <a:p>
            <a:r>
              <a:rPr lang="tr-TR" b="1" dirty="0" smtClean="0"/>
              <a:t>• Sevdiğin kişilerin sarılması ve öpmesi güzel bir şeydir</a:t>
            </a:r>
          </a:p>
          <a:p>
            <a:r>
              <a:rPr lang="tr-TR" b="1" dirty="0" smtClean="0"/>
              <a:t>– Uyandığında annenin sana sarılması ve</a:t>
            </a:r>
          </a:p>
          <a:p>
            <a:r>
              <a:rPr lang="tr-TR" b="1" dirty="0" smtClean="0"/>
              <a:t>öpmesi</a:t>
            </a:r>
          </a:p>
          <a:p>
            <a:r>
              <a:rPr lang="tr-TR" b="1" dirty="0" smtClean="0"/>
              <a:t>– Babanın iyi geceler dilemek için sarılması ve öpmesi</a:t>
            </a:r>
          </a:p>
          <a:p>
            <a:r>
              <a:rPr lang="tr-TR" b="1" dirty="0" smtClean="0"/>
              <a:t>– Anneanne ve dedenin ziyarete geldiklerinde</a:t>
            </a:r>
          </a:p>
          <a:p>
            <a:r>
              <a:rPr lang="tr-TR" b="1" dirty="0" smtClean="0"/>
              <a:t>herkesin birbirini kucaklaması ve öpmesi</a:t>
            </a:r>
            <a:endParaRPr lang="tr-TR"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624" y="1515291"/>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228" y="3353616"/>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5012" y="5191941"/>
            <a:ext cx="2943225" cy="1552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007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22070"/>
            <a:ext cx="9144000" cy="953588"/>
          </a:xfrm>
          <a:ln w="38100">
            <a:solidFill>
              <a:srgbClr val="002060"/>
            </a:solidFill>
          </a:ln>
        </p:spPr>
        <p:style>
          <a:lnRef idx="1">
            <a:schemeClr val="accent2"/>
          </a:lnRef>
          <a:fillRef idx="2">
            <a:schemeClr val="accent2"/>
          </a:fillRef>
          <a:effectRef idx="1">
            <a:schemeClr val="accent2"/>
          </a:effectRef>
          <a:fontRef idx="minor">
            <a:schemeClr val="dk1"/>
          </a:fontRef>
        </p:style>
        <p:txBody>
          <a:bodyPr>
            <a:normAutofit fontScale="90000"/>
            <a:scene3d>
              <a:camera prst="orthographicFront"/>
              <a:lightRig rig="soft" dir="t">
                <a:rot lat="0" lon="0" rev="15600000"/>
              </a:lightRig>
            </a:scene3d>
            <a:sp3d extrusionH="57150" prstMaterial="softEdge">
              <a:bevelT w="25400" h="38100"/>
            </a:sp3d>
          </a:bodyPr>
          <a:lstStyle/>
          <a:p>
            <a:r>
              <a:rPr lang="tr-TR" sz="7200" b="1" spc="0" dirty="0" smtClean="0">
                <a:ln/>
                <a:solidFill>
                  <a:schemeClr val="accent4"/>
                </a:solidFill>
              </a:rPr>
              <a:t>Kötü Dokunma</a:t>
            </a:r>
            <a:endParaRPr lang="tr-TR" sz="7200" b="1" spc="0" dirty="0">
              <a:ln/>
              <a:solidFill>
                <a:schemeClr val="accent4"/>
              </a:solidFill>
            </a:endParaRPr>
          </a:p>
        </p:txBody>
      </p:sp>
      <p:sp>
        <p:nvSpPr>
          <p:cNvPr id="3" name="Alt Başlık 2"/>
          <p:cNvSpPr>
            <a:spLocks noGrp="1"/>
          </p:cNvSpPr>
          <p:nvPr>
            <p:ph type="subTitle" idx="1"/>
          </p:nvPr>
        </p:nvSpPr>
        <p:spPr>
          <a:xfrm>
            <a:off x="300445" y="1489167"/>
            <a:ext cx="8699863" cy="4663440"/>
          </a:xfrm>
        </p:spPr>
        <p:txBody>
          <a:bodyPr>
            <a:normAutofit/>
          </a:bodyPr>
          <a:lstStyle/>
          <a:p>
            <a:r>
              <a:rPr lang="tr-TR" dirty="0" smtClean="0"/>
              <a:t>• Kendini rahatsız hissetmene neden olan dokunmalar genellikle kötü dokunmalardır.</a:t>
            </a:r>
          </a:p>
          <a:p>
            <a:r>
              <a:rPr lang="tr-TR" dirty="0" smtClean="0"/>
              <a:t>• Birisi sana istemediğin bir şekilde dokunduğunda bunu gizlemek zorunda değilsin.</a:t>
            </a:r>
          </a:p>
          <a:p>
            <a:r>
              <a:rPr lang="tr-TR" dirty="0" smtClean="0"/>
              <a:t>• Kendinin kötü olduğunu düşünme. Kötü olan sen değil, sana kötü bir şekilde dokunan kişidir.</a:t>
            </a:r>
          </a:p>
          <a:p>
            <a:r>
              <a:rPr lang="tr-TR" dirty="0" smtClean="0"/>
              <a:t>• Bedenin sana aittir. Sen istemiyorsan kimse sana dokunmamalıdır.</a:t>
            </a:r>
          </a:p>
          <a:p>
            <a:r>
              <a:rPr lang="tr-TR" dirty="0" smtClean="0"/>
              <a:t>• Kötü dokunmanın ne olduğunu bilmek ister misin?</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6222" y="1685109"/>
            <a:ext cx="2114550" cy="277749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Tree>
    <p:extLst>
      <p:ext uri="{BB962C8B-B14F-4D97-AF65-F5344CB8AC3E}">
        <p14:creationId xmlns:p14="http://schemas.microsoft.com/office/powerpoint/2010/main" val="3034354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7566"/>
            <a:ext cx="9144000" cy="1201783"/>
          </a:xfrm>
          <a:ln w="38100">
            <a:solidFill>
              <a:srgbClr val="002060"/>
            </a:solidFill>
          </a:ln>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soft" dir="t">
                <a:rot lat="0" lon="0" rev="15600000"/>
              </a:lightRig>
            </a:scene3d>
            <a:sp3d extrusionH="57150" prstMaterial="softEdge">
              <a:bevelT w="25400" h="38100"/>
            </a:sp3d>
          </a:bodyPr>
          <a:lstStyle/>
          <a:p>
            <a:r>
              <a:rPr lang="tr-TR" sz="7200" b="1" spc="0" dirty="0" smtClean="0">
                <a:ln/>
                <a:solidFill>
                  <a:schemeClr val="accent4"/>
                </a:solidFill>
              </a:rPr>
              <a:t>Kötü Dokunma</a:t>
            </a:r>
            <a:endParaRPr lang="tr-TR" sz="7200" b="1" spc="0" dirty="0">
              <a:ln/>
              <a:solidFill>
                <a:schemeClr val="accent4"/>
              </a:solidFill>
            </a:endParaRPr>
          </a:p>
        </p:txBody>
      </p:sp>
      <p:sp>
        <p:nvSpPr>
          <p:cNvPr id="3" name="Alt Başlık 2"/>
          <p:cNvSpPr>
            <a:spLocks noGrp="1"/>
          </p:cNvSpPr>
          <p:nvPr>
            <p:ph type="subTitle" idx="1"/>
          </p:nvPr>
        </p:nvSpPr>
        <p:spPr>
          <a:xfrm>
            <a:off x="509451" y="1606731"/>
            <a:ext cx="11260183" cy="5068389"/>
          </a:xfrm>
        </p:spPr>
        <p:txBody>
          <a:bodyPr>
            <a:normAutofit lnSpcReduction="10000"/>
          </a:bodyPr>
          <a:lstStyle/>
          <a:p>
            <a:pPr marL="457200" indent="-457200">
              <a:buFont typeface="Arial" panose="020B0604020202020204" pitchFamily="34" charset="0"/>
              <a:buChar char="•"/>
            </a:pPr>
            <a:r>
              <a:rPr lang="tr-TR" dirty="0" smtClean="0"/>
              <a:t>Canını acıtan dokunma kötü dokunmadır.</a:t>
            </a:r>
          </a:p>
          <a:p>
            <a:r>
              <a:rPr lang="tr-TR" dirty="0" smtClean="0"/>
              <a:t>• Dokunulmasını istemediğin halde sana dokunulursa bu bir kötü dokunmadır.</a:t>
            </a:r>
          </a:p>
          <a:p>
            <a:r>
              <a:rPr lang="tr-TR" dirty="0" smtClean="0"/>
              <a:t>• Dokunan kişi kendini rahatsız hissetmene neden oluyorsa, bu kötü bir dokunmadır.</a:t>
            </a:r>
          </a:p>
          <a:p>
            <a:r>
              <a:rPr lang="tr-TR" dirty="0" smtClean="0"/>
              <a:t>• Dokunma seni korkutuyor ve sinirlendiriyorsa bu bir kötü dokunmadır.</a:t>
            </a:r>
          </a:p>
          <a:p>
            <a:r>
              <a:rPr lang="tr-TR" dirty="0" smtClean="0"/>
              <a:t>• Dokunan kişi bunu hiç kimseye söylememeni istiyorsa bu bir kötü dokunmadır.</a:t>
            </a:r>
          </a:p>
          <a:p>
            <a:r>
              <a:rPr lang="tr-TR" dirty="0" smtClean="0"/>
              <a:t>• Dokunan kişi bunu başkasına söylersen sana bir zarar vereceğini tehdidinde bulunuyorsa bu kötü dokunmadır.</a:t>
            </a:r>
            <a:endParaRPr lang="tr-TR" dirty="0"/>
          </a:p>
        </p:txBody>
      </p:sp>
    </p:spTree>
    <p:extLst>
      <p:ext uri="{BB962C8B-B14F-4D97-AF65-F5344CB8AC3E}">
        <p14:creationId xmlns:p14="http://schemas.microsoft.com/office/powerpoint/2010/main" val="352035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 y="143691"/>
            <a:ext cx="12192001" cy="3814356"/>
          </a:xfrm>
        </p:spPr>
        <p:txBody>
          <a:bodyPr>
            <a:normAutofit/>
          </a:bodyPr>
          <a:lstStyle/>
          <a:p>
            <a:pPr algn="ctr"/>
            <a:r>
              <a:rPr lang="tr-TR" sz="7200" b="1" dirty="0" smtClean="0"/>
              <a:t>Sizler, bize</a:t>
            </a:r>
          </a:p>
          <a:p>
            <a:pPr algn="ctr"/>
            <a:r>
              <a:rPr lang="tr-TR" sz="7200" b="1" dirty="0" smtClean="0"/>
              <a:t>gönderilmiş</a:t>
            </a:r>
          </a:p>
          <a:p>
            <a:pPr algn="ctr"/>
            <a:r>
              <a:rPr lang="tr-TR" sz="7200" b="1" dirty="0" smtClean="0"/>
              <a:t>armağanlarsınız…</a:t>
            </a:r>
            <a:endParaRPr lang="tr-TR" sz="7200"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029" y="3331029"/>
            <a:ext cx="5251267" cy="3526971"/>
          </a:xfrm>
          <a:prstGeom prst="rect">
            <a:avLst/>
          </a:prstGeom>
          <a:effectLst>
            <a:softEdge rad="635000"/>
          </a:effectLst>
        </p:spPr>
      </p:pic>
    </p:spTree>
    <p:extLst>
      <p:ext uri="{BB962C8B-B14F-4D97-AF65-F5344CB8AC3E}">
        <p14:creationId xmlns:p14="http://schemas.microsoft.com/office/powerpoint/2010/main" val="194770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57200" y="535577"/>
            <a:ext cx="11273246" cy="4362994"/>
          </a:xfrm>
        </p:spPr>
        <p:txBody>
          <a:bodyPr>
            <a:normAutofit/>
          </a:bodyPr>
          <a:lstStyle/>
          <a:p>
            <a:r>
              <a:rPr lang="tr-TR" sz="3200" b="1" dirty="0" smtClean="0"/>
              <a:t>• Böyle bir durum ne olursa olsun sizin suçunuz olamaz. Yapılan şey kısa bir süre insanda hoş duygular uyandırabilir. Bir an bundan hoşlansanız, hatta size söylenenleri bilmediğiniz bir nedenle yapsanız dahi BU SİZİ ASLA SUÇ</a:t>
            </a:r>
            <a:br>
              <a:rPr lang="tr-TR" sz="3200" b="1" dirty="0" smtClean="0"/>
            </a:br>
            <a:r>
              <a:rPr lang="tr-TR" sz="3200" b="1" dirty="0" smtClean="0"/>
              <a:t>ORTAĞI YAPMAZ.</a:t>
            </a:r>
            <a:br>
              <a:rPr lang="tr-TR" sz="3200" b="1" dirty="0" smtClean="0"/>
            </a:br>
            <a:r>
              <a:rPr lang="tr-TR" sz="3200" b="1" dirty="0"/>
              <a:t/>
            </a:r>
            <a:br>
              <a:rPr lang="tr-TR" sz="3200" b="1" dirty="0"/>
            </a:br>
            <a:r>
              <a:rPr lang="tr-TR" sz="3200" b="1" dirty="0" smtClean="0"/>
              <a:t/>
            </a:r>
            <a:br>
              <a:rPr lang="tr-TR" sz="3200" b="1" dirty="0" smtClean="0"/>
            </a:br>
            <a:r>
              <a:rPr lang="tr-TR" sz="3200" b="1" dirty="0" smtClean="0"/>
              <a:t>• Çünkü </a:t>
            </a:r>
            <a:r>
              <a:rPr lang="tr-TR" sz="4400" b="1" dirty="0" smtClean="0"/>
              <a:t>SİZ ÇOCUKSUNUZ VE BÖYLE DURUMLARDA ASLA SUÇLU OLAMAZSINIZ</a:t>
            </a:r>
            <a:r>
              <a:rPr lang="tr-TR" sz="3200" b="1" dirty="0" smtClean="0"/>
              <a:t>.</a:t>
            </a:r>
            <a:endParaRPr lang="tr-TR" sz="3200"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909" y="5118054"/>
            <a:ext cx="4480560" cy="1739946"/>
          </a:xfrm>
          <a:prstGeom prst="rect">
            <a:avLst/>
          </a:prstGeom>
          <a:effectLst>
            <a:softEdge rad="127000"/>
          </a:effectLst>
        </p:spPr>
      </p:pic>
    </p:spTree>
    <p:extLst>
      <p:ext uri="{BB962C8B-B14F-4D97-AF65-F5344CB8AC3E}">
        <p14:creationId xmlns:p14="http://schemas.microsoft.com/office/powerpoint/2010/main" val="49257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261258"/>
            <a:ext cx="10782300" cy="1254034"/>
          </a:xfrm>
          <a:ln>
            <a:solidFill>
              <a:srgbClr val="002060"/>
            </a:solidFill>
          </a:ln>
        </p:spPr>
        <p:style>
          <a:lnRef idx="1">
            <a:schemeClr val="accent2"/>
          </a:lnRef>
          <a:fillRef idx="2">
            <a:schemeClr val="accent2"/>
          </a:fillRef>
          <a:effectRef idx="1">
            <a:schemeClr val="accent2"/>
          </a:effectRef>
          <a:fontRef idx="minor">
            <a:schemeClr val="dk1"/>
          </a:fontRef>
        </p:style>
        <p:txBody>
          <a:bodyPr/>
          <a:lstStyle/>
          <a:p>
            <a:r>
              <a:rPr lang="tr-TR" sz="7200" dirty="0" smtClean="0"/>
              <a:t>’</a:t>
            </a:r>
            <a:r>
              <a:rPr lang="tr-TR" sz="7200" dirty="0" smtClean="0">
                <a:solidFill>
                  <a:srgbClr val="FF0000"/>
                </a:solidFill>
              </a:rPr>
              <a:t>Hayır</a:t>
            </a:r>
            <a:r>
              <a:rPr lang="tr-TR" sz="7200" dirty="0" smtClean="0"/>
              <a:t>’ </a:t>
            </a:r>
            <a:r>
              <a:rPr lang="tr-TR" sz="7200" dirty="0" smtClean="0">
                <a:solidFill>
                  <a:srgbClr val="002060"/>
                </a:solidFill>
              </a:rPr>
              <a:t>demeyi öğrenelim:</a:t>
            </a:r>
            <a:endParaRPr lang="tr-TR" sz="7200" dirty="0">
              <a:solidFill>
                <a:srgbClr val="002060"/>
              </a:solidFill>
            </a:endParaRPr>
          </a:p>
        </p:txBody>
      </p:sp>
      <p:sp>
        <p:nvSpPr>
          <p:cNvPr id="3" name="Alt Başlık 2"/>
          <p:cNvSpPr>
            <a:spLocks noGrp="1"/>
          </p:cNvSpPr>
          <p:nvPr>
            <p:ph type="subTitle" idx="1"/>
          </p:nvPr>
        </p:nvSpPr>
        <p:spPr>
          <a:xfrm>
            <a:off x="667512" y="2024743"/>
            <a:ext cx="10718292" cy="3828053"/>
          </a:xfrm>
        </p:spPr>
        <p:txBody>
          <a:bodyPr>
            <a:normAutofit/>
          </a:bodyPr>
          <a:lstStyle/>
          <a:p>
            <a:pPr marL="457200" indent="-457200">
              <a:buFont typeface="Arial" panose="020B0604020202020204" pitchFamily="34" charset="0"/>
              <a:buChar char="•"/>
            </a:pPr>
            <a:r>
              <a:rPr lang="tr-TR" sz="3600" b="1" dirty="0" smtClean="0"/>
              <a:t>Herhangi birisi sizi incitmeye kalkarsa </a:t>
            </a:r>
            <a:r>
              <a:rPr lang="tr-TR" sz="3600" b="1" dirty="0" smtClean="0">
                <a:solidFill>
                  <a:srgbClr val="FF0000"/>
                </a:solidFill>
              </a:rPr>
              <a:t>“ </a:t>
            </a:r>
            <a:r>
              <a:rPr lang="tr-TR" sz="3600" b="1" dirty="0" err="1" smtClean="0">
                <a:solidFill>
                  <a:srgbClr val="FF0000"/>
                </a:solidFill>
              </a:rPr>
              <a:t>Hayır!.”</a:t>
            </a:r>
            <a:r>
              <a:rPr lang="tr-TR" sz="3600" b="1" dirty="0" err="1" smtClean="0"/>
              <a:t>demeniz</a:t>
            </a:r>
            <a:r>
              <a:rPr lang="tr-TR" sz="3600" b="1" dirty="0" smtClean="0"/>
              <a:t> gerekir.</a:t>
            </a:r>
          </a:p>
          <a:p>
            <a:endParaRPr lang="tr-TR" sz="3600" b="1" dirty="0" smtClean="0"/>
          </a:p>
          <a:p>
            <a:r>
              <a:rPr lang="tr-TR" sz="3600" b="1" dirty="0" smtClean="0"/>
              <a:t>( size büyüklerin söylediklerine itaat etmeniz öğretilmiştir. Ancak bazen büyükler de yanlış davranır ve size zarar verebilir..)</a:t>
            </a:r>
            <a:endParaRPr lang="tr-TR" sz="3600" b="1" dirty="0"/>
          </a:p>
        </p:txBody>
      </p:sp>
    </p:spTree>
    <p:extLst>
      <p:ext uri="{BB962C8B-B14F-4D97-AF65-F5344CB8AC3E}">
        <p14:creationId xmlns:p14="http://schemas.microsoft.com/office/powerpoint/2010/main" val="389061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7" y="4625068"/>
            <a:ext cx="3048000" cy="14097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55" y="218258"/>
            <a:ext cx="3086100" cy="1476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6813" y="223838"/>
            <a:ext cx="2524125" cy="181927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542" y="4469945"/>
            <a:ext cx="2143125" cy="214312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2154" y="2644170"/>
            <a:ext cx="3028950" cy="1514475"/>
          </a:xfrm>
          <a:prstGeom prst="rect">
            <a:avLst/>
          </a:prstGeom>
          <a:scene3d>
            <a:camera prst="perspectiveRelaxedModerately"/>
            <a:lightRig rig="threePt" dir="t"/>
          </a:scene3d>
          <a:sp3d>
            <a:bevelT w="139700" h="139700" prst="divot"/>
          </a:sp3d>
        </p:spPr>
      </p:pic>
      <p:pic>
        <p:nvPicPr>
          <p:cNvPr id="9" name="Resim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0684" y="2405471"/>
            <a:ext cx="2676525" cy="1714500"/>
          </a:xfrm>
          <a:prstGeom prst="rect">
            <a:avLst/>
          </a:prstGeom>
          <a:ln>
            <a:noFill/>
          </a:ln>
          <a:effectLst>
            <a:outerShdw blurRad="127000" dist="38100" dir="2700000" algn="ctr">
              <a:srgbClr val="000000">
                <a:alpha val="45000"/>
              </a:srgbClr>
            </a:outerShdw>
          </a:effectLst>
          <a:scene3d>
            <a:camera prst="obliqueBottomRight"/>
            <a:lightRig rig="soft" dir="t">
              <a:rot lat="0" lon="0" rev="0"/>
            </a:lightRig>
          </a:scene3d>
          <a:sp3d prstMaterial="translucentPowder">
            <a:bevelT w="203200" h="50800" prst="softRound"/>
          </a:sp3d>
        </p:spPr>
      </p:pic>
      <p:pic>
        <p:nvPicPr>
          <p:cNvPr id="10" name="Resim 9"/>
          <p:cNvPicPr>
            <a:picLocks noChangeAspect="1"/>
          </p:cNvPicPr>
          <p:nvPr/>
        </p:nvPicPr>
        <p:blipFill>
          <a:blip r:embed="rId8">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3378180" y="4548596"/>
            <a:ext cx="2143125" cy="214312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1" name="Resim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002" y="2364513"/>
            <a:ext cx="2876550" cy="159067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 name="Resim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59829" y="229482"/>
            <a:ext cx="2143125" cy="214312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3" name="Resim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0904" y="4625068"/>
            <a:ext cx="2876550" cy="1590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01524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27166" y="209006"/>
            <a:ext cx="10728960" cy="1058091"/>
          </a:xfrm>
          <a:ln>
            <a:solidFill>
              <a:srgbClr val="002060"/>
            </a:solidFill>
          </a:ln>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r>
              <a:rPr lang="tr-TR" sz="6600" b="1" spc="0" dirty="0" smtClean="0">
                <a:ln/>
                <a:solidFill>
                  <a:schemeClr val="accent4"/>
                </a:solidFill>
              </a:rPr>
              <a:t>‘HAYIR’ Diyebilme </a:t>
            </a:r>
            <a:r>
              <a:rPr lang="tr-TR" sz="6600" b="1" spc="0" dirty="0">
                <a:ln/>
                <a:solidFill>
                  <a:schemeClr val="accent4"/>
                </a:solidFill>
              </a:rPr>
              <a:t>Y</a:t>
            </a:r>
            <a:r>
              <a:rPr lang="tr-TR" sz="6600" b="1" spc="0" dirty="0" smtClean="0">
                <a:ln/>
                <a:solidFill>
                  <a:schemeClr val="accent4"/>
                </a:solidFill>
              </a:rPr>
              <a:t>öntemleri</a:t>
            </a:r>
            <a:endParaRPr lang="tr-TR" sz="6600" b="1" spc="0" dirty="0">
              <a:ln/>
              <a:solidFill>
                <a:schemeClr val="accent4"/>
              </a:solidFill>
            </a:endParaRPr>
          </a:p>
        </p:txBody>
      </p:sp>
      <p:sp>
        <p:nvSpPr>
          <p:cNvPr id="3" name="Alt Başlık 2"/>
          <p:cNvSpPr>
            <a:spLocks noGrp="1"/>
          </p:cNvSpPr>
          <p:nvPr>
            <p:ph type="subTitle" idx="1"/>
          </p:nvPr>
        </p:nvSpPr>
        <p:spPr>
          <a:xfrm>
            <a:off x="326571" y="1724297"/>
            <a:ext cx="11220995" cy="4336869"/>
          </a:xfrm>
        </p:spPr>
        <p:txBody>
          <a:bodyPr>
            <a:normAutofit fontScale="25000" lnSpcReduction="20000"/>
          </a:bodyPr>
          <a:lstStyle/>
          <a:p>
            <a:pPr algn="l"/>
            <a:endParaRPr lang="tr-TR" dirty="0" smtClean="0"/>
          </a:p>
          <a:p>
            <a:pPr algn="l"/>
            <a:r>
              <a:rPr lang="tr-TR" sz="11200" b="1" dirty="0" smtClean="0"/>
              <a:t>1) ‘’HAYIR’’…………………………………………………….. </a:t>
            </a:r>
            <a:r>
              <a:rPr lang="tr-TR" sz="11200" b="1" dirty="0" smtClean="0">
                <a:solidFill>
                  <a:srgbClr val="FF0000"/>
                </a:solidFill>
              </a:rPr>
              <a:t>“Hayır”, “Hayır teşekkürler”</a:t>
            </a:r>
          </a:p>
          <a:p>
            <a:pPr algn="l"/>
            <a:r>
              <a:rPr lang="tr-TR" sz="11200" b="1" dirty="0" smtClean="0"/>
              <a:t>2) “Hayır olmaz.’’</a:t>
            </a:r>
          </a:p>
          <a:p>
            <a:pPr algn="l"/>
            <a:r>
              <a:rPr lang="tr-TR" sz="11200" b="1" dirty="0" smtClean="0"/>
              <a:t>3) MAZERET BİLDİRME …………………………………..  </a:t>
            </a:r>
            <a:r>
              <a:rPr lang="tr-TR" sz="11200" b="1" dirty="0" smtClean="0">
                <a:solidFill>
                  <a:srgbClr val="FF0000"/>
                </a:solidFill>
              </a:rPr>
              <a:t>“Hayır teşekkürler, bundan çok rahatsız oluyorum.”</a:t>
            </a:r>
          </a:p>
          <a:p>
            <a:pPr algn="l"/>
            <a:r>
              <a:rPr lang="tr-TR" sz="11200" b="1" dirty="0" smtClean="0"/>
              <a:t>4) ATLATMA ……………………………………………………  </a:t>
            </a:r>
            <a:r>
              <a:rPr lang="tr-TR" sz="11200" b="1" dirty="0" smtClean="0">
                <a:solidFill>
                  <a:srgbClr val="FF0000"/>
                </a:solidFill>
              </a:rPr>
              <a:t>“Hayır, teşekkürler, şimdi değil.”</a:t>
            </a:r>
          </a:p>
          <a:p>
            <a:pPr algn="l"/>
            <a:r>
              <a:rPr lang="tr-TR" sz="11200" b="1" dirty="0" smtClean="0"/>
              <a:t>5) KONUYU DEĞİŞTİRMEK………………………………. </a:t>
            </a:r>
            <a:r>
              <a:rPr lang="tr-TR" sz="11200" b="1" dirty="0" smtClean="0">
                <a:solidFill>
                  <a:srgbClr val="FF0000"/>
                </a:solidFill>
              </a:rPr>
              <a:t>“Hayır teşekkürler, ben bir bardak su alabilir miyim?”</a:t>
            </a:r>
          </a:p>
          <a:p>
            <a:pPr algn="l"/>
            <a:r>
              <a:rPr lang="tr-TR" sz="11200" b="1" dirty="0" smtClean="0"/>
              <a:t>6) HAYIR TEKRARI …………………………………………… </a:t>
            </a:r>
            <a:r>
              <a:rPr lang="tr-TR" sz="11200" b="1" dirty="0" smtClean="0">
                <a:solidFill>
                  <a:srgbClr val="FF0000"/>
                </a:solidFill>
              </a:rPr>
              <a:t>“Hayır” “hayır demiştim.” Hayır teşekkürler.”</a:t>
            </a:r>
          </a:p>
          <a:p>
            <a:pPr algn="l"/>
            <a:r>
              <a:rPr lang="tr-TR" sz="11200" b="1" dirty="0" smtClean="0"/>
              <a:t>7) YÜRÜYÜP GİTMEK/ ORTAMDAN SAKINMAK.. </a:t>
            </a:r>
            <a:r>
              <a:rPr lang="tr-TR" sz="11200" b="1" dirty="0" smtClean="0">
                <a:solidFill>
                  <a:srgbClr val="FF0000"/>
                </a:solidFill>
              </a:rPr>
              <a:t>“Hayır” de ve ortamı terk et.</a:t>
            </a:r>
            <a:endParaRPr lang="tr-TR" sz="11200" b="1" dirty="0">
              <a:solidFill>
                <a:srgbClr val="FF0000"/>
              </a:solidFill>
            </a:endParaRPr>
          </a:p>
        </p:txBody>
      </p:sp>
    </p:spTree>
    <p:extLst>
      <p:ext uri="{BB962C8B-B14F-4D97-AF65-F5344CB8AC3E}">
        <p14:creationId xmlns:p14="http://schemas.microsoft.com/office/powerpoint/2010/main" val="192138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35577" y="130629"/>
            <a:ext cx="4010297" cy="1123405"/>
          </a:xfrm>
          <a:ln w="38100">
            <a:solidFill>
              <a:srgbClr val="002060"/>
            </a:solidFill>
          </a:ln>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r>
              <a:rPr lang="tr-TR" sz="4400" b="1" spc="0" dirty="0" smtClean="0">
                <a:ln/>
                <a:solidFill>
                  <a:schemeClr val="accent4"/>
                </a:solidFill>
              </a:rPr>
              <a:t>Gerekirse yardım istemek..</a:t>
            </a:r>
            <a:endParaRPr lang="tr-TR" sz="4400" b="1" spc="0" dirty="0">
              <a:ln/>
              <a:solidFill>
                <a:schemeClr val="accent4"/>
              </a:solidFill>
            </a:endParaRPr>
          </a:p>
        </p:txBody>
      </p:sp>
      <p:sp>
        <p:nvSpPr>
          <p:cNvPr id="3" name="Alt Başlık 2"/>
          <p:cNvSpPr>
            <a:spLocks noGrp="1"/>
          </p:cNvSpPr>
          <p:nvPr>
            <p:ph type="subTitle" idx="1"/>
          </p:nvPr>
        </p:nvSpPr>
        <p:spPr>
          <a:xfrm>
            <a:off x="535578" y="1515291"/>
            <a:ext cx="5172892" cy="5081452"/>
          </a:xfrm>
        </p:spPr>
        <p:txBody>
          <a:bodyPr>
            <a:normAutofit fontScale="92500" lnSpcReduction="10000"/>
          </a:bodyPr>
          <a:lstStyle/>
          <a:p>
            <a:r>
              <a:rPr lang="tr-TR" b="1" dirty="0" smtClean="0"/>
              <a:t>	Biri size </a:t>
            </a:r>
            <a:r>
              <a:rPr lang="tr-TR" b="1" dirty="0" err="1" smtClean="0"/>
              <a:t>kötü,rahatsız</a:t>
            </a:r>
            <a:r>
              <a:rPr lang="tr-TR" b="1" dirty="0" smtClean="0"/>
              <a:t> edici bir şey yaparsa arkadaşlarından ya da büyüklerinden yardım istemekten çekinme!.</a:t>
            </a:r>
          </a:p>
          <a:p>
            <a:endParaRPr lang="tr-TR" b="1" dirty="0" smtClean="0"/>
          </a:p>
          <a:p>
            <a:r>
              <a:rPr lang="tr-TR" b="1" dirty="0" smtClean="0"/>
              <a:t>• Okul rehber öğretmenin/ sınıf rehber öğretmeninle her türlü sorunu paylaşabilirsin.</a:t>
            </a:r>
          </a:p>
          <a:p>
            <a:endParaRPr lang="tr-TR" b="1" dirty="0" smtClean="0"/>
          </a:p>
          <a:p>
            <a:r>
              <a:rPr lang="tr-TR" b="1" dirty="0" smtClean="0"/>
              <a:t>• Ailenden biri ile paylaşabilirsin, sana yardım etmesini isteyebilirsin.</a:t>
            </a:r>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450" y="463322"/>
            <a:ext cx="3724275" cy="1228725"/>
          </a:xfrm>
          <a:prstGeom prst="rect">
            <a:avLst/>
          </a:prstGeom>
          <a:ln w="88900" cap="sq" cmpd="thickThin">
            <a:solidFill>
              <a:srgbClr val="000000"/>
            </a:solidFill>
            <a:prstDash val="solid"/>
            <a:miter lim="800000"/>
          </a:ln>
          <a:effectLst>
            <a:innerShdw blurRad="76200">
              <a:srgbClr val="000000"/>
            </a:innerShdw>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824" y="2208167"/>
            <a:ext cx="2466975" cy="184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3549" y="4682218"/>
            <a:ext cx="2381250" cy="1914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8550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2880" y="822960"/>
            <a:ext cx="11795760" cy="1280159"/>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tr-TR" dirty="0" smtClean="0">
                <a:solidFill>
                  <a:srgbClr val="FF0000"/>
                </a:solidFill>
              </a:rPr>
              <a:t>Her </a:t>
            </a:r>
            <a:r>
              <a:rPr lang="tr-TR" b="1" dirty="0" smtClean="0">
                <a:solidFill>
                  <a:srgbClr val="FF0000"/>
                </a:solidFill>
              </a:rPr>
              <a:t>zaman</a:t>
            </a:r>
            <a:r>
              <a:rPr lang="tr-TR" dirty="0" smtClean="0">
                <a:solidFill>
                  <a:srgbClr val="FF0000"/>
                </a:solidFill>
              </a:rPr>
              <a:t> sır saklanmaz..</a:t>
            </a:r>
            <a:endParaRPr lang="tr-TR" dirty="0">
              <a:solidFill>
                <a:srgbClr val="FF0000"/>
              </a:solidFill>
            </a:endParaRPr>
          </a:p>
        </p:txBody>
      </p:sp>
      <p:sp>
        <p:nvSpPr>
          <p:cNvPr id="3" name="Alt Başlık 2"/>
          <p:cNvSpPr>
            <a:spLocks noGrp="1"/>
          </p:cNvSpPr>
          <p:nvPr>
            <p:ph type="subTitle" idx="1"/>
          </p:nvPr>
        </p:nvSpPr>
        <p:spPr>
          <a:xfrm>
            <a:off x="667512" y="3788229"/>
            <a:ext cx="10657985" cy="2064567"/>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tr-TR" sz="6600" b="1" dirty="0" smtClean="0">
                <a:solidFill>
                  <a:schemeClr val="tx1"/>
                </a:solidFill>
              </a:rPr>
              <a:t>Bazı sırlar hiçbir zaman saklanmamalıdır !..</a:t>
            </a:r>
            <a:endParaRPr lang="tr-TR" sz="6600" b="1" dirty="0">
              <a:solidFill>
                <a:schemeClr val="tx1"/>
              </a:solidFill>
            </a:endParaRPr>
          </a:p>
        </p:txBody>
      </p:sp>
    </p:spTree>
    <p:extLst>
      <p:ext uri="{BB962C8B-B14F-4D97-AF65-F5344CB8AC3E}">
        <p14:creationId xmlns:p14="http://schemas.microsoft.com/office/powerpoint/2010/main" val="1701768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91886" y="287383"/>
            <a:ext cx="11364685" cy="1084218"/>
          </a:xfrm>
          <a:ln/>
        </p:spPr>
        <p:style>
          <a:lnRef idx="2">
            <a:schemeClr val="dk1">
              <a:shade val="50000"/>
            </a:schemeClr>
          </a:lnRef>
          <a:fillRef idx="1">
            <a:schemeClr val="dk1"/>
          </a:fillRef>
          <a:effectRef idx="0">
            <a:schemeClr val="dk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r>
              <a:rPr lang="tr-TR" b="1" spc="0" dirty="0" smtClean="0">
                <a:ln>
                  <a:solidFill>
                    <a:sysClr val="windowText" lastClr="000000"/>
                  </a:solidFill>
                </a:ln>
                <a:solidFill>
                  <a:srgbClr val="FF0000"/>
                </a:solidFill>
              </a:rPr>
              <a:t>Hangi</a:t>
            </a:r>
            <a:r>
              <a:rPr lang="tr-TR" b="1" spc="0" dirty="0" smtClean="0">
                <a:ln/>
                <a:solidFill>
                  <a:srgbClr val="FF0000"/>
                </a:solidFill>
              </a:rPr>
              <a:t> sırlar saklanmaz ?</a:t>
            </a:r>
            <a:endParaRPr lang="tr-TR" b="1" spc="0" dirty="0">
              <a:ln/>
              <a:solidFill>
                <a:srgbClr val="FF0000"/>
              </a:solidFill>
            </a:endParaRPr>
          </a:p>
        </p:txBody>
      </p:sp>
      <p:sp>
        <p:nvSpPr>
          <p:cNvPr id="3" name="Alt Başlık 2"/>
          <p:cNvSpPr>
            <a:spLocks noGrp="1"/>
          </p:cNvSpPr>
          <p:nvPr>
            <p:ph type="subTitle" idx="1"/>
          </p:nvPr>
        </p:nvSpPr>
        <p:spPr>
          <a:xfrm>
            <a:off x="391887" y="1763486"/>
            <a:ext cx="11364684" cy="4820194"/>
          </a:xfrm>
        </p:spPr>
        <p:txBody>
          <a:bodyPr>
            <a:normAutofit/>
          </a:bodyPr>
          <a:lstStyle/>
          <a:p>
            <a:r>
              <a:rPr lang="tr-TR" sz="3600" b="1" dirty="0"/>
              <a:t>• Hiç kimsenin senin, özel ve mahrem </a:t>
            </a:r>
            <a:r>
              <a:rPr lang="tr-TR" sz="3600" b="1" dirty="0" smtClean="0"/>
              <a:t>yerlerine dokunmaya </a:t>
            </a:r>
            <a:r>
              <a:rPr lang="tr-TR" sz="3600" b="1" dirty="0"/>
              <a:t>hakkı yoktur</a:t>
            </a:r>
            <a:r>
              <a:rPr lang="tr-TR" sz="3600" b="1" dirty="0" smtClean="0"/>
              <a:t>.</a:t>
            </a:r>
          </a:p>
          <a:p>
            <a:endParaRPr lang="tr-TR" sz="3600" b="1" dirty="0"/>
          </a:p>
          <a:p>
            <a:r>
              <a:rPr lang="tr-TR" sz="3600" b="1" dirty="0"/>
              <a:t>• Hiç kimsenin seni, kendi özel </a:t>
            </a:r>
            <a:r>
              <a:rPr lang="tr-TR" sz="3600" b="1" dirty="0" smtClean="0"/>
              <a:t>yerlerine dokundurtmaya </a:t>
            </a:r>
            <a:r>
              <a:rPr lang="tr-TR" sz="3600" b="1" dirty="0"/>
              <a:t>da hakkı yoktur</a:t>
            </a:r>
            <a:r>
              <a:rPr lang="tr-TR" sz="3600" b="1" dirty="0" smtClean="0"/>
              <a:t>.</a:t>
            </a:r>
          </a:p>
          <a:p>
            <a:endParaRPr lang="tr-TR" sz="3600" b="1" dirty="0"/>
          </a:p>
          <a:p>
            <a:r>
              <a:rPr lang="tr-TR" sz="3600" b="1" u="sng" dirty="0"/>
              <a:t>• Birisinin senden özel yerlerine </a:t>
            </a:r>
            <a:r>
              <a:rPr lang="tr-TR" sz="3600" b="1" u="sng" dirty="0" smtClean="0"/>
              <a:t>dokunmanı istemesi </a:t>
            </a:r>
            <a:r>
              <a:rPr lang="tr-TR" sz="3600" b="1" u="sng" dirty="0"/>
              <a:t>ya da seninkilere </a:t>
            </a:r>
            <a:r>
              <a:rPr lang="tr-TR" sz="3600" b="1" u="sng" dirty="0" smtClean="0"/>
              <a:t>dokunması saklayacağın </a:t>
            </a:r>
            <a:r>
              <a:rPr lang="tr-TR" sz="3600" b="1" u="sng" dirty="0"/>
              <a:t>bir sır </a:t>
            </a:r>
            <a:r>
              <a:rPr lang="tr-TR" sz="3600" b="1" u="sng" dirty="0" smtClean="0"/>
              <a:t>değildir.</a:t>
            </a:r>
            <a:endParaRPr lang="tr-TR" sz="3600" b="1" u="sng" dirty="0"/>
          </a:p>
        </p:txBody>
      </p:sp>
    </p:spTree>
    <p:extLst>
      <p:ext uri="{BB962C8B-B14F-4D97-AF65-F5344CB8AC3E}">
        <p14:creationId xmlns:p14="http://schemas.microsoft.com/office/powerpoint/2010/main" val="63565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27017" y="809897"/>
            <a:ext cx="10868297" cy="3416320"/>
          </a:xfrm>
          <a:prstGeom prst="rect">
            <a:avLst/>
          </a:prstGeom>
        </p:spPr>
        <p:txBody>
          <a:bodyPr wrap="square">
            <a:spAutoFit/>
          </a:bodyPr>
          <a:lstStyle/>
          <a:p>
            <a:r>
              <a:rPr lang="tr-TR" sz="3600" b="1" dirty="0">
                <a:solidFill>
                  <a:schemeClr val="bg1"/>
                </a:solidFill>
              </a:rPr>
              <a:t>• Anlatmama sözü vermiş olsan </a:t>
            </a:r>
            <a:r>
              <a:rPr lang="tr-TR" sz="3600" b="1" dirty="0" smtClean="0">
                <a:solidFill>
                  <a:schemeClr val="bg1"/>
                </a:solidFill>
              </a:rPr>
              <a:t>bile, anlatırsan </a:t>
            </a:r>
            <a:r>
              <a:rPr lang="tr-TR" sz="3600" b="1" dirty="0">
                <a:solidFill>
                  <a:schemeClr val="bg1"/>
                </a:solidFill>
              </a:rPr>
              <a:t>başına çok kötü şeyler </a:t>
            </a:r>
            <a:r>
              <a:rPr lang="tr-TR" sz="3600" b="1" dirty="0" smtClean="0">
                <a:solidFill>
                  <a:schemeClr val="bg1"/>
                </a:solidFill>
              </a:rPr>
              <a:t>geleceği söylenmiş </a:t>
            </a:r>
            <a:r>
              <a:rPr lang="tr-TR" sz="3600" b="1" dirty="0">
                <a:solidFill>
                  <a:schemeClr val="bg1"/>
                </a:solidFill>
              </a:rPr>
              <a:t>olsa bile, böyle bir şey </a:t>
            </a:r>
            <a:r>
              <a:rPr lang="tr-TR" sz="3600" b="1" dirty="0" smtClean="0">
                <a:solidFill>
                  <a:schemeClr val="bg1"/>
                </a:solidFill>
              </a:rPr>
              <a:t>olursa anlatmalısın.</a:t>
            </a:r>
          </a:p>
          <a:p>
            <a:endParaRPr lang="tr-TR" sz="3600" b="1" dirty="0">
              <a:solidFill>
                <a:schemeClr val="bg1"/>
              </a:solidFill>
            </a:endParaRPr>
          </a:p>
          <a:p>
            <a:r>
              <a:rPr lang="tr-TR" sz="3600" b="1" dirty="0">
                <a:solidFill>
                  <a:schemeClr val="bg1"/>
                </a:solidFill>
              </a:rPr>
              <a:t>• Mutlaka söylemelisin. Çünkü </a:t>
            </a:r>
            <a:r>
              <a:rPr lang="tr-TR" sz="3600" b="1" dirty="0" smtClean="0">
                <a:solidFill>
                  <a:schemeClr val="bg1"/>
                </a:solidFill>
              </a:rPr>
              <a:t>bu saklanmaması </a:t>
            </a:r>
            <a:r>
              <a:rPr lang="tr-TR" sz="3600" b="1" dirty="0">
                <a:solidFill>
                  <a:schemeClr val="bg1"/>
                </a:solidFill>
              </a:rPr>
              <a:t>gereken kötü bir sırdır.</a:t>
            </a:r>
          </a:p>
        </p:txBody>
      </p:sp>
    </p:spTree>
    <p:extLst>
      <p:ext uri="{BB962C8B-B14F-4D97-AF65-F5344CB8AC3E}">
        <p14:creationId xmlns:p14="http://schemas.microsoft.com/office/powerpoint/2010/main" val="1371612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113867" y="418011"/>
            <a:ext cx="6912567" cy="6204858"/>
          </a:xfrm>
        </p:spPr>
        <p:txBody>
          <a:bodyPr>
            <a:normAutofit lnSpcReduction="10000"/>
          </a:bodyPr>
          <a:lstStyle/>
          <a:p>
            <a:r>
              <a:rPr lang="tr-TR" sz="4800" b="1" dirty="0" smtClean="0">
                <a:solidFill>
                  <a:srgbClr val="002060"/>
                </a:solidFill>
              </a:rPr>
              <a:t>     O </a:t>
            </a:r>
            <a:r>
              <a:rPr lang="tr-TR" sz="4800" b="1" dirty="0">
                <a:solidFill>
                  <a:srgbClr val="002060"/>
                </a:solidFill>
              </a:rPr>
              <a:t>halde kendini korumak için;</a:t>
            </a:r>
          </a:p>
          <a:p>
            <a:r>
              <a:rPr lang="tr-TR" b="1" dirty="0"/>
              <a:t>• İyi dokunma ile kötü dokunmayı ayırt et</a:t>
            </a:r>
          </a:p>
          <a:p>
            <a:r>
              <a:rPr lang="tr-TR" b="1" dirty="0"/>
              <a:t>• </a:t>
            </a:r>
            <a:r>
              <a:rPr lang="tr-TR" b="1" dirty="0" smtClean="0"/>
              <a:t>İstemediğin </a:t>
            </a:r>
            <a:r>
              <a:rPr lang="tr-TR" b="1" dirty="0"/>
              <a:t>bir durumda “HAYIR” de</a:t>
            </a:r>
          </a:p>
          <a:p>
            <a:r>
              <a:rPr lang="tr-TR" b="1" dirty="0"/>
              <a:t>• Kişisel alanlarını bil ve koru</a:t>
            </a:r>
          </a:p>
          <a:p>
            <a:r>
              <a:rPr lang="tr-TR" b="1" dirty="0"/>
              <a:t>• Sorunlarla baş edebilirsin</a:t>
            </a:r>
          </a:p>
          <a:p>
            <a:r>
              <a:rPr lang="tr-TR" b="1" dirty="0"/>
              <a:t>• Haklarını bilip savun</a:t>
            </a:r>
          </a:p>
          <a:p>
            <a:r>
              <a:rPr lang="tr-TR" b="1" dirty="0"/>
              <a:t>• Kendini doğru ifade et</a:t>
            </a:r>
          </a:p>
          <a:p>
            <a:r>
              <a:rPr lang="tr-TR" b="1" dirty="0"/>
              <a:t>• Kendine ilişkin olumlu ve güçlü yanlarını fark et</a:t>
            </a:r>
          </a:p>
          <a:p>
            <a:r>
              <a:rPr lang="tr-TR" b="1" dirty="0"/>
              <a:t>• Kendini güvende hissetmediğinde yardım iste</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281851" y="4219303"/>
            <a:ext cx="3910149" cy="2638697"/>
          </a:xfrm>
          <a:prstGeom prst="rect">
            <a:avLst/>
          </a:prstGeom>
          <a:effectLst>
            <a:softEdge rad="635000"/>
          </a:effectLst>
        </p:spPr>
      </p:pic>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0"/>
            <a:ext cx="3291840" cy="2155372"/>
          </a:xfrm>
          <a:prstGeom prst="rect">
            <a:avLst/>
          </a:prstGeom>
          <a:effectLst>
            <a:softEdge rad="635000"/>
          </a:effectLst>
        </p:spPr>
      </p:pic>
    </p:spTree>
    <p:extLst>
      <p:ext uri="{BB962C8B-B14F-4D97-AF65-F5344CB8AC3E}">
        <p14:creationId xmlns:p14="http://schemas.microsoft.com/office/powerpoint/2010/main" val="825782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2168434"/>
            <a:ext cx="10782300" cy="1593669"/>
          </a:xfrm>
        </p:spPr>
        <p:txBody>
          <a:bodyPr/>
          <a:lstStyle/>
          <a:p>
            <a:pPr algn="ctr"/>
            <a:r>
              <a:rPr lang="tr-TR" b="1" dirty="0" smtClean="0">
                <a:solidFill>
                  <a:srgbClr val="FF0000"/>
                </a:solidFill>
                <a:effectLst>
                  <a:outerShdw blurRad="50800" dist="38100" dir="5400000" algn="t" rotWithShape="0">
                    <a:prstClr val="black">
                      <a:alpha val="40000"/>
                    </a:prstClr>
                  </a:outerShdw>
                </a:effectLst>
              </a:rPr>
              <a:t>NELER ÖĞRENDİK ?</a:t>
            </a:r>
            <a:endParaRPr lang="tr-TR" b="1" dirty="0">
              <a:solidFill>
                <a:srgbClr val="FF0000"/>
              </a:solidFill>
              <a:effectLst>
                <a:outerShdw blurRad="50800" dist="38100" dir="5400000" algn="t" rotWithShape="0">
                  <a:prstClr val="black">
                    <a:alpha val="40000"/>
                  </a:prst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1406" y="153694"/>
            <a:ext cx="3238635" cy="2249872"/>
          </a:xfrm>
          <a:prstGeom prst="rect">
            <a:avLst/>
          </a:prstGeom>
          <a:ln>
            <a:noFill/>
          </a:ln>
          <a:effectLst>
            <a:outerShdw blurRad="190500" dist="228600" dir="2700000" algn="ctr">
              <a:srgbClr val="000000">
                <a:alpha val="30000"/>
              </a:srgbClr>
            </a:outerShdw>
            <a:softEdge rad="317500"/>
          </a:effec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520" y="4119373"/>
            <a:ext cx="3309666" cy="25565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softEdge rad="635000"/>
          </a:effectLst>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743" y="3657600"/>
            <a:ext cx="2755473" cy="2806844"/>
          </a:xfrm>
          <a:prstGeom prst="rect">
            <a:avLst/>
          </a:prstGeom>
          <a:effectLst>
            <a:softEdge rad="127000"/>
          </a:effectLst>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881" y="3762102"/>
            <a:ext cx="2367508" cy="2702341"/>
          </a:xfrm>
          <a:prstGeom prst="rect">
            <a:avLst/>
          </a:prstGeom>
          <a:effectLst>
            <a:softEdge rad="317500"/>
          </a:effectLst>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248" y="153693"/>
            <a:ext cx="3656185" cy="2119244"/>
          </a:xfrm>
          <a:prstGeom prst="rect">
            <a:avLst/>
          </a:prstGeom>
          <a:effectLst>
            <a:softEdge rad="317500"/>
          </a:effectLst>
        </p:spPr>
      </p:pic>
    </p:spTree>
    <p:extLst>
      <p:ext uri="{BB962C8B-B14F-4D97-AF65-F5344CB8AC3E}">
        <p14:creationId xmlns:p14="http://schemas.microsoft.com/office/powerpoint/2010/main" val="63095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69817"/>
            <a:ext cx="9144000" cy="1201783"/>
          </a:xfrm>
        </p:spPr>
        <p:txBody>
          <a:bodyPr>
            <a:normAutofit/>
          </a:bodyPr>
          <a:lstStyle/>
          <a:p>
            <a:r>
              <a:rPr lang="tr-TR" sz="6600" b="1" dirty="0" smtClean="0"/>
              <a:t>Bir zamanlar çocuktunuz..</a:t>
            </a:r>
            <a:endParaRPr lang="tr-TR" sz="66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511" y="1569176"/>
            <a:ext cx="4036423" cy="2651760"/>
          </a:xfrm>
          <a:prstGeom prst="rect">
            <a:avLst/>
          </a:prstGeom>
          <a:effectLst>
            <a:softEdge rad="6350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291" y="4418512"/>
            <a:ext cx="4580709" cy="2122714"/>
          </a:xfrm>
          <a:prstGeom prst="rect">
            <a:avLst/>
          </a:prstGeom>
          <a:effectLst>
            <a:softEdge rad="317500"/>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475" y="3958046"/>
            <a:ext cx="3765096" cy="2357255"/>
          </a:xfrm>
          <a:prstGeom prst="rect">
            <a:avLst/>
          </a:prstGeom>
          <a:effectLst>
            <a:softEdge rad="317500"/>
          </a:effectLst>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824" y="1461135"/>
            <a:ext cx="2466975" cy="1847850"/>
          </a:xfrm>
          <a:prstGeom prst="rect">
            <a:avLst/>
          </a:prstGeom>
          <a:effectLst>
            <a:softEdge rad="317500"/>
          </a:effectLst>
        </p:spPr>
      </p:pic>
    </p:spTree>
    <p:extLst>
      <p:ext uri="{BB962C8B-B14F-4D97-AF65-F5344CB8AC3E}">
        <p14:creationId xmlns:p14="http://schemas.microsoft.com/office/powerpoint/2010/main" val="227362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31074"/>
            <a:ext cx="9144000" cy="1084217"/>
          </a:xfrm>
        </p:spPr>
        <p:txBody>
          <a:bodyPr>
            <a:normAutofit fontScale="90000"/>
          </a:bodyPr>
          <a:lstStyle/>
          <a:p>
            <a:r>
              <a:rPr lang="tr-TR" b="1" dirty="0" smtClean="0"/>
              <a:t>Büyüdünüz…</a:t>
            </a:r>
            <a:endParaRPr lang="tr-TR" b="1" dirty="0"/>
          </a:p>
        </p:txBody>
      </p:sp>
      <p:sp>
        <p:nvSpPr>
          <p:cNvPr id="3" name="Alt Başlık 2"/>
          <p:cNvSpPr>
            <a:spLocks noGrp="1"/>
          </p:cNvSpPr>
          <p:nvPr>
            <p:ph type="subTitle" idx="1"/>
          </p:nvPr>
        </p:nvSpPr>
        <p:spPr>
          <a:xfrm>
            <a:off x="5891350" y="2320169"/>
            <a:ext cx="4894216" cy="4219500"/>
          </a:xfrm>
        </p:spPr>
        <p:txBody>
          <a:bodyPr>
            <a:normAutofit/>
          </a:bodyPr>
          <a:lstStyle/>
          <a:p>
            <a:r>
              <a:rPr lang="tr-TR" b="1" dirty="0" smtClean="0"/>
              <a:t>Büyüme; insan vücudunun </a:t>
            </a:r>
          </a:p>
          <a:p>
            <a:r>
              <a:rPr lang="tr-TR" b="1" dirty="0" smtClean="0"/>
              <a:t>boy kilo ve hacim yönünden</a:t>
            </a:r>
          </a:p>
          <a:p>
            <a:r>
              <a:rPr lang="tr-TR" b="1" dirty="0" smtClean="0"/>
              <a:t> artış göstermesidir. Bu artış</a:t>
            </a:r>
          </a:p>
          <a:p>
            <a:r>
              <a:rPr lang="tr-TR" b="1" dirty="0" smtClean="0"/>
              <a:t>zamana (yaş) bağlı olarak</a:t>
            </a:r>
          </a:p>
          <a:p>
            <a:r>
              <a:rPr lang="tr-TR" b="1" dirty="0" smtClean="0"/>
              <a:t>meydana gelir.</a:t>
            </a:r>
            <a:endParaRPr lang="tr-TR" b="1" dirty="0"/>
          </a:p>
        </p:txBody>
      </p:sp>
      <p:pic>
        <p:nvPicPr>
          <p:cNvPr id="4" name="Resim 3"/>
          <p:cNvPicPr>
            <a:picLocks noChangeAspect="1"/>
          </p:cNvPicPr>
          <p:nvPr/>
        </p:nvPicPr>
        <p:blipFill>
          <a:blip r:embed="rId2"/>
          <a:stretch>
            <a:fillRect/>
          </a:stretch>
        </p:blipFill>
        <p:spPr>
          <a:xfrm>
            <a:off x="561703" y="1841863"/>
            <a:ext cx="3814354" cy="46978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6932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91887"/>
            <a:ext cx="9144000" cy="979714"/>
          </a:xfrm>
        </p:spPr>
        <p:txBody>
          <a:bodyPr>
            <a:normAutofit fontScale="90000"/>
          </a:bodyPr>
          <a:lstStyle/>
          <a:p>
            <a:r>
              <a:rPr lang="tr-TR" b="1" dirty="0" smtClean="0"/>
              <a:t>Geliştiniz…</a:t>
            </a:r>
            <a:endParaRPr lang="tr-TR" b="1" dirty="0"/>
          </a:p>
        </p:txBody>
      </p:sp>
      <p:sp>
        <p:nvSpPr>
          <p:cNvPr id="3" name="Alt Başlık 2"/>
          <p:cNvSpPr>
            <a:spLocks noGrp="1"/>
          </p:cNvSpPr>
          <p:nvPr>
            <p:ph type="subTitle" idx="1"/>
          </p:nvPr>
        </p:nvSpPr>
        <p:spPr>
          <a:xfrm>
            <a:off x="483326" y="2285999"/>
            <a:ext cx="6858000" cy="3971109"/>
          </a:xfrm>
        </p:spPr>
        <p:txBody>
          <a:bodyPr>
            <a:normAutofit/>
          </a:bodyPr>
          <a:lstStyle/>
          <a:p>
            <a:r>
              <a:rPr lang="tr-TR" dirty="0" smtClean="0"/>
              <a:t>	</a:t>
            </a:r>
            <a:r>
              <a:rPr lang="tr-TR" b="1" dirty="0" smtClean="0"/>
              <a:t>Gelişim; Bireyin döllenmeden</a:t>
            </a:r>
          </a:p>
          <a:p>
            <a:r>
              <a:rPr lang="tr-TR" b="1" dirty="0" smtClean="0"/>
              <a:t>ölüme kadar olan süreçte ortaya çıkan sistemli ve birbirini izleyen değişmelerini</a:t>
            </a:r>
          </a:p>
          <a:p>
            <a:r>
              <a:rPr lang="tr-TR" b="1" dirty="0" smtClean="0"/>
              <a:t>ifade eder.</a:t>
            </a:r>
            <a:endParaRPr lang="tr-TR" b="1" dirty="0"/>
          </a:p>
        </p:txBody>
      </p:sp>
      <p:pic>
        <p:nvPicPr>
          <p:cNvPr id="4" name="Resim 3"/>
          <p:cNvPicPr>
            <a:picLocks noChangeAspect="1"/>
          </p:cNvPicPr>
          <p:nvPr/>
        </p:nvPicPr>
        <p:blipFill>
          <a:blip r:embed="rId2"/>
          <a:stretch>
            <a:fillRect/>
          </a:stretch>
        </p:blipFill>
        <p:spPr>
          <a:xfrm>
            <a:off x="7929154" y="1371602"/>
            <a:ext cx="3931920" cy="47548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4022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404949"/>
            <a:ext cx="10782300" cy="1959428"/>
          </a:xfrm>
        </p:spPr>
        <p:txBody>
          <a:bodyPr/>
          <a:lstStyle/>
          <a:p>
            <a:pPr algn="ctr"/>
            <a:r>
              <a:rPr lang="tr-TR" sz="7200" b="1" dirty="0" smtClean="0"/>
              <a:t>Ve Değişimlere UYUM Sağladınız</a:t>
            </a:r>
            <a:endParaRPr lang="tr-TR" sz="7200" b="1" dirty="0"/>
          </a:p>
        </p:txBody>
      </p:sp>
      <p:sp>
        <p:nvSpPr>
          <p:cNvPr id="3" name="Alt Başlık 2"/>
          <p:cNvSpPr>
            <a:spLocks noGrp="1"/>
          </p:cNvSpPr>
          <p:nvPr>
            <p:ph type="subTitle" idx="1"/>
          </p:nvPr>
        </p:nvSpPr>
        <p:spPr>
          <a:xfrm>
            <a:off x="914399" y="2511685"/>
            <a:ext cx="4741817" cy="4127863"/>
          </a:xfrm>
        </p:spPr>
        <p:txBody>
          <a:bodyPr>
            <a:noAutofit/>
          </a:bodyPr>
          <a:lstStyle/>
          <a:p>
            <a:pPr algn="l"/>
            <a:r>
              <a:rPr lang="tr-TR" sz="3600" dirty="0" smtClean="0"/>
              <a:t>	</a:t>
            </a:r>
            <a:r>
              <a:rPr lang="tr-TR" sz="3600" b="1" dirty="0" smtClean="0"/>
              <a:t>Doğduğumuz andan itibaren çevreye uyum sağlamaya,</a:t>
            </a:r>
          </a:p>
          <a:p>
            <a:pPr algn="l"/>
            <a:r>
              <a:rPr lang="tr-TR" sz="3600" b="1" dirty="0" smtClean="0"/>
              <a:t>Kendimizi güvende</a:t>
            </a:r>
          </a:p>
          <a:p>
            <a:pPr algn="l"/>
            <a:r>
              <a:rPr lang="tr-TR" sz="3600" b="1" dirty="0" smtClean="0"/>
              <a:t>Hissetmeye çalışırız.</a:t>
            </a:r>
            <a:endParaRPr lang="tr-TR" sz="3600" b="1" dirty="0"/>
          </a:p>
        </p:txBody>
      </p:sp>
      <p:pic>
        <p:nvPicPr>
          <p:cNvPr id="4" name="Resim 3"/>
          <p:cNvPicPr>
            <a:picLocks noChangeAspect="1"/>
          </p:cNvPicPr>
          <p:nvPr/>
        </p:nvPicPr>
        <p:blipFill>
          <a:blip r:embed="rId2"/>
          <a:stretch>
            <a:fillRect/>
          </a:stretch>
        </p:blipFill>
        <p:spPr>
          <a:xfrm>
            <a:off x="7249887" y="2704011"/>
            <a:ext cx="4135918" cy="3722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0032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0"/>
            <a:ext cx="5791200" cy="6858000"/>
          </a:xfrm>
        </p:spPr>
      </p:pic>
      <p:sp>
        <p:nvSpPr>
          <p:cNvPr id="7" name="Metin kutusu 6"/>
          <p:cNvSpPr txBox="1"/>
          <p:nvPr/>
        </p:nvSpPr>
        <p:spPr>
          <a:xfrm>
            <a:off x="149628" y="881149"/>
            <a:ext cx="6251171" cy="4524315"/>
          </a:xfrm>
          <a:prstGeom prst="rect">
            <a:avLst/>
          </a:prstGeom>
          <a:noFill/>
        </p:spPr>
        <p:txBody>
          <a:bodyPr wrap="square" rtlCol="0">
            <a:spAutoFit/>
          </a:bodyPr>
          <a:lstStyle/>
          <a:p>
            <a:r>
              <a:rPr lang="tr-TR" dirty="0" smtClean="0"/>
              <a:t>	</a:t>
            </a:r>
            <a:r>
              <a:rPr lang="tr-TR" sz="3600" b="1" dirty="0" smtClean="0">
                <a:solidFill>
                  <a:schemeClr val="bg1"/>
                </a:solidFill>
              </a:rPr>
              <a:t>Biz </a:t>
            </a:r>
            <a:r>
              <a:rPr lang="tr-TR" sz="3600" b="1" dirty="0">
                <a:solidFill>
                  <a:schemeClr val="bg1"/>
                </a:solidFill>
              </a:rPr>
              <a:t>insanların hayatta kalmak ve çevreye sağlıklı uyum geliştirebilmek bazı ihtiyaçları </a:t>
            </a:r>
            <a:r>
              <a:rPr lang="tr-TR" sz="3600" b="1" dirty="0" err="1">
                <a:solidFill>
                  <a:schemeClr val="bg1"/>
                </a:solidFill>
              </a:rPr>
              <a:t>vardır.Bu</a:t>
            </a:r>
            <a:r>
              <a:rPr lang="tr-TR" sz="3600" b="1" dirty="0">
                <a:solidFill>
                  <a:schemeClr val="bg1"/>
                </a:solidFill>
              </a:rPr>
              <a:t> ihtiyaçların karşılanması </a:t>
            </a:r>
            <a:r>
              <a:rPr lang="tr-TR" sz="3600" b="1" dirty="0" err="1" smtClean="0">
                <a:solidFill>
                  <a:schemeClr val="bg1"/>
                </a:solidFill>
              </a:rPr>
              <a:t>önemlidir.Fotoğrafta</a:t>
            </a:r>
            <a:r>
              <a:rPr lang="tr-TR" sz="3600" b="1" dirty="0" smtClean="0">
                <a:solidFill>
                  <a:schemeClr val="bg1"/>
                </a:solidFill>
              </a:rPr>
              <a:t> </a:t>
            </a:r>
            <a:r>
              <a:rPr lang="tr-TR" sz="3600" b="1" dirty="0">
                <a:solidFill>
                  <a:schemeClr val="bg1"/>
                </a:solidFill>
              </a:rPr>
              <a:t>gördüğünüz gibi bu ihtiyaçların en önemlilerinden biri ‘’GÜVENLİK İHTİYACI’’DIR.</a:t>
            </a:r>
          </a:p>
        </p:txBody>
      </p:sp>
    </p:spTree>
    <p:extLst>
      <p:ext uri="{BB962C8B-B14F-4D97-AF65-F5344CB8AC3E}">
        <p14:creationId xmlns:p14="http://schemas.microsoft.com/office/powerpoint/2010/main" val="272068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65760" y="282632"/>
            <a:ext cx="11421687" cy="6251171"/>
          </a:xfrm>
          <a:ln/>
        </p:spPr>
        <p:style>
          <a:lnRef idx="1">
            <a:schemeClr val="dk1"/>
          </a:lnRef>
          <a:fillRef idx="2">
            <a:schemeClr val="dk1"/>
          </a:fillRef>
          <a:effectRef idx="1">
            <a:schemeClr val="dk1"/>
          </a:effectRef>
          <a:fontRef idx="minor">
            <a:schemeClr val="dk1"/>
          </a:fontRef>
        </p:style>
        <p:txBody>
          <a:bodyPr>
            <a:normAutofit/>
          </a:bodyPr>
          <a:lstStyle/>
          <a:p>
            <a:pPr>
              <a:lnSpc>
                <a:spcPct val="100000"/>
              </a:lnSpc>
            </a:pPr>
            <a:r>
              <a:rPr lang="tr-TR" sz="4800" b="1" spc="0" dirty="0" smtClean="0">
                <a:ln w="0"/>
                <a:solidFill>
                  <a:schemeClr val="accent1"/>
                </a:solidFill>
                <a:effectLst>
                  <a:outerShdw blurRad="38100" dist="25400" dir="5400000" algn="ctr" rotWithShape="0">
                    <a:srgbClr val="6E747A">
                      <a:alpha val="43000"/>
                    </a:srgbClr>
                  </a:outerShdw>
                </a:effectLst>
              </a:rPr>
              <a:t>Güvenliğimizle ilgili bazı sorunları </a:t>
            </a:r>
            <a:br>
              <a:rPr lang="tr-TR" sz="4800" b="1" spc="0" dirty="0" smtClean="0">
                <a:ln w="0"/>
                <a:solidFill>
                  <a:schemeClr val="accent1"/>
                </a:solidFill>
                <a:effectLst>
                  <a:outerShdw blurRad="38100" dist="25400" dir="5400000" algn="ctr" rotWithShape="0">
                    <a:srgbClr val="6E747A">
                      <a:alpha val="43000"/>
                    </a:srgbClr>
                  </a:outerShdw>
                </a:effectLst>
              </a:rPr>
            </a:br>
            <a:r>
              <a:rPr lang="tr-TR" sz="4800" b="1" spc="0" dirty="0" smtClean="0">
                <a:ln w="0"/>
                <a:solidFill>
                  <a:schemeClr val="accent1"/>
                </a:solidFill>
                <a:effectLst>
                  <a:outerShdw blurRad="38100" dist="25400" dir="5400000" algn="ctr" rotWithShape="0">
                    <a:srgbClr val="6E747A">
                      <a:alpha val="43000"/>
                    </a:srgbClr>
                  </a:outerShdw>
                </a:effectLst>
              </a:rPr>
              <a:t>yaşamamak için;</a:t>
            </a:r>
            <a:br>
              <a:rPr lang="tr-TR" sz="4800" b="1" spc="0" dirty="0" smtClean="0">
                <a:ln w="0"/>
                <a:solidFill>
                  <a:schemeClr val="accent1"/>
                </a:solidFill>
                <a:effectLst>
                  <a:outerShdw blurRad="38100" dist="25400" dir="5400000" algn="ctr" rotWithShape="0">
                    <a:srgbClr val="6E747A">
                      <a:alpha val="43000"/>
                    </a:srgbClr>
                  </a:outerShdw>
                </a:effectLst>
              </a:rPr>
            </a:br>
            <a:r>
              <a:rPr lang="tr-TR" sz="4400" b="1" spc="0" dirty="0" smtClean="0">
                <a:ln w="0"/>
                <a:solidFill>
                  <a:schemeClr val="accent1"/>
                </a:solidFill>
                <a:effectLst>
                  <a:outerShdw blurRad="38100" dist="25400" dir="5400000" algn="ctr" rotWithShape="0">
                    <a:srgbClr val="6E747A">
                      <a:alpha val="43000"/>
                    </a:srgbClr>
                  </a:outerShdw>
                </a:effectLst>
              </a:rPr>
              <a:t/>
            </a:r>
            <a:br>
              <a:rPr lang="tr-TR" sz="4400" b="1" spc="0" dirty="0" smtClean="0">
                <a:ln w="0"/>
                <a:solidFill>
                  <a:schemeClr val="accent1"/>
                </a:solidFill>
                <a:effectLst>
                  <a:outerShdw blurRad="38100" dist="25400" dir="5400000" algn="ctr" rotWithShape="0">
                    <a:srgbClr val="6E747A">
                      <a:alpha val="43000"/>
                    </a:srgbClr>
                  </a:outerShdw>
                </a:effectLst>
              </a:rPr>
            </a:br>
            <a:r>
              <a:rPr lang="tr-TR" sz="4400" b="1" dirty="0" smtClean="0"/>
              <a:t>• Kendimizi korumayı öğrenmeliyiz</a:t>
            </a:r>
            <a:br>
              <a:rPr lang="tr-TR" sz="4400" b="1" dirty="0" smtClean="0"/>
            </a:br>
            <a:r>
              <a:rPr lang="tr-TR" sz="4400" b="1" dirty="0" smtClean="0"/>
              <a:t>• Güvenliğimiz için önlemler almalıyız</a:t>
            </a:r>
            <a:br>
              <a:rPr lang="tr-TR" sz="4400" b="1" dirty="0" smtClean="0"/>
            </a:br>
            <a:r>
              <a:rPr lang="tr-TR" sz="4400" b="1" dirty="0" smtClean="0"/>
              <a:t>• Riskli davranışlardan kaçınmalıyız</a:t>
            </a:r>
            <a:br>
              <a:rPr lang="tr-TR" sz="4400" b="1" dirty="0" smtClean="0"/>
            </a:br>
            <a:r>
              <a:rPr lang="tr-TR" sz="4400" b="1" dirty="0" smtClean="0"/>
              <a:t>• Güvendiğimiz yetişkinlerle konuşmalıyız</a:t>
            </a:r>
            <a:br>
              <a:rPr lang="tr-TR" sz="4400" b="1" dirty="0" smtClean="0"/>
            </a:br>
            <a:r>
              <a:rPr lang="tr-TR" sz="4400" b="1" dirty="0" smtClean="0"/>
              <a:t>• Bilgi sahibi olmalıyız</a:t>
            </a:r>
            <a:br>
              <a:rPr lang="tr-TR" sz="4400" b="1" dirty="0" smtClean="0"/>
            </a:br>
            <a:r>
              <a:rPr lang="tr-TR" sz="4400" b="1" dirty="0" smtClean="0"/>
              <a:t>• “Hayır, istemiyorum!” demeyi öğrenmeliyiz.</a:t>
            </a:r>
            <a:endParaRPr lang="tr-TR" sz="4400" b="1" dirty="0"/>
          </a:p>
        </p:txBody>
      </p:sp>
    </p:spTree>
    <p:extLst>
      <p:ext uri="{BB962C8B-B14F-4D97-AF65-F5344CB8AC3E}">
        <p14:creationId xmlns:p14="http://schemas.microsoft.com/office/powerpoint/2010/main" val="129627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6384175" cy="6858000"/>
          </a:xfrm>
        </p:spPr>
        <p:style>
          <a:lnRef idx="0">
            <a:schemeClr val="accent6"/>
          </a:lnRef>
          <a:fillRef idx="3">
            <a:schemeClr val="accent6"/>
          </a:fillRef>
          <a:effectRef idx="3">
            <a:schemeClr val="accent6"/>
          </a:effectRef>
          <a:fontRef idx="minor">
            <a:schemeClr val="lt1"/>
          </a:fontRef>
        </p:style>
        <p:txBody>
          <a:bodyPr>
            <a:normAutofit/>
          </a:bodyPr>
          <a:lstStyle/>
          <a:p>
            <a:r>
              <a:rPr lang="tr-TR" sz="4900" b="1" u="sng" dirty="0" smtClean="0">
                <a:solidFill>
                  <a:srgbClr val="002060"/>
                </a:solidFill>
              </a:rPr>
              <a:t>Güvenliğimizi sağlamayı</a:t>
            </a:r>
            <a:br>
              <a:rPr lang="tr-TR" sz="4900" b="1" u="sng" dirty="0" smtClean="0">
                <a:solidFill>
                  <a:srgbClr val="002060"/>
                </a:solidFill>
              </a:rPr>
            </a:br>
            <a:r>
              <a:rPr lang="tr-TR" sz="4900" b="1" u="sng" dirty="0" smtClean="0">
                <a:solidFill>
                  <a:srgbClr val="002060"/>
                </a:solidFill>
              </a:rPr>
              <a:t>öğrenelim:</a:t>
            </a:r>
            <a:r>
              <a:rPr lang="tr-TR" sz="4900" b="1" u="sng" dirty="0" smtClean="0"/>
              <a:t/>
            </a:r>
            <a:br>
              <a:rPr lang="tr-TR" sz="4900" b="1" u="sng" dirty="0" smtClean="0"/>
            </a:br>
            <a:r>
              <a:rPr lang="tr-TR" sz="4900" dirty="0" smtClean="0"/>
              <a:t>	</a:t>
            </a:r>
            <a:r>
              <a:rPr lang="tr-TR" sz="4400" b="1" dirty="0" smtClean="0"/>
              <a:t>Çocuklar olarak güvende olma hakkımız var ve kimse bunu elimizden alamaz.</a:t>
            </a:r>
            <a:br>
              <a:rPr lang="tr-TR" sz="4400" b="1" dirty="0" smtClean="0"/>
            </a:br>
            <a:r>
              <a:rPr lang="tr-TR" sz="4400" b="1" dirty="0" smtClean="0"/>
              <a:t/>
            </a:r>
            <a:br>
              <a:rPr lang="tr-TR" sz="4400" b="1" dirty="0" smtClean="0"/>
            </a:br>
            <a:r>
              <a:rPr lang="tr-TR" sz="4400" b="1" dirty="0" smtClean="0"/>
              <a:t>	Güvenliğimizi korumak için gerekirse </a:t>
            </a:r>
            <a:r>
              <a:rPr lang="tr-TR" sz="4400" b="1" dirty="0" smtClean="0">
                <a:solidFill>
                  <a:srgbClr val="FF0000"/>
                </a:solidFill>
              </a:rPr>
              <a:t>bize zarar veren kişiden kaçmak, yüksek sesle bağırmak ve onu tekmelemek gibi bazı kural dışı  </a:t>
            </a:r>
            <a:r>
              <a:rPr lang="tr-TR" sz="4400" b="1" dirty="0" smtClean="0"/>
              <a:t>davranışlarda bulunabiliriz..</a:t>
            </a:r>
            <a:endParaRPr lang="tr-TR" sz="4400"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720" y="448888"/>
            <a:ext cx="2590800" cy="16871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803" y="1822609"/>
            <a:ext cx="2360814" cy="3391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9720" y="4060853"/>
            <a:ext cx="2590800" cy="230669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280971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Büyük Şehir</Template>
  <TotalTime>394</TotalTime>
  <Words>756</Words>
  <Application>Microsoft Office PowerPoint</Application>
  <PresentationFormat>Geniş ekran</PresentationFormat>
  <Paragraphs>113</Paragraphs>
  <Slides>29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29</vt:i4>
      </vt:variant>
    </vt:vector>
  </HeadingPairs>
  <TitlesOfParts>
    <vt:vector size="32" baseType="lpstr">
      <vt:lpstr>Arial</vt:lpstr>
      <vt:lpstr>Calibri Light</vt:lpstr>
      <vt:lpstr>Metropolitan</vt:lpstr>
      <vt:lpstr>SEYHAN REHBERLİK VE  ARAŞTIRMA MERKEZİ MÜDÜRLÜĞÜ PDR BÖLÜM BAŞKANLIĞI  ‘’İhmal Ve İstismar Öğrenci  Boyutu’’ </vt:lpstr>
      <vt:lpstr>PowerPoint Sunusu</vt:lpstr>
      <vt:lpstr>Bir zamanlar çocuktunuz..</vt:lpstr>
      <vt:lpstr>Büyüdünüz…</vt:lpstr>
      <vt:lpstr>Geliştiniz…</vt:lpstr>
      <vt:lpstr>Ve Değişimlere UYUM Sağladınız</vt:lpstr>
      <vt:lpstr>PowerPoint Sunusu</vt:lpstr>
      <vt:lpstr>Güvenliğimizle ilgili bazı sorunları  yaşamamak için;  • Kendimizi korumayı öğrenmeliyiz • Güvenliğimiz için önlemler almalıyız • Riskli davranışlardan kaçınmalıyız • Güvendiğimiz yetişkinlerle konuşmalıyız • Bilgi sahibi olmalıyız • “Hayır, istemiyorum!” demeyi öğrenmeliyiz.</vt:lpstr>
      <vt:lpstr>Güvenliğimizi sağlamayı öğrenelim:  Çocuklar olarak güvende olma hakkımız var ve kimse bunu elimizden alamaz.   Güvenliğimizi korumak için gerekirse bize zarar veren kişiden kaçmak, yüksek sesle bağırmak ve onu tekmelemek gibi bazı kural dışı  davranışlarda bulunabiliriz..</vt:lpstr>
      <vt:lpstr>Kendimizi sakınalım..</vt:lpstr>
      <vt:lpstr>Güvenli yaşamak için:</vt:lpstr>
      <vt:lpstr>PowerPoint Sunusu</vt:lpstr>
      <vt:lpstr>Güvenli yaşamak için…</vt:lpstr>
      <vt:lpstr>Bedenimizi koruyalım;</vt:lpstr>
      <vt:lpstr>Bedenin sana aittir, onu koru..</vt:lpstr>
      <vt:lpstr>İyi Dokunma /Kötü Dokunma</vt:lpstr>
      <vt:lpstr>İyi Dokunma</vt:lpstr>
      <vt:lpstr>Kötü Dokunma</vt:lpstr>
      <vt:lpstr>Kötü Dokunma</vt:lpstr>
      <vt:lpstr>• Böyle bir durum ne olursa olsun sizin suçunuz olamaz. Yapılan şey kısa bir süre insanda hoş duygular uyandırabilir. Bir an bundan hoşlansanız, hatta size söylenenleri bilmediğiniz bir nedenle yapsanız dahi BU SİZİ ASLA SUÇ ORTAĞI YAPMAZ.   • Çünkü SİZ ÇOCUKSUNUZ VE BÖYLE DURUMLARDA ASLA SUÇLU OLAMAZSINIZ.</vt:lpstr>
      <vt:lpstr>’Hayır’ demeyi öğrenelim:</vt:lpstr>
      <vt:lpstr>PowerPoint Sunusu</vt:lpstr>
      <vt:lpstr>‘HAYIR’ Diyebilme Yöntemleri</vt:lpstr>
      <vt:lpstr>Gerekirse yardım istemek..</vt:lpstr>
      <vt:lpstr>Her zaman sır saklanmaz..</vt:lpstr>
      <vt:lpstr>Hangi sırlar saklanmaz ?</vt:lpstr>
      <vt:lpstr>PowerPoint Sunusu</vt:lpstr>
      <vt:lpstr>PowerPoint Sunusu</vt:lpstr>
      <vt:lpstr>NELER ÖĞRENDİK ?</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ronaldinho424</cp:lastModifiedBy>
  <cp:revision>34</cp:revision>
  <dcterms:created xsi:type="dcterms:W3CDTF">2017-11-20T06:15:43Z</dcterms:created>
  <dcterms:modified xsi:type="dcterms:W3CDTF">2017-12-01T06:20:15Z</dcterms:modified>
</cp:coreProperties>
</file>