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87" r:id="rId9"/>
    <p:sldId id="298" r:id="rId10"/>
    <p:sldId id="288" r:id="rId11"/>
    <p:sldId id="262" r:id="rId12"/>
    <p:sldId id="289" r:id="rId13"/>
    <p:sldId id="264" r:id="rId14"/>
    <p:sldId id="265" r:id="rId15"/>
    <p:sldId id="295" r:id="rId16"/>
    <p:sldId id="263" r:id="rId17"/>
    <p:sldId id="266" r:id="rId18"/>
    <p:sldId id="294" r:id="rId19"/>
    <p:sldId id="268" r:id="rId20"/>
    <p:sldId id="267" r:id="rId21"/>
    <p:sldId id="271" r:id="rId22"/>
    <p:sldId id="272" r:id="rId23"/>
    <p:sldId id="290" r:id="rId24"/>
    <p:sldId id="291" r:id="rId25"/>
    <p:sldId id="274" r:id="rId26"/>
    <p:sldId id="275" r:id="rId27"/>
    <p:sldId id="297" r:id="rId28"/>
    <p:sldId id="276" r:id="rId29"/>
    <p:sldId id="277" r:id="rId30"/>
    <p:sldId id="296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4" r:id="rId39"/>
    <p:sldId id="286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59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52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9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77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21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1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6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6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7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03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9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89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3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6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81000"/>
                <a:lumOff val="19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D29ED3-DA1F-47E6-8AEE-1E7D267E8D8C}" type="datetimeFigureOut">
              <a:rPr lang="tr-TR" smtClean="0"/>
              <a:t>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89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8195"/>
            <a:ext cx="9144000" cy="316121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SEYHAN REHBERLİK VE ARAŞTIRMA MERKEZİ MÜDÜRLÜĞÜ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1" y="3409407"/>
            <a:ext cx="11007046" cy="238179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PDR BÖLÜM BAŞKANLIĞI</a:t>
            </a:r>
          </a:p>
          <a:p>
            <a:pPr algn="ctr"/>
            <a:r>
              <a:rPr lang="tr-TR" sz="3200" b="1" dirty="0" smtClean="0"/>
              <a:t>‘’İhmal Ve İstismar Öğrenci  Boyutu’’</a:t>
            </a:r>
          </a:p>
          <a:p>
            <a:pPr algn="ctr"/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91" y="4715692"/>
            <a:ext cx="2194560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209006"/>
            <a:ext cx="10915605" cy="440218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DUYGUSAL İSTİSMAR</a:t>
            </a:r>
            <a:r>
              <a:rPr lang="tr-TR" b="1" dirty="0" smtClean="0">
                <a:solidFill>
                  <a:srgbClr val="FFC000"/>
                </a:solidFill>
              </a:rPr>
              <a:t>:</a:t>
            </a:r>
            <a:br>
              <a:rPr lang="tr-TR" b="1" dirty="0" smtClean="0">
                <a:solidFill>
                  <a:srgbClr val="FFC000"/>
                </a:solidFill>
              </a:rPr>
            </a:br>
            <a:r>
              <a:rPr lang="tr-TR" b="1" dirty="0">
                <a:solidFill>
                  <a:srgbClr val="FFC000"/>
                </a:solidFill>
              </a:rPr>
              <a:t>	</a:t>
            </a:r>
            <a:r>
              <a:rPr lang="tr-TR" sz="3100" b="1" dirty="0" smtClean="0"/>
              <a:t>Çocuğun </a:t>
            </a:r>
            <a:r>
              <a:rPr lang="tr-TR" sz="3100" b="1" dirty="0"/>
              <a:t>duygusal ihtiyaçlarını karşılayan kişiler tarafından çocuğa sürekli olarak, tekrarlayıcı ve uygunsuz bir biçimde karşılık verme ve tepki göstermedir. </a:t>
            </a:r>
            <a:br>
              <a:rPr lang="tr-TR" sz="3100" b="1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</a:t>
            </a:r>
            <a:r>
              <a:rPr lang="tr-TR" sz="3100" b="1" dirty="0"/>
              <a:t>Çocuğun kişiliğini zedeleyici, duygusal gelişimini engelleyici eylemlerdir.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4428309"/>
            <a:ext cx="4101737" cy="197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4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48640" y="117566"/>
            <a:ext cx="6074229" cy="674043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CİNSEL İSTİSMAR:</a:t>
            </a:r>
            <a:br>
              <a:rPr lang="tr-TR" sz="3200" b="1" dirty="0" smtClean="0">
                <a:solidFill>
                  <a:srgbClr val="FFC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r>
              <a:rPr lang="tr-TR" sz="2400" b="1" dirty="0" smtClean="0"/>
              <a:t>Bir çocuğun bir erişkin tarafından cinsel doyum için kullanılmasıdır. Cinsel istismar temas ile olabileceği gibi, teşhircilik, röntgencilik ve çocuğu pornografide kullanmak şeklinde de olabilir. </a:t>
            </a:r>
            <a:br>
              <a:rPr lang="tr-TR" sz="2400" b="1" dirty="0" smtClean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>
                <a:solidFill>
                  <a:srgbClr val="FFC000"/>
                </a:solidFill>
              </a:rPr>
              <a:t>Çocuklarda cinsel istismarın yaygınlığı :</a:t>
            </a:r>
            <a:br>
              <a:rPr lang="tr-TR" sz="2400" b="1" dirty="0" smtClean="0">
                <a:solidFill>
                  <a:srgbClr val="FFC000"/>
                </a:solidFill>
              </a:rPr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	Ülkemizde kadınların %20’sinin, erkeklerin % 7’sinin çocukluğunda en az bir kez cinsel istismara maruz kaldığı saptanmıştır.</a:t>
            </a:r>
            <a:br>
              <a:rPr lang="tr-TR" sz="2400" b="1" dirty="0" smtClean="0"/>
            </a:b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0"/>
            <a:ext cx="566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8537" y="339634"/>
            <a:ext cx="9522823" cy="301752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GÜVENLİ OLMAYAN SANAL </a:t>
            </a:r>
            <a: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ORTAM</a:t>
            </a:r>
            <a:b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SİBER-ÇEVRİM  İÇİ TACİZ</a:t>
            </a:r>
            <a:endParaRPr lang="tr-TR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0" y="3592287"/>
            <a:ext cx="6387736" cy="29130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10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195943"/>
            <a:ext cx="10784977" cy="1058091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b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8194" y="104503"/>
            <a:ext cx="5381897" cy="61917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3200" b="1" dirty="0" smtClean="0"/>
              <a:t>Günümüzde teknolojinin hızla gelişme gösteren alanlarından </a:t>
            </a:r>
            <a:r>
              <a:rPr lang="tr-TR" sz="3200" b="1" dirty="0"/>
              <a:t>birisi de internet </a:t>
            </a:r>
            <a:r>
              <a:rPr lang="tr-TR" sz="3200" b="1" dirty="0" smtClean="0"/>
              <a:t>iletişimidir</a:t>
            </a:r>
            <a:r>
              <a:rPr lang="tr-TR" sz="3200" b="1" dirty="0"/>
              <a:t>. </a:t>
            </a:r>
            <a:r>
              <a:rPr lang="tr-TR" sz="3200" b="1" dirty="0" smtClean="0"/>
              <a:t>  </a:t>
            </a:r>
          </a:p>
          <a:p>
            <a:pPr marL="0" indent="0">
              <a:buNone/>
            </a:pPr>
            <a:r>
              <a:rPr lang="tr-TR" sz="3200" b="1" dirty="0" smtClean="0"/>
              <a:t>   İnternet, iletişim </a:t>
            </a:r>
            <a:r>
              <a:rPr lang="tr-TR" sz="3200" b="1" dirty="0"/>
              <a:t>kurma ve günlük </a:t>
            </a:r>
            <a:r>
              <a:rPr lang="tr-TR" sz="3200" b="1" dirty="0" smtClean="0"/>
              <a:t>ihtiyaçları karşılama </a:t>
            </a:r>
            <a:r>
              <a:rPr lang="tr-TR" sz="3200" b="1" dirty="0"/>
              <a:t>gibi pek çok alanda </a:t>
            </a:r>
            <a:r>
              <a:rPr lang="tr-TR" sz="3200" b="1" dirty="0" smtClean="0"/>
              <a:t>kullanılmaktadır</a:t>
            </a:r>
            <a:r>
              <a:rPr lang="tr-TR" sz="3200" b="1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13953"/>
            <a:ext cx="5355771" cy="506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0474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685801"/>
            <a:ext cx="11129554" cy="3063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/>
              <a:t>	İnternet aracılığı </a:t>
            </a:r>
            <a:r>
              <a:rPr lang="tr-TR" sz="2800" b="1" dirty="0"/>
              <a:t>ile </a:t>
            </a:r>
            <a:r>
              <a:rPr lang="tr-TR" sz="2800" b="1" dirty="0" smtClean="0"/>
              <a:t>iletişim </a:t>
            </a:r>
            <a:r>
              <a:rPr lang="tr-TR" sz="2800" b="1" dirty="0"/>
              <a:t>ve </a:t>
            </a:r>
            <a:r>
              <a:rPr lang="tr-TR" sz="2800" b="1" dirty="0" smtClean="0"/>
              <a:t>etkileşim </a:t>
            </a:r>
            <a:r>
              <a:rPr lang="tr-TR" sz="2800" b="1" dirty="0"/>
              <a:t>boyutunda en çok yer alan </a:t>
            </a:r>
            <a:r>
              <a:rPr lang="tr-TR" sz="2800" b="1" dirty="0" smtClean="0"/>
              <a:t>kesim siz çocuk ve </a:t>
            </a:r>
            <a:r>
              <a:rPr lang="tr-TR" sz="2800" b="1" dirty="0" err="1" smtClean="0"/>
              <a:t>ergenlersiniz.Çoğu</a:t>
            </a:r>
            <a:r>
              <a:rPr lang="tr-TR" sz="2800" b="1" dirty="0" smtClean="0"/>
              <a:t> </a:t>
            </a:r>
            <a:r>
              <a:rPr lang="tr-TR" sz="2800" b="1" dirty="0"/>
              <a:t>zaman interneti </a:t>
            </a:r>
            <a:r>
              <a:rPr lang="tr-TR" sz="2800" b="1" dirty="0" smtClean="0"/>
              <a:t>amacına uygun olarak </a:t>
            </a:r>
            <a:r>
              <a:rPr lang="tr-TR" sz="2800" b="1" dirty="0"/>
              <a:t>kullanmamakta, gereksiz zaman </a:t>
            </a:r>
            <a:r>
              <a:rPr lang="tr-TR" sz="2800" b="1" dirty="0" smtClean="0"/>
              <a:t>kayıplar</a:t>
            </a:r>
            <a:r>
              <a:rPr lang="tr-TR" sz="2800" b="1" dirty="0"/>
              <a:t>ı</a:t>
            </a:r>
            <a:r>
              <a:rPr lang="tr-TR" sz="2800" b="1" dirty="0" smtClean="0"/>
              <a:t> </a:t>
            </a:r>
            <a:r>
              <a:rPr lang="tr-TR" sz="2800" b="1" dirty="0"/>
              <a:t>ve </a:t>
            </a:r>
            <a:r>
              <a:rPr lang="tr-TR" sz="2800" b="1" dirty="0" smtClean="0"/>
              <a:t>sosyal  ortamlardan </a:t>
            </a:r>
            <a:r>
              <a:rPr lang="tr-TR" sz="2800" b="1" dirty="0"/>
              <a:t>soyutlanma gibi olumsuz etkilerinin </a:t>
            </a:r>
            <a:r>
              <a:rPr lang="tr-TR" sz="2800" b="1" dirty="0" smtClean="0"/>
              <a:t>yanında </a:t>
            </a:r>
            <a:r>
              <a:rPr lang="tr-TR" sz="3600" b="1" dirty="0" smtClean="0">
                <a:solidFill>
                  <a:srgbClr val="FFC000"/>
                </a:solidFill>
              </a:rPr>
              <a:t>İSTİSMARCILARIN HEDEFLERİNE AÇIK KALABİLMEKTESİNİZ.</a:t>
            </a:r>
            <a:endParaRPr lang="tr-T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593670"/>
            <a:ext cx="10589034" cy="1541416"/>
          </a:xfrm>
        </p:spPr>
        <p:txBody>
          <a:bodyPr/>
          <a:lstStyle/>
          <a:p>
            <a:r>
              <a:rPr lang="tr-TR" dirty="0" err="1" smtClean="0"/>
              <a:t>Becky’nin</a:t>
            </a:r>
            <a:r>
              <a:rPr lang="tr-TR" dirty="0" smtClean="0"/>
              <a:t> hikayesi VİDEO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124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587829"/>
          </a:xfrm>
        </p:spPr>
        <p:txBody>
          <a:bodyPr>
            <a:normAutofit fontScale="90000"/>
          </a:bodyPr>
          <a:lstStyle/>
          <a:p>
            <a:r>
              <a:rPr lang="tr-TR" sz="53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SİBER</a:t>
            </a:r>
            <a:r>
              <a:rPr lang="tr-T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6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TACİZ</a:t>
            </a:r>
            <a:r>
              <a:rPr lang="tr-T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67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NEDİR ?</a:t>
            </a:r>
            <a:endParaRPr lang="tr-T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7829" y="914400"/>
            <a:ext cx="11038114" cy="5564777"/>
          </a:xfrm>
        </p:spPr>
        <p:txBody>
          <a:bodyPr>
            <a:normAutofit fontScale="62500" lnSpcReduction="20000"/>
          </a:bodyPr>
          <a:lstStyle/>
          <a:p>
            <a:r>
              <a:rPr lang="tr-TR" sz="4300" b="1" dirty="0">
                <a:solidFill>
                  <a:srgbClr val="FFC000"/>
                </a:solidFill>
              </a:rPr>
              <a:t>Siber Tacizin Tanımı</a:t>
            </a:r>
          </a:p>
          <a:p>
            <a:endParaRPr lang="tr-TR" dirty="0"/>
          </a:p>
          <a:p>
            <a:r>
              <a:rPr lang="tr-TR" dirty="0" smtClean="0"/>
              <a:t>	</a:t>
            </a:r>
            <a:r>
              <a:rPr lang="tr-TR" sz="3600" b="1" dirty="0" smtClean="0"/>
              <a:t>Basit </a:t>
            </a:r>
            <a:r>
              <a:rPr lang="tr-TR" sz="3600" b="1" dirty="0"/>
              <a:t>kelimelerle ifade edecek olursak siber taciz, çevrimiçi tacizdir. Teknolojinin ve özellikle de </a:t>
            </a:r>
            <a:r>
              <a:rPr lang="tr-TR" sz="3600" b="1" u="sng" dirty="0">
                <a:solidFill>
                  <a:srgbClr val="FFC000"/>
                </a:solidFill>
              </a:rPr>
              <a:t>İnternetin birisini rahatsız etmek için kullanılması anlamına gelir. Genel özellikler </a:t>
            </a:r>
            <a:r>
              <a:rPr lang="tr-TR" sz="3600" b="1" u="sng" dirty="0" smtClean="0">
                <a:solidFill>
                  <a:srgbClr val="FFC000"/>
                </a:solidFill>
              </a:rPr>
              <a:t>arasında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iftira,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izleme,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şantaj,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</a:t>
            </a:r>
            <a:r>
              <a:rPr lang="tr-TR" sz="3600" b="1" u="sng" dirty="0">
                <a:solidFill>
                  <a:srgbClr val="FFC000"/>
                </a:solidFill>
              </a:rPr>
              <a:t>tehdit, </a:t>
            </a:r>
            <a:endParaRPr lang="tr-TR" sz="3600" b="1" u="sng" dirty="0" smtClean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kimlik </a:t>
            </a:r>
            <a:r>
              <a:rPr lang="tr-TR" sz="3600" b="1" u="sng" dirty="0">
                <a:solidFill>
                  <a:srgbClr val="FFC000"/>
                </a:solidFill>
              </a:rPr>
              <a:t>hırsızlığı, </a:t>
            </a:r>
            <a:endParaRPr lang="tr-TR" sz="3600" b="1" u="sng" dirty="0" smtClean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veri </a:t>
            </a:r>
            <a:r>
              <a:rPr lang="tr-TR" sz="3600" b="1" u="sng" dirty="0">
                <a:solidFill>
                  <a:srgbClr val="FFC000"/>
                </a:solidFill>
              </a:rPr>
              <a:t>tahribi </a:t>
            </a:r>
            <a:r>
              <a:rPr lang="tr-TR" sz="3600" b="1" u="sng" dirty="0" smtClean="0">
                <a:solidFill>
                  <a:srgbClr val="FFC000"/>
                </a:solidFill>
              </a:rPr>
              <a:t> </a:t>
            </a:r>
            <a:r>
              <a:rPr lang="tr-TR" sz="3600" b="1" dirty="0"/>
              <a:t>yer alır. </a:t>
            </a:r>
            <a:endParaRPr lang="tr-TR" sz="36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r>
              <a:rPr lang="tr-TR" sz="3600" b="1" dirty="0" smtClean="0"/>
              <a:t>Siber </a:t>
            </a:r>
            <a:r>
              <a:rPr lang="tr-TR" sz="3600" b="1" dirty="0"/>
              <a:t>taciz, </a:t>
            </a:r>
            <a:r>
              <a:rPr lang="tr-TR" sz="3600" b="1" u="sng" dirty="0">
                <a:solidFill>
                  <a:srgbClr val="FFC000"/>
                </a:solidFill>
              </a:rPr>
              <a:t>çocukların cinsel amaçla veya başka bir şekilde </a:t>
            </a:r>
            <a:r>
              <a:rPr lang="tr-TR" sz="3600" b="1" u="sng" dirty="0" smtClean="0">
                <a:solidFill>
                  <a:srgbClr val="FFC000"/>
                </a:solidFill>
              </a:rPr>
              <a:t>istismar </a:t>
            </a:r>
            <a:r>
              <a:rPr lang="tr-TR" sz="3600" b="1" u="sng" dirty="0">
                <a:solidFill>
                  <a:srgbClr val="FFC000"/>
                </a:solidFill>
              </a:rPr>
              <a:t>edilmesini de içerir.</a:t>
            </a:r>
          </a:p>
        </p:txBody>
      </p:sp>
    </p:spTree>
    <p:extLst>
      <p:ext uri="{BB962C8B-B14F-4D97-AF65-F5344CB8AC3E}">
        <p14:creationId xmlns:p14="http://schemas.microsoft.com/office/powerpoint/2010/main" val="17581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313509"/>
            <a:ext cx="5068389" cy="63485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400" b="1" dirty="0" smtClean="0"/>
              <a:t>Çocuklar </a:t>
            </a:r>
            <a:r>
              <a:rPr lang="tr-TR" sz="2400" b="1" dirty="0"/>
              <a:t>interneti daha çok ev ödevi </a:t>
            </a:r>
            <a:r>
              <a:rPr lang="tr-TR" sz="2400" b="1" dirty="0" err="1" smtClean="0"/>
              <a:t>yapmak,oyun</a:t>
            </a:r>
            <a:r>
              <a:rPr lang="tr-TR" sz="2400" b="1" dirty="0" smtClean="0"/>
              <a:t> </a:t>
            </a:r>
            <a:r>
              <a:rPr lang="tr-TR" sz="2400" b="1" dirty="0"/>
              <a:t>oynamak için </a:t>
            </a:r>
            <a:r>
              <a:rPr lang="tr-TR" sz="2400" b="1" dirty="0" smtClean="0"/>
              <a:t>kullanmaktadırlar.</a:t>
            </a:r>
          </a:p>
          <a:p>
            <a:pPr marL="0" indent="0">
              <a:buNone/>
            </a:pPr>
            <a:r>
              <a:rPr lang="tr-TR" sz="2400" b="1" dirty="0"/>
              <a:t>	</a:t>
            </a:r>
            <a:r>
              <a:rPr lang="tr-TR" sz="2400" b="1" dirty="0" smtClean="0"/>
              <a:t> </a:t>
            </a:r>
            <a:r>
              <a:rPr lang="tr-TR" sz="2400" b="1" dirty="0"/>
              <a:t>Ancak </a:t>
            </a:r>
            <a:r>
              <a:rPr lang="tr-TR" sz="2400" b="1" dirty="0" smtClean="0">
                <a:solidFill>
                  <a:srgbClr val="FFC000"/>
                </a:solidFill>
              </a:rPr>
              <a:t>14-18 </a:t>
            </a:r>
            <a:r>
              <a:rPr lang="tr-TR" sz="2400" b="1" dirty="0" smtClean="0"/>
              <a:t>yaş grubu çocuklar bilgisayarı </a:t>
            </a:r>
            <a:r>
              <a:rPr lang="tr-TR" sz="2400" b="1" dirty="0"/>
              <a:t>daha çok internet </a:t>
            </a:r>
            <a:r>
              <a:rPr lang="tr-TR" sz="2400" b="1" dirty="0" smtClean="0"/>
              <a:t>sitelerine girmek</a:t>
            </a:r>
            <a:r>
              <a:rPr lang="tr-TR" sz="2400" b="1" dirty="0"/>
              <a:t>, </a:t>
            </a:r>
            <a:r>
              <a:rPr lang="tr-TR" sz="2400" b="1" dirty="0" smtClean="0"/>
              <a:t>eğlenmek</a:t>
            </a:r>
            <a:r>
              <a:rPr lang="tr-TR" sz="2400" b="1" dirty="0"/>
              <a:t>, sohbet etmek, oyun oynamak </a:t>
            </a:r>
            <a:r>
              <a:rPr lang="tr-TR" sz="2400" b="1" dirty="0" smtClean="0"/>
              <a:t>amacı ile kullanmaktadırlar.</a:t>
            </a:r>
          </a:p>
          <a:p>
            <a:pPr marL="0" indent="0">
              <a:buNone/>
            </a:pPr>
            <a:r>
              <a:rPr lang="tr-TR" sz="2400" b="1" dirty="0" smtClean="0"/>
              <a:t>	 Gençler arasında </a:t>
            </a:r>
            <a:r>
              <a:rPr lang="tr-TR" sz="2400" b="1" dirty="0"/>
              <a:t>internet </a:t>
            </a:r>
            <a:r>
              <a:rPr lang="tr-TR" sz="2400" b="1" dirty="0" smtClean="0"/>
              <a:t>kullanarak anlık mesajlaşmak</a:t>
            </a:r>
            <a:r>
              <a:rPr lang="tr-TR" sz="2400" b="1" dirty="0"/>
              <a:t>, </a:t>
            </a:r>
            <a:r>
              <a:rPr lang="tr-TR" sz="2400" b="1" dirty="0" err="1" smtClean="0"/>
              <a:t>Myspace,Facebook,İnstagram,Whatsapp</a:t>
            </a:r>
            <a:r>
              <a:rPr lang="tr-TR" sz="2400" b="1" dirty="0" smtClean="0"/>
              <a:t> </a:t>
            </a:r>
            <a:r>
              <a:rPr lang="tr-TR" sz="2400" b="1" dirty="0"/>
              <a:t>gibi sosyal </a:t>
            </a:r>
            <a:r>
              <a:rPr lang="tr-TR" sz="2400" b="1" dirty="0" smtClean="0"/>
              <a:t>ağlar kullanmak </a:t>
            </a:r>
            <a:r>
              <a:rPr lang="tr-TR" sz="2400" b="1" dirty="0"/>
              <a:t>oldukça popülerdir</a:t>
            </a:r>
            <a:r>
              <a:rPr lang="tr-TR" sz="2400" b="1" dirty="0" smtClean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1" y="254726"/>
            <a:ext cx="3152775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1242604"/>
            <a:ext cx="276225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8" y="2246403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3846603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1" y="4918165"/>
            <a:ext cx="2828925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645920"/>
            <a:ext cx="8534400" cy="2299063"/>
          </a:xfrm>
        </p:spPr>
        <p:txBody>
          <a:bodyPr/>
          <a:lstStyle/>
          <a:p>
            <a:r>
              <a:rPr lang="tr-TR" dirty="0" smtClean="0"/>
              <a:t>JEREMY’NİN HİKAYESİ 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4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03" y="313509"/>
            <a:ext cx="11155680" cy="5994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 	</a:t>
            </a:r>
            <a:r>
              <a:rPr lang="tr-TR" sz="3200" b="1" dirty="0" smtClean="0">
                <a:solidFill>
                  <a:srgbClr val="FFC000"/>
                </a:solidFill>
              </a:rPr>
              <a:t>İnternette sıkça;</a:t>
            </a:r>
          </a:p>
          <a:p>
            <a:pPr marL="0" indent="0">
              <a:buNone/>
            </a:pPr>
            <a:endParaRPr lang="tr-TR" sz="2800" b="1" dirty="0"/>
          </a:p>
          <a:p>
            <a:r>
              <a:rPr lang="tr-TR" sz="2800" b="1" dirty="0" smtClean="0"/>
              <a:t>kişisel </a:t>
            </a:r>
            <a:r>
              <a:rPr lang="tr-TR" sz="2800" b="1" dirty="0"/>
              <a:t>bilgilerini çevrimiçi olarak göndermek, </a:t>
            </a:r>
            <a:endParaRPr lang="tr-TR" sz="2800" b="1" dirty="0" smtClean="0"/>
          </a:p>
          <a:p>
            <a:r>
              <a:rPr lang="tr-TR" sz="2800" b="1" dirty="0" smtClean="0"/>
              <a:t>Tanımadıkları kişilerle </a:t>
            </a:r>
            <a:r>
              <a:rPr lang="tr-TR" sz="2800" b="1" dirty="0"/>
              <a:t>sohbet etmek</a:t>
            </a:r>
            <a:r>
              <a:rPr lang="tr-TR" sz="2800" b="1" dirty="0" smtClean="0"/>
              <a:t>,</a:t>
            </a:r>
          </a:p>
          <a:p>
            <a:r>
              <a:rPr lang="tr-TR" sz="2800" b="1" dirty="0" smtClean="0"/>
              <a:t> Arkadaş </a:t>
            </a:r>
            <a:r>
              <a:rPr lang="tr-TR" sz="2800" b="1" dirty="0"/>
              <a:t>listesine bilinmeyen </a:t>
            </a:r>
            <a:r>
              <a:rPr lang="tr-TR" sz="2800" b="1" dirty="0" smtClean="0"/>
              <a:t>kişileri </a:t>
            </a:r>
            <a:r>
              <a:rPr lang="tr-TR" sz="2800" b="1" dirty="0"/>
              <a:t>eklemek, </a:t>
            </a:r>
            <a:endParaRPr lang="tr-TR" sz="2800" b="1" dirty="0" smtClean="0"/>
          </a:p>
          <a:p>
            <a:r>
              <a:rPr lang="tr-TR" sz="2800" b="1" dirty="0" smtClean="0"/>
              <a:t>bilinmeyen kişilere kişisel </a:t>
            </a:r>
            <a:r>
              <a:rPr lang="tr-TR" sz="2800" b="1" dirty="0"/>
              <a:t>bilgilerini göndermek,</a:t>
            </a:r>
          </a:p>
          <a:p>
            <a:r>
              <a:rPr lang="tr-TR" sz="2800" b="1" dirty="0" smtClean="0"/>
              <a:t>başkalarına </a:t>
            </a:r>
            <a:r>
              <a:rPr lang="tr-TR" sz="2800" b="1" dirty="0"/>
              <a:t>kaba ve kötü sözlerle hakaret etmek,</a:t>
            </a:r>
          </a:p>
          <a:p>
            <a:r>
              <a:rPr lang="tr-TR" sz="2800" b="1" dirty="0"/>
              <a:t>bilinmeyen </a:t>
            </a:r>
            <a:r>
              <a:rPr lang="tr-TR" sz="2800" b="1" dirty="0" smtClean="0"/>
              <a:t>kişilerle </a:t>
            </a:r>
            <a:r>
              <a:rPr lang="tr-TR" sz="2800" b="1" dirty="0"/>
              <a:t>cinsellik </a:t>
            </a:r>
            <a:r>
              <a:rPr lang="tr-TR" sz="2800" b="1" dirty="0" smtClean="0"/>
              <a:t>hakkında konuşmak </a:t>
            </a:r>
            <a:r>
              <a:rPr lang="tr-TR" sz="2800" b="1" dirty="0"/>
              <a:t>gibi riskli</a:t>
            </a:r>
          </a:p>
          <a:p>
            <a:pPr marL="0" indent="0">
              <a:buNone/>
            </a:pPr>
            <a:r>
              <a:rPr lang="tr-TR" sz="2800" b="1" dirty="0" smtClean="0"/>
              <a:t>davranışlarda bulunabilmektesiniz.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smtClean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C000"/>
                </a:solidFill>
              </a:rPr>
              <a:t>Bu nedenle </a:t>
            </a:r>
            <a:r>
              <a:rPr lang="tr-TR" sz="2800" b="1" dirty="0" smtClean="0">
                <a:solidFill>
                  <a:srgbClr val="FFC000"/>
                </a:solidFill>
              </a:rPr>
              <a:t>internette </a:t>
            </a:r>
            <a:r>
              <a:rPr lang="tr-TR" sz="2800" b="1" dirty="0">
                <a:solidFill>
                  <a:srgbClr val="FFC000"/>
                </a:solidFill>
              </a:rPr>
              <a:t>beklenmedik ş</a:t>
            </a:r>
            <a:r>
              <a:rPr lang="tr-TR" sz="2800" b="1" dirty="0" smtClean="0">
                <a:solidFill>
                  <a:srgbClr val="FFC000"/>
                </a:solidFill>
              </a:rPr>
              <a:t>ekilde </a:t>
            </a:r>
            <a:r>
              <a:rPr lang="tr-TR" sz="2800" b="1" dirty="0">
                <a:solidFill>
                  <a:srgbClr val="FFC000"/>
                </a:solidFill>
              </a:rPr>
              <a:t>bir </a:t>
            </a:r>
            <a:r>
              <a:rPr lang="tr-TR" sz="2800" b="1" dirty="0" smtClean="0">
                <a:solidFill>
                  <a:srgbClr val="FFC000"/>
                </a:solidFill>
              </a:rPr>
              <a:t>takım </a:t>
            </a:r>
            <a:r>
              <a:rPr lang="tr-TR" sz="2800" b="1" dirty="0">
                <a:solidFill>
                  <a:srgbClr val="FFC000"/>
                </a:solidFill>
              </a:rPr>
              <a:t>risklerle </a:t>
            </a:r>
            <a:r>
              <a:rPr lang="tr-TR" sz="2800" b="1" dirty="0" smtClean="0">
                <a:solidFill>
                  <a:srgbClr val="FFC000"/>
                </a:solidFill>
              </a:rPr>
              <a:t>karşı karşıya kalabilmektesiniz. </a:t>
            </a:r>
            <a:endParaRPr lang="tr-TR" sz="2800" b="1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34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67857" cy="1325881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FFC000"/>
                </a:solidFill>
              </a:rPr>
              <a:t>Çocuk Tanımı</a:t>
            </a:r>
            <a:endParaRPr lang="tr-TR" sz="60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873829"/>
            <a:ext cx="10837228" cy="291737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Daha </a:t>
            </a:r>
            <a:r>
              <a:rPr lang="tr-TR" sz="3600" b="1" dirty="0"/>
              <a:t>erken yaşta reşit olma durumu hariç</a:t>
            </a:r>
            <a:r>
              <a:rPr lang="tr-TR" sz="3600" b="1" dirty="0" smtClean="0"/>
              <a:t>,</a:t>
            </a:r>
          </a:p>
          <a:p>
            <a:pPr algn="ctr"/>
            <a:r>
              <a:rPr lang="tr-TR" sz="5400" b="1" dirty="0" smtClean="0">
                <a:solidFill>
                  <a:schemeClr val="accent4"/>
                </a:solidFill>
              </a:rPr>
              <a:t>18 </a:t>
            </a:r>
            <a:r>
              <a:rPr lang="tr-TR" sz="3600" b="1" dirty="0" smtClean="0">
                <a:solidFill>
                  <a:schemeClr val="accent4"/>
                </a:solidFill>
              </a:rPr>
              <a:t>(</a:t>
            </a:r>
            <a:r>
              <a:rPr lang="tr-TR" sz="3600" b="1" dirty="0" err="1" smtClean="0">
                <a:solidFill>
                  <a:schemeClr val="accent4"/>
                </a:solidFill>
              </a:rPr>
              <a:t>onsekiz</a:t>
            </a:r>
            <a:r>
              <a:rPr lang="tr-TR" sz="3600" b="1" dirty="0" smtClean="0">
                <a:solidFill>
                  <a:schemeClr val="accent4"/>
                </a:solidFill>
              </a:rPr>
              <a:t>) </a:t>
            </a:r>
            <a:r>
              <a:rPr lang="tr-TR" sz="3600" b="1" dirty="0"/>
              <a:t>yaşına kadar her insan çocuk sayılır.</a:t>
            </a:r>
          </a:p>
        </p:txBody>
      </p:sp>
    </p:spTree>
    <p:extLst>
      <p:ext uri="{BB962C8B-B14F-4D97-AF65-F5344CB8AC3E}">
        <p14:creationId xmlns:p14="http://schemas.microsoft.com/office/powerpoint/2010/main" val="555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685800"/>
            <a:ext cx="11430000" cy="3615267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smtClean="0"/>
              <a:t>  İnternet </a:t>
            </a:r>
            <a:r>
              <a:rPr lang="tr-TR" sz="4000" b="1" dirty="0"/>
              <a:t>kullanan </a:t>
            </a:r>
            <a:r>
              <a:rPr lang="tr-TR" sz="4000" b="1" dirty="0" smtClean="0"/>
              <a:t>çocukların karşılaşacakları </a:t>
            </a:r>
            <a:r>
              <a:rPr lang="tr-TR" sz="4000" b="1" dirty="0"/>
              <a:t>en </a:t>
            </a:r>
            <a:r>
              <a:rPr lang="tr-TR" sz="4000" b="1" dirty="0" smtClean="0"/>
              <a:t>ciddi durumlar zararlı </a:t>
            </a:r>
            <a:r>
              <a:rPr lang="tr-TR" sz="4000" b="1" dirty="0"/>
              <a:t>içerikler ve </a:t>
            </a:r>
            <a:r>
              <a:rPr lang="tr-TR" sz="4000" b="1" dirty="0">
                <a:solidFill>
                  <a:srgbClr val="FFC000"/>
                </a:solidFill>
              </a:rPr>
              <a:t>kötü niyetli </a:t>
            </a:r>
            <a:r>
              <a:rPr lang="tr-TR" sz="4000" b="1" dirty="0" smtClean="0">
                <a:solidFill>
                  <a:srgbClr val="FFC000"/>
                </a:solidFill>
              </a:rPr>
              <a:t>kişilerle temas ve  istismardır.</a:t>
            </a:r>
            <a:endParaRPr lang="tr-TR" sz="4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4402183"/>
            <a:ext cx="4336868" cy="23487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443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011679"/>
            <a:ext cx="10863354" cy="3779521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İNTERNETİ KULLANIRKEN DİKKAT ETMENİZ GEREKENLER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Belirtme Çizgisi 4"/>
          <p:cNvSpPr/>
          <p:nvPr/>
        </p:nvSpPr>
        <p:spPr>
          <a:xfrm>
            <a:off x="1045029" y="627017"/>
            <a:ext cx="10032274" cy="5303519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93224" y="1149531"/>
            <a:ext cx="9418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	</a:t>
            </a:r>
            <a:r>
              <a:rPr lang="tr-TR" sz="4000" b="1" dirty="0" smtClean="0"/>
              <a:t>Şifrelerinizin</a:t>
            </a:r>
            <a:r>
              <a:rPr lang="tr-TR" sz="4000" b="1" dirty="0"/>
              <a:t>, kolay akla gelmeyecek </a:t>
            </a:r>
            <a:r>
              <a:rPr lang="tr-TR" sz="4000" b="1" dirty="0">
                <a:solidFill>
                  <a:srgbClr val="FFC000"/>
                </a:solidFill>
              </a:rPr>
              <a:t>rakam, harf ve işaretlemelerden </a:t>
            </a:r>
            <a:r>
              <a:rPr lang="tr-TR" sz="4000" b="1" dirty="0"/>
              <a:t>oluşmasına dikkat edin</a:t>
            </a:r>
            <a:r>
              <a:rPr lang="tr-TR" sz="4000" b="1" dirty="0" smtClean="0"/>
              <a:t>.</a:t>
            </a:r>
          </a:p>
          <a:p>
            <a:pPr algn="ctr"/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err="1" smtClean="0">
                <a:solidFill>
                  <a:schemeClr val="bg1"/>
                </a:solidFill>
              </a:rPr>
              <a:t>password</a:t>
            </a:r>
            <a:r>
              <a:rPr lang="tr-TR" sz="4000" b="1" dirty="0" smtClean="0">
                <a:solidFill>
                  <a:schemeClr val="bg1"/>
                </a:solidFill>
              </a:rPr>
              <a:t>: S.rp-trk24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" y="559266"/>
            <a:ext cx="10047079" cy="597459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593669" y="1985554"/>
            <a:ext cx="99016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	</a:t>
            </a:r>
            <a:r>
              <a:rPr lang="tr-TR" sz="3200" b="1" dirty="0" smtClean="0"/>
              <a:t>Gelen </a:t>
            </a:r>
            <a:r>
              <a:rPr lang="tr-TR" sz="3200" b="1" dirty="0"/>
              <a:t>dosyalara devamlı şüphe ile yaklaşın. </a:t>
            </a:r>
            <a:r>
              <a:rPr lang="tr-TR" sz="3200" b="1" dirty="0">
                <a:solidFill>
                  <a:schemeClr val="accent4"/>
                </a:solidFill>
              </a:rPr>
              <a:t>Dosya uzantısı .</a:t>
            </a:r>
            <a:r>
              <a:rPr lang="tr-TR" sz="3200" b="1" dirty="0" err="1">
                <a:solidFill>
                  <a:schemeClr val="accent4"/>
                </a:solidFill>
              </a:rPr>
              <a:t>pif</a:t>
            </a:r>
            <a:r>
              <a:rPr lang="tr-TR" sz="3200" b="1" dirty="0">
                <a:solidFill>
                  <a:schemeClr val="accent4"/>
                </a:solidFill>
              </a:rPr>
              <a:t>, .</a:t>
            </a:r>
            <a:r>
              <a:rPr lang="tr-TR" sz="3200" b="1" dirty="0" err="1">
                <a:solidFill>
                  <a:schemeClr val="accent4"/>
                </a:solidFill>
              </a:rPr>
              <a:t>scr</a:t>
            </a:r>
            <a:r>
              <a:rPr lang="tr-TR" sz="3200" b="1" dirty="0">
                <a:solidFill>
                  <a:schemeClr val="accent4"/>
                </a:solidFill>
              </a:rPr>
              <a:t> .bat .</a:t>
            </a:r>
            <a:r>
              <a:rPr lang="tr-TR" sz="3200" b="1" dirty="0" err="1">
                <a:solidFill>
                  <a:schemeClr val="accent4"/>
                </a:solidFill>
              </a:rPr>
              <a:t>exe</a:t>
            </a:r>
            <a:r>
              <a:rPr lang="tr-TR" sz="3200" b="1" dirty="0">
                <a:solidFill>
                  <a:schemeClr val="accent4"/>
                </a:solidFill>
              </a:rPr>
              <a:t> </a:t>
            </a:r>
            <a:r>
              <a:rPr lang="tr-TR" sz="3200" b="1" dirty="0"/>
              <a:t>ise dikkatli olun. Tanıdığınızdan gelen bir dosya olsa bile açmayın. Bunlar kurulum dosyalarıdır. </a:t>
            </a:r>
          </a:p>
        </p:txBody>
      </p:sp>
    </p:spTree>
    <p:extLst>
      <p:ext uri="{BB962C8B-B14F-4D97-AF65-F5344CB8AC3E}">
        <p14:creationId xmlns:p14="http://schemas.microsoft.com/office/powerpoint/2010/main" val="20864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3"/>
            <a:ext cx="11795760" cy="589378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15291" y="1724297"/>
            <a:ext cx="9222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	</a:t>
            </a:r>
            <a:r>
              <a:rPr lang="tr-TR" sz="3200" b="1" dirty="0" smtClean="0">
                <a:solidFill>
                  <a:schemeClr val="accent4"/>
                </a:solidFill>
              </a:rPr>
              <a:t>Spam </a:t>
            </a:r>
            <a:r>
              <a:rPr lang="tr-TR" sz="3200" b="1" dirty="0"/>
              <a:t>(istenmeyen e-postalar) okumamız için başucunuza zarf bırakıp giden maskeli hırsızlara benzer. Bu zarfı merak edip açtığınızda ve mektuptaki istekleri yerine getirdiğinizde tüm bilgilerinizi çalmış olabilirler.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6" y="4886381"/>
            <a:ext cx="3095625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14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41" y="699247"/>
            <a:ext cx="10047079" cy="58918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264024" y="2070847"/>
            <a:ext cx="98835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Kişisel bilgilerinizi herkesle </a:t>
            </a:r>
            <a:r>
              <a:rPr lang="tr-TR" sz="3600" b="1" dirty="0" smtClean="0">
                <a:solidFill>
                  <a:schemeClr val="accent4"/>
                </a:solidFill>
              </a:rPr>
              <a:t>paylaşmayın!</a:t>
            </a:r>
          </a:p>
          <a:p>
            <a:pPr algn="ctr"/>
            <a:r>
              <a:rPr lang="tr-TR" sz="2800" dirty="0" smtClean="0"/>
              <a:t>Telefon </a:t>
            </a:r>
            <a:r>
              <a:rPr lang="tr-TR" sz="2800" dirty="0"/>
              <a:t>numaranız.</a:t>
            </a:r>
            <a:br>
              <a:rPr lang="tr-TR" sz="2800" dirty="0"/>
            </a:br>
            <a:r>
              <a:rPr lang="tr-TR" sz="2800" dirty="0" smtClean="0"/>
              <a:t>Ev </a:t>
            </a:r>
            <a:r>
              <a:rPr lang="tr-TR" sz="2800" dirty="0"/>
              <a:t>ya da okul adresiniz.</a:t>
            </a:r>
            <a:br>
              <a:rPr lang="tr-TR" sz="2800" dirty="0"/>
            </a:br>
            <a:r>
              <a:rPr lang="tr-TR" sz="2800" dirty="0" smtClean="0"/>
              <a:t>Doğum </a:t>
            </a:r>
            <a:r>
              <a:rPr lang="tr-TR" sz="2800" dirty="0"/>
              <a:t>gününüz, yaşınız.</a:t>
            </a:r>
            <a:br>
              <a:rPr lang="tr-TR" sz="2800" dirty="0"/>
            </a:br>
            <a:r>
              <a:rPr lang="tr-TR" sz="2800" dirty="0" smtClean="0"/>
              <a:t>T.C</a:t>
            </a:r>
            <a:r>
              <a:rPr lang="tr-TR" sz="2800" dirty="0"/>
              <a:t>. kimlik numaranız.</a:t>
            </a:r>
            <a:br>
              <a:rPr lang="tr-TR" sz="2800" dirty="0"/>
            </a:br>
            <a:r>
              <a:rPr lang="tr-TR" sz="2800" dirty="0" smtClean="0"/>
              <a:t>E-mail </a:t>
            </a:r>
            <a:r>
              <a:rPr lang="tr-TR" sz="2800" dirty="0"/>
              <a:t>adresiniz.</a:t>
            </a:r>
            <a:br>
              <a:rPr lang="tr-TR" sz="2800" dirty="0"/>
            </a:br>
            <a:r>
              <a:rPr lang="tr-TR" sz="2800" dirty="0" smtClean="0"/>
              <a:t>Siyasi </a:t>
            </a:r>
            <a:r>
              <a:rPr lang="tr-TR" sz="2800" dirty="0"/>
              <a:t>görüşünüz.</a:t>
            </a:r>
            <a:br>
              <a:rPr lang="tr-TR" sz="2800" dirty="0"/>
            </a:br>
            <a:r>
              <a:rPr lang="tr-TR" sz="2800" dirty="0" smtClean="0"/>
              <a:t>Sevdiğiniz </a:t>
            </a:r>
            <a:r>
              <a:rPr lang="tr-TR" sz="2800" dirty="0"/>
              <a:t>müzik, film  vb.</a:t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000" y="0"/>
            <a:ext cx="4191000" cy="17671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64" y="151560"/>
            <a:ext cx="1847850" cy="24669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0169" y="4714875"/>
            <a:ext cx="2143125" cy="214312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4364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05118" y="658906"/>
            <a:ext cx="10717306" cy="22725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Kameranızı emin olmadığınız kişilere kesinlikle açmayın</a:t>
            </a:r>
            <a:r>
              <a:rPr lang="tr-TR" sz="3600" b="1" dirty="0" smtClean="0">
                <a:solidFill>
                  <a:schemeClr val="accent4"/>
                </a:solidFill>
              </a:rPr>
              <a:t>!</a:t>
            </a:r>
          </a:p>
          <a:p>
            <a:pPr algn="ctr"/>
            <a:r>
              <a:rPr lang="tr-TR" sz="3600" b="1" dirty="0">
                <a:solidFill>
                  <a:schemeClr val="accent4"/>
                </a:solidFill>
              </a:rPr>
              <a:t/>
            </a:r>
            <a:br>
              <a:rPr lang="tr-TR" sz="3600" b="1" dirty="0">
                <a:solidFill>
                  <a:schemeClr val="accent4"/>
                </a:solidFill>
              </a:rPr>
            </a:br>
            <a:r>
              <a:rPr lang="tr-TR" sz="2800" b="1" dirty="0" smtClean="0"/>
              <a:t>Haberiniz </a:t>
            </a:r>
            <a:r>
              <a:rPr lang="tr-TR" sz="2800" b="1" dirty="0"/>
              <a:t>olmadan resimleriniz çekilip, görüntüleriniz kaydedilebilir.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55" y="3271837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31" y="3205162"/>
            <a:ext cx="206692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5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MEGAN’IN HİKAYESİ 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39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31074" y="470263"/>
            <a:ext cx="5003076" cy="6204857"/>
          </a:xfrm>
        </p:spPr>
        <p:txBody>
          <a:bodyPr>
            <a:normAutofit fontScale="92500"/>
          </a:bodyPr>
          <a:lstStyle/>
          <a:p>
            <a:endParaRPr lang="tr-TR" dirty="0"/>
          </a:p>
          <a:p>
            <a:pPr algn="just"/>
            <a:r>
              <a:rPr lang="tr-TR" dirty="0" smtClean="0"/>
              <a:t>	</a:t>
            </a:r>
            <a:r>
              <a:rPr lang="tr-TR" sz="2400" b="1" dirty="0" smtClean="0"/>
              <a:t>Bilgisayardan </a:t>
            </a:r>
            <a:r>
              <a:rPr lang="tr-TR" sz="2400" b="1" dirty="0"/>
              <a:t>uzaklaştığınızda her zaman bilgisayar programlarındaki oturumunuzu kapatın ve parolalı bir ekran koruyucu kullanın. Aynı durum cep telefonları için de geçerlidir</a:t>
            </a:r>
            <a:r>
              <a:rPr lang="tr-TR" sz="2400" b="1" dirty="0" smtClean="0"/>
              <a:t>.</a:t>
            </a:r>
          </a:p>
          <a:p>
            <a:endParaRPr lang="tr-TR" sz="2400" b="1" dirty="0" smtClean="0"/>
          </a:p>
          <a:p>
            <a:pPr algn="just"/>
            <a:r>
              <a:rPr lang="tr-TR" sz="2400" b="1" dirty="0" smtClean="0"/>
              <a:t>	Katılmayı </a:t>
            </a:r>
            <a:r>
              <a:rPr lang="tr-TR" sz="2400" b="1" dirty="0"/>
              <a:t>planladığınız etkinlikleri gösteren </a:t>
            </a:r>
            <a:r>
              <a:rPr lang="tr-TR" sz="2400" b="1" dirty="0">
                <a:solidFill>
                  <a:schemeClr val="accent4"/>
                </a:solidFill>
              </a:rPr>
              <a:t>çevrimiçi takvimleri ve seyahat programlarını sosyal ağınızda olsa bile silin veya özel hale getirin. </a:t>
            </a:r>
            <a:r>
              <a:rPr lang="tr-TR" sz="2400" b="1" dirty="0"/>
              <a:t>Bu bilgiler bir takipçinin ne zaman nerede olmayı planladığınızı öğrenmesine neden olabilir.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34" y="913991"/>
            <a:ext cx="4075612" cy="168592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346" y="4323261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82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0080" y="705394"/>
            <a:ext cx="10528663" cy="455240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tr-TR" sz="2800" b="1" dirty="0" smtClean="0"/>
              <a:t>Güvendiğiniz </a:t>
            </a:r>
            <a:r>
              <a:rPr lang="tr-TR" sz="2800" b="1" dirty="0"/>
              <a:t>kişilerin dışındakiler ile çevrimiçi paylaşımınızı sınırlamak için tüm çevrimiçi hesaplarınızda </a:t>
            </a:r>
            <a:r>
              <a:rPr lang="tr-TR" sz="2800" b="1" dirty="0">
                <a:solidFill>
                  <a:schemeClr val="accent4"/>
                </a:solidFill>
              </a:rPr>
              <a:t>gizlilik ayarlarını </a:t>
            </a:r>
            <a:r>
              <a:rPr lang="tr-TR" sz="2800" b="1" dirty="0"/>
              <a:t>kullanın. Bu ayarları kullanarak birisi sizin adınızı aradığında profilinizin görünmemesini sağlayabilirsiniz. İnsanların </a:t>
            </a:r>
            <a:r>
              <a:rPr lang="tr-TR" sz="2800" b="1" dirty="0">
                <a:solidFill>
                  <a:schemeClr val="accent4"/>
                </a:solidFill>
              </a:rPr>
              <a:t>yayınladıklarınızı ve fotoğraflarınızı görmemesi </a:t>
            </a:r>
            <a:r>
              <a:rPr lang="tr-TR" sz="2800" b="1" dirty="0"/>
              <a:t>için onları engelleyebilirsiniz de.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52" y="4067175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0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9006"/>
            <a:ext cx="9331234" cy="1724297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Çocuk İhmali</a:t>
            </a:r>
            <a:br>
              <a:rPr lang="tr-TR" b="1" dirty="0" smtClean="0">
                <a:solidFill>
                  <a:srgbClr val="FFC000"/>
                </a:solidFill>
              </a:rPr>
            </a:b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331" y="1371601"/>
            <a:ext cx="10855235" cy="509451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sz="3000" b="1" dirty="0" smtClean="0"/>
              <a:t>Çocuğun;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Beslenme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Giyinme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Barınma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Eğitim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Sağlık ve Sevgi gibi temel gereksinimlerini ,</a:t>
            </a:r>
          </a:p>
          <a:p>
            <a:endParaRPr lang="tr-TR" sz="3000" b="1" dirty="0" smtClean="0"/>
          </a:p>
          <a:p>
            <a:r>
              <a:rPr lang="tr-TR" sz="3000" b="1" dirty="0" smtClean="0"/>
              <a:t>	Çocuğa bakmakla yükümlü kişi veya kişiler tarafından karşılanmaması sonucu, çocuğun gelişiminin sağlıklı şekilde gerçekleşmesinin engellenmesidir.</a:t>
            </a: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36930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0" y="484377"/>
            <a:ext cx="10047079" cy="588924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434" y="1123404"/>
            <a:ext cx="8951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 smtClean="0"/>
          </a:p>
          <a:p>
            <a:pPr algn="ctr"/>
            <a:r>
              <a:rPr lang="tr-TR" sz="3200" b="1" dirty="0" smtClean="0"/>
              <a:t>BİLGİSAYARINIZDA YADA AKILLI TELEFONUNUZDA, SÜREKLİ KENDİNİ YENİ VİRÜSLERE KARŞI </a:t>
            </a:r>
            <a:r>
              <a:rPr lang="tr-TR" sz="3200" b="1" dirty="0" smtClean="0">
                <a:solidFill>
                  <a:schemeClr val="accent4"/>
                </a:solidFill>
              </a:rPr>
              <a:t>GÜNCELLEYEN LİSANSLI ANTİVİRÜS </a:t>
            </a:r>
            <a:r>
              <a:rPr lang="tr-TR" sz="3200" b="1" dirty="0" smtClean="0"/>
              <a:t>PROGRAMLARI KULLANIN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52793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188719"/>
            <a:ext cx="9144000" cy="4650377"/>
          </a:xfrm>
          <a:ln w="76200"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UNUTMAYIN ! </a:t>
            </a:r>
          </a:p>
          <a:p>
            <a:pPr algn="ctr"/>
            <a:r>
              <a:rPr lang="tr-TR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İNTERNET ORTAMINDA %100 GÜVENLİK HİÇBİR ZAMAN SAĞLANAMAZ</a:t>
            </a:r>
          </a:p>
        </p:txBody>
      </p:sp>
    </p:spTree>
    <p:extLst>
      <p:ext uri="{BB962C8B-B14F-4D97-AF65-F5344CB8AC3E}">
        <p14:creationId xmlns:p14="http://schemas.microsoft.com/office/powerpoint/2010/main" val="1297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979714"/>
            <a:ext cx="9144000" cy="5264331"/>
          </a:xfrm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ORTAM SANAL OLSADA</a:t>
            </a:r>
          </a:p>
          <a:p>
            <a:pPr algn="ctr"/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İŞLENEN SUÇ </a:t>
            </a:r>
            <a:r>
              <a:rPr lang="tr-T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GERÇEKTİR</a:t>
            </a:r>
            <a:r>
              <a:rPr lang="tr-TR" sz="115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</a:t>
            </a:r>
            <a:endParaRPr lang="tr-TR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tr-TR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0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66651" y="692331"/>
            <a:ext cx="10280469" cy="351391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chemeClr val="accent4"/>
                </a:solidFill>
              </a:rPr>
              <a:t>İHMAL VE İSTİSMAR DURUMLARINDA KİMLERDEN VE HANGİ KURUMLARDAN YARDIM ALABİLİRİM</a:t>
            </a:r>
            <a:endParaRPr lang="tr-TR" sz="60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0" y="4506687"/>
            <a:ext cx="4519748" cy="2090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31520" y="1110343"/>
            <a:ext cx="10829109" cy="414745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	</a:t>
            </a:r>
            <a:r>
              <a:rPr lang="tr-TR" sz="3200" b="1" dirty="0" smtClean="0"/>
              <a:t>Bu gibi  olaylar yaşadığınızda </a:t>
            </a:r>
            <a:r>
              <a:rPr lang="tr-TR" sz="3200" b="1" dirty="0" smtClean="0">
                <a:solidFill>
                  <a:schemeClr val="accent4"/>
                </a:solidFill>
              </a:rPr>
              <a:t>ANNE-</a:t>
            </a:r>
            <a:r>
              <a:rPr lang="tr-TR" sz="3200" b="1" dirty="0" err="1" smtClean="0">
                <a:solidFill>
                  <a:schemeClr val="accent4"/>
                </a:solidFill>
              </a:rPr>
              <a:t>BABA</a:t>
            </a:r>
            <a:r>
              <a:rPr lang="tr-TR" sz="3200" b="1" dirty="0" err="1" smtClean="0"/>
              <a:t>’nızdan</a:t>
            </a:r>
            <a:r>
              <a:rPr lang="tr-TR" sz="3200" b="1" dirty="0" smtClean="0"/>
              <a:t> yardım isteyebilirsiniz.</a:t>
            </a:r>
          </a:p>
          <a:p>
            <a:r>
              <a:rPr lang="tr-TR" sz="3200" b="1" dirty="0" smtClean="0"/>
              <a:t>	Şayet onlardan </a:t>
            </a:r>
            <a:r>
              <a:rPr lang="tr-TR" sz="3200" b="1" dirty="0" err="1" smtClean="0"/>
              <a:t>çekiniyor,verecekleri</a:t>
            </a:r>
            <a:r>
              <a:rPr lang="tr-TR" sz="3200" b="1" dirty="0" smtClean="0"/>
              <a:t> tepkiden korkuyor ya da sizi anlayamayacaklarını düşünüyorsanız, aile içinde kendinize </a:t>
            </a:r>
            <a:r>
              <a:rPr lang="tr-TR" sz="3200" b="1" dirty="0" smtClean="0">
                <a:solidFill>
                  <a:schemeClr val="accent4"/>
                </a:solidFill>
              </a:rPr>
              <a:t>yakın </a:t>
            </a:r>
            <a:r>
              <a:rPr lang="tr-TR" sz="3200" b="1" dirty="0" err="1" smtClean="0">
                <a:solidFill>
                  <a:schemeClr val="accent4"/>
                </a:solidFill>
              </a:rPr>
              <a:t>hissettiğiniz,güvendiğiniz</a:t>
            </a:r>
            <a:r>
              <a:rPr lang="tr-TR" sz="3200" b="1" dirty="0" smtClean="0">
                <a:solidFill>
                  <a:schemeClr val="accent4"/>
                </a:solidFill>
              </a:rPr>
              <a:t> birinden</a:t>
            </a:r>
            <a:r>
              <a:rPr lang="tr-TR" sz="3200" b="1" dirty="0" smtClean="0"/>
              <a:t> yardım isteyebilirsiniz.</a:t>
            </a:r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44" y="494796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4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9270" y="613955"/>
            <a:ext cx="4911634" cy="525126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tr-TR" sz="2800" b="1" dirty="0" smtClean="0">
                <a:solidFill>
                  <a:schemeClr val="accent4"/>
                </a:solidFill>
              </a:rPr>
              <a:t>Rehber Öğretmeninizle </a:t>
            </a:r>
            <a:r>
              <a:rPr lang="tr-TR" sz="2800" b="1" dirty="0" smtClean="0"/>
              <a:t>paylaşabilir ve ondan  yardım isteyebilirsiniz.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	Ya da okulda kendinize </a:t>
            </a:r>
            <a:r>
              <a:rPr lang="tr-TR" sz="2800" b="1" dirty="0" smtClean="0">
                <a:solidFill>
                  <a:schemeClr val="accent4"/>
                </a:solidFill>
              </a:rPr>
              <a:t>en yakın hissettiğiniz bir öğretmen veya bir arkadaşınızla </a:t>
            </a:r>
            <a:r>
              <a:rPr lang="tr-TR" sz="2800" b="1" dirty="0" smtClean="0"/>
              <a:t> paylaşabilir ve onlardan yardım isteyebilirsiniz.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42" y="796835"/>
            <a:ext cx="2876550" cy="278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-1" b="6025"/>
          <a:stretch/>
        </p:blipFill>
        <p:spPr>
          <a:xfrm>
            <a:off x="6223907" y="4611325"/>
            <a:ext cx="2502082" cy="20376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57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3771" y="2926079"/>
            <a:ext cx="10711543" cy="3291841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>	</a:t>
            </a:r>
            <a:r>
              <a:rPr lang="tr-TR" sz="4000" b="1" dirty="0" smtClean="0"/>
              <a:t>AİLE VE SOSYAL POLİTİKALAR BAKANLIĞI </a:t>
            </a:r>
            <a:r>
              <a:rPr lang="tr-TR" sz="4000" b="1" dirty="0" smtClean="0">
                <a:solidFill>
                  <a:schemeClr val="accent4"/>
                </a:solidFill>
              </a:rPr>
              <a:t>ALO 183 SOSYAL DESTEK HATTINI </a:t>
            </a:r>
            <a:r>
              <a:rPr lang="tr-TR" sz="4000" b="1" dirty="0" smtClean="0"/>
              <a:t>ARAYABİLİRSİNİZ.</a:t>
            </a:r>
            <a:endParaRPr lang="tr-TR" sz="4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7" y="440462"/>
            <a:ext cx="3482748" cy="187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6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5839" y="2769326"/>
            <a:ext cx="10320201" cy="333102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BİLGİ TEKNOLOJİLERİ VE İLETİŞİM KURUMU</a:t>
            </a:r>
          </a:p>
          <a:p>
            <a:pPr algn="ctr"/>
            <a:r>
              <a:rPr lang="tr-TR" sz="3600" b="1" dirty="0" smtClean="0"/>
              <a:t>İNTERNET BİLGİ İHBAR MERKEZİ</a:t>
            </a:r>
          </a:p>
          <a:p>
            <a:pPr algn="ctr"/>
            <a:r>
              <a:rPr lang="tr-TR" sz="3600" b="1" dirty="0" smtClean="0">
                <a:solidFill>
                  <a:schemeClr val="accent4"/>
                </a:solidFill>
              </a:rPr>
              <a:t>www.ihbarweb.org.tr</a:t>
            </a:r>
            <a:endParaRPr lang="tr-TR" sz="36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14" y="473528"/>
            <a:ext cx="3031127" cy="1930038"/>
          </a:xfrm>
          <a:prstGeom prst="roundRect">
            <a:avLst>
              <a:gd name="adj" fmla="val 16667"/>
            </a:avLst>
          </a:prstGeom>
          <a:ln w="76200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8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1703" y="156755"/>
            <a:ext cx="10106297" cy="188105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4"/>
                </a:solidFill>
              </a:rPr>
              <a:t>Çocuk Şube Müdürlüğü;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331" y="2873829"/>
            <a:ext cx="9366069" cy="3500845"/>
          </a:xfrm>
        </p:spPr>
        <p:txBody>
          <a:bodyPr>
            <a:normAutofit lnSpcReduction="10000"/>
          </a:bodyPr>
          <a:lstStyle/>
          <a:p>
            <a:r>
              <a:rPr lang="tr-TR" sz="2800" b="1" dirty="0"/>
              <a:t>Meydan Mahallesi Bakımyurdu Caddesi No:205</a:t>
            </a:r>
            <a:br>
              <a:rPr lang="tr-TR" sz="2800" b="1" dirty="0"/>
            </a:br>
            <a:r>
              <a:rPr lang="tr-TR" sz="2800" b="1" dirty="0"/>
              <a:t>                                           Seyhan /ADANA </a:t>
            </a:r>
          </a:p>
          <a:p>
            <a:r>
              <a:rPr lang="tr-TR" sz="2800" b="1" dirty="0"/>
              <a:t>İrtibat Telefonları </a:t>
            </a:r>
          </a:p>
          <a:p>
            <a:r>
              <a:rPr lang="nl-NL" sz="2800" b="1" dirty="0"/>
              <a:t>0 322 </a:t>
            </a:r>
            <a:r>
              <a:rPr lang="nl-NL" sz="2800" b="1" dirty="0">
                <a:solidFill>
                  <a:schemeClr val="accent4"/>
                </a:solidFill>
              </a:rPr>
              <a:t>- 344 11 11 </a:t>
            </a:r>
            <a:br>
              <a:rPr lang="nl-NL" sz="2800" b="1" dirty="0">
                <a:solidFill>
                  <a:schemeClr val="accent4"/>
                </a:solidFill>
              </a:rPr>
            </a:br>
            <a:r>
              <a:rPr lang="nl-NL" sz="2800" b="1" dirty="0">
                <a:solidFill>
                  <a:schemeClr val="accent4"/>
                </a:solidFill>
              </a:rPr>
              <a:t>0 505 - 318 01 22</a:t>
            </a:r>
            <a:r>
              <a:rPr lang="nl-NL" sz="2800" b="1" dirty="0"/>
              <a:t/>
            </a:r>
            <a:br>
              <a:rPr lang="nl-NL" sz="2800" b="1" dirty="0"/>
            </a:br>
            <a:r>
              <a:rPr lang="nl-NL" sz="2800" b="1" dirty="0"/>
              <a:t>POLİS İMDAT  : 155</a:t>
            </a:r>
            <a:br>
              <a:rPr lang="nl-NL" sz="2800" b="1" dirty="0"/>
            </a:br>
            <a:r>
              <a:rPr lang="nl-NL" sz="2800" b="1" dirty="0"/>
              <a:t>www.adana.pol.tr</a:t>
            </a:r>
            <a:br>
              <a:rPr lang="nl-NL" sz="2800" b="1" dirty="0"/>
            </a:br>
            <a:r>
              <a:rPr lang="nl-NL" sz="2800" b="1" dirty="0" smtClean="0"/>
              <a:t>155@adana.pol.tr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086" y="156755"/>
            <a:ext cx="257883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57646" y="352697"/>
            <a:ext cx="10776858" cy="116259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rgbClr val="FFC000"/>
                </a:solidFill>
              </a:rPr>
              <a:t>Ç</a:t>
            </a:r>
            <a:r>
              <a:rPr lang="tr-TR" sz="5400" b="1" dirty="0" smtClean="0">
                <a:solidFill>
                  <a:srgbClr val="FFC000"/>
                </a:solidFill>
              </a:rPr>
              <a:t>OCUK İSTİSMARI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0080" y="1750423"/>
            <a:ext cx="10894424" cy="4676503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3200" b="1" dirty="0" smtClean="0"/>
              <a:t>İstismar;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 smtClean="0"/>
              <a:t>kötü muamele, Sömürme,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b</a:t>
            </a:r>
            <a:r>
              <a:rPr lang="tr-TR" sz="3200" b="1" dirty="0" smtClean="0"/>
              <a:t>irinin iyi niyetini kötüye kullanma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ö</a:t>
            </a:r>
            <a:r>
              <a:rPr lang="tr-TR" sz="3200" b="1" dirty="0" smtClean="0"/>
              <a:t>rselemek </a:t>
            </a:r>
            <a:r>
              <a:rPr lang="tr-TR" sz="3200" b="1" dirty="0"/>
              <a:t>s</a:t>
            </a:r>
            <a:r>
              <a:rPr lang="tr-TR" sz="3200" b="1" dirty="0" smtClean="0"/>
              <a:t>arsmak, yıpratmak, zedelemek  , hırpalamak.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t</a:t>
            </a:r>
            <a:r>
              <a:rPr lang="tr-TR" sz="3200" b="1" dirty="0" smtClean="0"/>
              <a:t>aciz etmek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 err="1"/>
              <a:t>s</a:t>
            </a:r>
            <a:r>
              <a:rPr lang="tr-TR" sz="3200" b="1" dirty="0" err="1" smtClean="0"/>
              <a:t>uistimal</a:t>
            </a:r>
            <a:r>
              <a:rPr lang="tr-TR" sz="3200" b="1" dirty="0" smtClean="0"/>
              <a:t>, kötü emellerine alet etmektir.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349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76417" cy="1508761"/>
          </a:xfrm>
        </p:spPr>
        <p:txBody>
          <a:bodyPr>
            <a:noAutofit/>
          </a:bodyPr>
          <a:lstStyle/>
          <a:p>
            <a:pPr algn="ctr"/>
            <a:r>
              <a:rPr lang="tr-TR" sz="13800" b="1" dirty="0" smtClean="0">
                <a:solidFill>
                  <a:schemeClr val="accent4"/>
                </a:solidFill>
              </a:rPr>
              <a:t>SEN SUSMA!</a:t>
            </a:r>
            <a:endParaRPr lang="tr-TR" sz="138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50" y="2667000"/>
            <a:ext cx="6805748" cy="33680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712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70263"/>
            <a:ext cx="9144000" cy="1097280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FFC000"/>
                </a:solidFill>
              </a:rPr>
              <a:t>İSTİSMAR</a:t>
            </a:r>
            <a:endParaRPr lang="tr-TR" sz="60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53143" y="1567543"/>
            <a:ext cx="10920548" cy="4833257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sz="3200" b="1" dirty="0" smtClean="0"/>
              <a:t>Çocuk istismarı, 0-18 yaş grubundaki çocuğun; </a:t>
            </a:r>
          </a:p>
          <a:p>
            <a:endParaRPr lang="tr-TR" sz="3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b="1" dirty="0" smtClean="0"/>
              <a:t>Sağlığını,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b="1" dirty="0" smtClean="0"/>
              <a:t>Fiziksel ve </a:t>
            </a:r>
            <a:r>
              <a:rPr lang="tr-TR" sz="3200" b="1" dirty="0" err="1" smtClean="0"/>
              <a:t>Psiko</a:t>
            </a:r>
            <a:r>
              <a:rPr lang="tr-TR" sz="3200" b="1" dirty="0" smtClean="0"/>
              <a:t>-sosyal gelişimini</a:t>
            </a:r>
          </a:p>
          <a:p>
            <a:r>
              <a:rPr lang="tr-TR" sz="3200" b="1" dirty="0" smtClean="0"/>
              <a:t>	olumsuz etkileyen, yaşamına ,gelişimine ve değerine zarar veren fiziksel veya duygusal kötü davranışı, her türlü çıkar için çocuğun kullanılmasını içeren davranışlardır.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4754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22069"/>
            <a:ext cx="9631680" cy="2612571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İSTİSMAR ÇEŞİTLERİ</a:t>
            </a:r>
            <a:br>
              <a:rPr lang="tr-TR" sz="5400" b="1" dirty="0" smtClean="0">
                <a:solidFill>
                  <a:srgbClr val="FFC000"/>
                </a:solidFill>
              </a:rPr>
            </a:br>
            <a:r>
              <a:rPr lang="tr-TR" sz="5400" b="1" dirty="0" smtClean="0">
                <a:solidFill>
                  <a:srgbClr val="FFC000"/>
                </a:solidFill>
              </a:rPr>
              <a:t/>
            </a:r>
            <a:br>
              <a:rPr lang="tr-TR" sz="5400" b="1" dirty="0" smtClean="0">
                <a:solidFill>
                  <a:srgbClr val="FFC000"/>
                </a:solidFill>
              </a:rPr>
            </a:b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18457" y="1920241"/>
            <a:ext cx="10933612" cy="446749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sz="4000" b="1" dirty="0" smtClean="0"/>
              <a:t>Ekonomik istismar </a:t>
            </a:r>
          </a:p>
          <a:p>
            <a:r>
              <a:rPr lang="tr-TR" sz="4000" b="1" dirty="0" smtClean="0"/>
              <a:t>2.  Fiziksel istismar</a:t>
            </a:r>
          </a:p>
          <a:p>
            <a:r>
              <a:rPr lang="tr-TR" sz="4000" b="1" dirty="0" smtClean="0"/>
              <a:t>3.  Duygusal istismar</a:t>
            </a:r>
          </a:p>
          <a:p>
            <a:r>
              <a:rPr lang="tr-TR" sz="4000" b="1" dirty="0" smtClean="0"/>
              <a:t>4.  Cinsel istismar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74765" y="431074"/>
            <a:ext cx="11025051" cy="2899956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EKONOMİK İSTİSMAR</a:t>
            </a:r>
            <a:r>
              <a:rPr lang="tr-TR" sz="2400" b="1" dirty="0" smtClean="0">
                <a:solidFill>
                  <a:srgbClr val="FFC000"/>
                </a:solidFill>
              </a:rPr>
              <a:t>: 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	</a:t>
            </a:r>
            <a:r>
              <a:rPr lang="tr-TR" sz="2800" b="1" dirty="0" smtClean="0"/>
              <a:t>Çocuğun gelişimini engelleyici, haklarını ihlal edici işlerde ya da düşük ücretli iş gücü olarak çalışması veya çalıştırılmasıdır.</a:t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3511050"/>
            <a:ext cx="3605347" cy="2262733"/>
          </a:xfrm>
          <a:prstGeom prst="rect">
            <a:avLst/>
          </a:prstGeom>
          <a:ln w="762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2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8715" y="1097280"/>
            <a:ext cx="10745788" cy="266482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FFC000"/>
                </a:solidFill>
              </a:rPr>
              <a:t>FİZİKSEL İSTİSMAR</a:t>
            </a:r>
            <a:r>
              <a:rPr lang="tr-TR" sz="4000" b="1" dirty="0" smtClean="0">
                <a:solidFill>
                  <a:srgbClr val="FFC000"/>
                </a:solidFill>
              </a:rPr>
              <a:t>:</a:t>
            </a:r>
            <a:br>
              <a:rPr lang="tr-TR" sz="4000" b="1" dirty="0" smtClean="0">
                <a:solidFill>
                  <a:srgbClr val="FFC000"/>
                </a:solidFill>
              </a:rPr>
            </a:br>
            <a:r>
              <a:rPr lang="tr-TR" sz="4000" b="1" dirty="0" smtClean="0">
                <a:solidFill>
                  <a:srgbClr val="FFC000"/>
                </a:solidFill>
              </a:rPr>
              <a:t>	</a:t>
            </a:r>
            <a:r>
              <a:rPr lang="tr-TR" sz="3100" b="1" dirty="0" smtClean="0"/>
              <a:t>Çocuğun </a:t>
            </a:r>
            <a:r>
              <a:rPr lang="tr-TR" sz="3100" b="1" dirty="0"/>
              <a:t>kaza dışı sebeple bir yetişkin tarafından yaralanması ve </a:t>
            </a:r>
            <a:r>
              <a:rPr lang="tr-TR" sz="3100" b="1" dirty="0" err="1"/>
              <a:t>örselenmesidir.Bir</a:t>
            </a:r>
            <a:r>
              <a:rPr lang="tr-TR" sz="3100" b="1" dirty="0"/>
              <a:t> tokattan başlayarak çeşitli aletlerin kullanılmasına kadar devam edebilir.</a:t>
            </a:r>
            <a:br>
              <a:rPr lang="tr-TR" sz="3100" b="1" dirty="0"/>
            </a:br>
            <a:r>
              <a:rPr lang="tr-TR" sz="3100" b="1" dirty="0" smtClean="0"/>
              <a:t>	En </a:t>
            </a:r>
            <a:r>
              <a:rPr lang="tr-TR" sz="3100" b="1" dirty="0"/>
              <a:t>yaygın rastlanılan ve belirlenmesi en kolay olan istismar tipidir.</a:t>
            </a:r>
            <a:br>
              <a:rPr lang="tr-TR" sz="3100" b="1" dirty="0"/>
            </a:br>
            <a:r>
              <a:rPr lang="tr-TR" sz="3100" dirty="0"/>
              <a:t> </a:t>
            </a:r>
            <a:br>
              <a:rPr lang="tr-TR" sz="3100" dirty="0"/>
            </a:br>
            <a:endParaRPr lang="tr-TR" sz="31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03" y="4219302"/>
            <a:ext cx="3618411" cy="2403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1698172"/>
            <a:ext cx="10393091" cy="1907177"/>
          </a:xfrm>
        </p:spPr>
        <p:txBody>
          <a:bodyPr/>
          <a:lstStyle/>
          <a:p>
            <a:r>
              <a:rPr lang="tr-TR" dirty="0" smtClean="0"/>
              <a:t>DAVİD BECKHAM ÇOCUKLARA YÖNELİK ŞİDDET KISA FİLM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980939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lak Kena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610</TotalTime>
  <Words>282</Words>
  <Application>Microsoft Office PowerPoint</Application>
  <PresentationFormat>Geniş ekran</PresentationFormat>
  <Paragraphs>111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Century Gothic</vt:lpstr>
      <vt:lpstr>Wingdings</vt:lpstr>
      <vt:lpstr>Wingdings 3</vt:lpstr>
      <vt:lpstr>Dilim</vt:lpstr>
      <vt:lpstr>SEYHAN REHBERLİK VE ARAŞTIRMA MERKEZİ MÜDÜRLÜĞÜ </vt:lpstr>
      <vt:lpstr>Çocuk Tanımı</vt:lpstr>
      <vt:lpstr>Çocuk İhmali </vt:lpstr>
      <vt:lpstr>ÇOCUK İSTİSMARI</vt:lpstr>
      <vt:lpstr>İSTİSMAR</vt:lpstr>
      <vt:lpstr>İSTİSMAR ÇEŞİTLERİ  </vt:lpstr>
      <vt:lpstr>PowerPoint Sunusu</vt:lpstr>
      <vt:lpstr>FİZİKSEL İSTİSMAR:  Çocuğun kaza dışı sebeple bir yetişkin tarafından yaralanması ve örselenmesidir.Bir tokattan başlayarak çeşitli aletlerin kullanılmasına kadar devam edebilir.  En yaygın rastlanılan ve belirlenmesi en kolay olan istismar tipidir.   </vt:lpstr>
      <vt:lpstr>DAVİD BECKHAM ÇOCUKLARA YÖNELİK ŞİDDET KISA FİLM </vt:lpstr>
      <vt:lpstr>DUYGUSAL İSTİSMAR:  Çocuğun duygusal ihtiyaçlarını karşılayan kişiler tarafından çocuğa sürekli olarak, tekrarlayıcı ve uygunsuz bir biçimde karşılık verme ve tepki göstermedir.    Çocuğun kişiliğini zedeleyici, duygusal gelişimini engelleyici eylemlerdir. </vt:lpstr>
      <vt:lpstr>PowerPoint Sunusu</vt:lpstr>
      <vt:lpstr>GÜVENLİ OLMAYAN SANAL ORTAM SİBER-ÇEVRİM  İÇİ TACİZ</vt:lpstr>
      <vt:lpstr> </vt:lpstr>
      <vt:lpstr>PowerPoint Sunusu</vt:lpstr>
      <vt:lpstr>Becky’nin hikayesi VİDEO </vt:lpstr>
      <vt:lpstr>SİBER TACİZ NEDİR ?</vt:lpstr>
      <vt:lpstr>PowerPoint Sunusu</vt:lpstr>
      <vt:lpstr>JEREMY’NİN HİKAYESİ VİDEO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MEGAN’IN HİKAYESİ VİDEO</vt:lpstr>
      <vt:lpstr>PowerPoint Sunusu</vt:lpstr>
      <vt:lpstr>PowerPoint Sunusu</vt:lpstr>
      <vt:lpstr>PowerPoint Sunusu</vt:lpstr>
      <vt:lpstr>PowerPoint Sunusu</vt:lpstr>
      <vt:lpstr>PowerPoint Sunusu</vt:lpstr>
      <vt:lpstr>İHMAL VE İSTİSMAR DURUMLARINDA KİMLERDEN VE HANGİ KURUMLARDAN YARDIM ALABİLİRİM</vt:lpstr>
      <vt:lpstr>PowerPoint Sunusu</vt:lpstr>
      <vt:lpstr>PowerPoint Sunusu</vt:lpstr>
      <vt:lpstr>PowerPoint Sunusu</vt:lpstr>
      <vt:lpstr>PowerPoint Sunusu</vt:lpstr>
      <vt:lpstr>PowerPoint Sunusu</vt:lpstr>
      <vt:lpstr>Çocuk Şube Müdürlüğü;</vt:lpstr>
      <vt:lpstr>PowerPoint Sunusu</vt:lpstr>
      <vt:lpstr>SEN SUSMA!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SEYHAN REHBERLİK VE ARAŞTIRMA MERKEZİ MÜDÜRLÜĞÜ</dc:title>
  <dc:creator>ronaldinho424</dc:creator>
  <cp:lastModifiedBy>ronaldinho424</cp:lastModifiedBy>
  <cp:revision>42</cp:revision>
  <dcterms:created xsi:type="dcterms:W3CDTF">2017-11-27T08:21:11Z</dcterms:created>
  <dcterms:modified xsi:type="dcterms:W3CDTF">2017-12-01T06:20:55Z</dcterms:modified>
</cp:coreProperties>
</file>