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34"/>
  </p:notesMasterIdLst>
  <p:sldIdLst>
    <p:sldId id="256" r:id="rId2"/>
    <p:sldId id="319" r:id="rId3"/>
    <p:sldId id="304" r:id="rId4"/>
    <p:sldId id="305" r:id="rId5"/>
    <p:sldId id="306" r:id="rId6"/>
    <p:sldId id="307" r:id="rId7"/>
    <p:sldId id="308" r:id="rId8"/>
    <p:sldId id="309" r:id="rId9"/>
    <p:sldId id="290" r:id="rId10"/>
    <p:sldId id="286" r:id="rId11"/>
    <p:sldId id="289" r:id="rId12"/>
    <p:sldId id="275" r:id="rId13"/>
    <p:sldId id="318" r:id="rId14"/>
    <p:sldId id="310" r:id="rId15"/>
    <p:sldId id="320" r:id="rId16"/>
    <p:sldId id="333" r:id="rId17"/>
    <p:sldId id="321" r:id="rId18"/>
    <p:sldId id="322" r:id="rId19"/>
    <p:sldId id="323" r:id="rId20"/>
    <p:sldId id="330" r:id="rId21"/>
    <p:sldId id="331" r:id="rId22"/>
    <p:sldId id="332" r:id="rId23"/>
    <p:sldId id="324" r:id="rId24"/>
    <p:sldId id="325" r:id="rId25"/>
    <p:sldId id="326" r:id="rId26"/>
    <p:sldId id="328" r:id="rId27"/>
    <p:sldId id="314" r:id="rId28"/>
    <p:sldId id="334" r:id="rId29"/>
    <p:sldId id="302" r:id="rId30"/>
    <p:sldId id="327" r:id="rId31"/>
    <p:sldId id="301" r:id="rId32"/>
    <p:sldId id="29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4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B8AEB-7D74-4FBF-B7EF-75BF5A389A38}" type="datetimeFigureOut">
              <a:rPr lang="tr-TR" smtClean="0"/>
              <a:t>20.11.2017</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5995E4-C063-48E3-84B1-DBB11A0BED43}" type="slidenum">
              <a:rPr lang="tr-TR" smtClean="0"/>
              <a:t>‹#›</a:t>
            </a:fld>
            <a:endParaRPr lang="tr-TR"/>
          </a:p>
        </p:txBody>
      </p:sp>
    </p:spTree>
    <p:extLst>
      <p:ext uri="{BB962C8B-B14F-4D97-AF65-F5344CB8AC3E}">
        <p14:creationId xmlns:p14="http://schemas.microsoft.com/office/powerpoint/2010/main" val="3749964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1F307F0-7F42-4F46-AA7B-3760F0411D45}"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18553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1F307F0-7F42-4F46-AA7B-3760F0411D45}"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174710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1F307F0-7F42-4F46-AA7B-3760F0411D45}"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5E15DA-0293-4164-B799-A6B11322F76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4356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1F307F0-7F42-4F46-AA7B-3760F0411D45}"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2538198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1F307F0-7F42-4F46-AA7B-3760F0411D45}"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E15DA-0293-4164-B799-A6B11322F76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4536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1F307F0-7F42-4F46-AA7B-3760F0411D45}"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336856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F307F0-7F42-4F46-AA7B-3760F0411D45}"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3783004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F307F0-7F42-4F46-AA7B-3760F0411D45}"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417945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F307F0-7F42-4F46-AA7B-3760F0411D45}"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80461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1F307F0-7F42-4F46-AA7B-3760F0411D45}"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420297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1F307F0-7F42-4F46-AA7B-3760F0411D45}"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17353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1F307F0-7F42-4F46-AA7B-3760F0411D45}" type="datetimeFigureOut">
              <a:rPr lang="tr-TR" smtClean="0"/>
              <a:t>20.11.2017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1368866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1F307F0-7F42-4F46-AA7B-3760F0411D45}" type="datetimeFigureOut">
              <a:rPr lang="tr-TR" smtClean="0"/>
              <a:t>20.11.2017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656338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307F0-7F42-4F46-AA7B-3760F0411D45}" type="datetimeFigureOut">
              <a:rPr lang="tr-TR" smtClean="0"/>
              <a:t>20.11.2017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423236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1F307F0-7F42-4F46-AA7B-3760F0411D45}"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3273316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1F307F0-7F42-4F46-AA7B-3760F0411D45}"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E15DA-0293-4164-B799-A6B11322F76B}" type="slidenum">
              <a:rPr lang="tr-TR" smtClean="0"/>
              <a:t>‹#›</a:t>
            </a:fld>
            <a:endParaRPr lang="tr-TR"/>
          </a:p>
        </p:txBody>
      </p:sp>
    </p:spTree>
    <p:extLst>
      <p:ext uri="{BB962C8B-B14F-4D97-AF65-F5344CB8AC3E}">
        <p14:creationId xmlns:p14="http://schemas.microsoft.com/office/powerpoint/2010/main" val="405966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F307F0-7F42-4F46-AA7B-3760F0411D45}" type="datetimeFigureOut">
              <a:rPr lang="tr-TR" smtClean="0"/>
              <a:t>20.11.2017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B5E15DA-0293-4164-B799-A6B11322F76B}" type="slidenum">
              <a:rPr lang="tr-TR" smtClean="0"/>
              <a:t>‹#›</a:t>
            </a:fld>
            <a:endParaRPr lang="tr-TR"/>
          </a:p>
        </p:txBody>
      </p:sp>
    </p:spTree>
    <p:extLst>
      <p:ext uri="{BB962C8B-B14F-4D97-AF65-F5344CB8AC3E}">
        <p14:creationId xmlns:p14="http://schemas.microsoft.com/office/powerpoint/2010/main" val="313214557"/>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 id="2147483888" r:id="rId14"/>
    <p:sldLayoutId id="2147483889" r:id="rId15"/>
    <p:sldLayoutId id="214748389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365760"/>
            <a:ext cx="9086910" cy="1698171"/>
          </a:xfrm>
        </p:spPr>
        <p:txBody>
          <a:bodyPr>
            <a:normAutofit fontScale="90000"/>
          </a:bodyPr>
          <a:lstStyle/>
          <a:p>
            <a:pPr algn="ctr"/>
            <a:r>
              <a:rPr lang="tr-TR" sz="4400" b="1" dirty="0" smtClean="0">
                <a:solidFill>
                  <a:srgbClr val="C00000"/>
                </a:solidFill>
              </a:rPr>
              <a:t>SEYHAN REHBERLİK </a:t>
            </a:r>
            <a:r>
              <a:rPr lang="tr-TR" sz="4400" b="1" dirty="0" smtClean="0">
                <a:solidFill>
                  <a:srgbClr val="C00000"/>
                </a:solidFill>
              </a:rPr>
              <a:t>VE</a:t>
            </a:r>
            <a:r>
              <a:rPr lang="tr-TR" sz="4400" b="1" dirty="0" smtClean="0">
                <a:solidFill>
                  <a:srgbClr val="C00000"/>
                </a:solidFill>
              </a:rPr>
              <a:t> </a:t>
            </a:r>
            <a:r>
              <a:rPr lang="tr-TR" sz="4400" b="1" dirty="0" smtClean="0">
                <a:solidFill>
                  <a:srgbClr val="C00000"/>
                </a:solidFill>
              </a:rPr>
              <a:t>ARAŞTIRMA MERKEZİ MÜDÜRLÜĞÜ</a:t>
            </a:r>
            <a:br>
              <a:rPr lang="tr-TR" sz="4400" b="1" dirty="0" smtClean="0">
                <a:solidFill>
                  <a:srgbClr val="C00000"/>
                </a:solidFill>
              </a:rPr>
            </a:br>
            <a:endParaRPr lang="tr-TR" sz="4400" b="1" dirty="0">
              <a:solidFill>
                <a:srgbClr val="C00000"/>
              </a:solidFill>
            </a:endParaRPr>
          </a:p>
        </p:txBody>
      </p:sp>
      <p:sp>
        <p:nvSpPr>
          <p:cNvPr id="3" name="Alt Başlık 2"/>
          <p:cNvSpPr>
            <a:spLocks noGrp="1"/>
          </p:cNvSpPr>
          <p:nvPr>
            <p:ph type="subTitle" idx="1"/>
          </p:nvPr>
        </p:nvSpPr>
        <p:spPr>
          <a:xfrm>
            <a:off x="1946366" y="1750423"/>
            <a:ext cx="8465130" cy="2155371"/>
          </a:xfrm>
        </p:spPr>
        <p:txBody>
          <a:bodyPr>
            <a:noAutofit/>
          </a:bodyPr>
          <a:lstStyle/>
          <a:p>
            <a:pPr algn="ctr"/>
            <a:r>
              <a:rPr lang="tr-TR" sz="3200" b="1" dirty="0" smtClean="0">
                <a:solidFill>
                  <a:schemeClr val="accent6"/>
                </a:solidFill>
              </a:rPr>
              <a:t>PDR BÖLÜM BAŞKANLIĞI</a:t>
            </a:r>
          </a:p>
          <a:p>
            <a:pPr algn="ctr"/>
            <a:r>
              <a:rPr lang="tr-TR" sz="3200" b="1" dirty="0" smtClean="0">
                <a:solidFill>
                  <a:schemeClr val="accent6"/>
                </a:solidFill>
              </a:rPr>
              <a:t>‘’İhmal Ve İstismar Öğretmen Boyutu’’</a:t>
            </a:r>
            <a:endParaRPr lang="tr-TR" sz="3200" b="1" dirty="0">
              <a:solidFill>
                <a:schemeClr val="accent6"/>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9302" y="3905794"/>
            <a:ext cx="3918857" cy="2677886"/>
          </a:xfrm>
          <a:prstGeom prst="rect">
            <a:avLst/>
          </a:prstGeom>
          <a:effectLst>
            <a:softEdge rad="127000"/>
          </a:effectLst>
        </p:spPr>
      </p:pic>
    </p:spTree>
    <p:extLst>
      <p:ext uri="{BB962C8B-B14F-4D97-AF65-F5344CB8AC3E}">
        <p14:creationId xmlns:p14="http://schemas.microsoft.com/office/powerpoint/2010/main" val="678685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72491" y="701183"/>
            <a:ext cx="8770303" cy="1320800"/>
          </a:xfrm>
        </p:spPr>
        <p:txBody>
          <a:bodyPr>
            <a:noAutofit/>
          </a:bodyPr>
          <a:lstStyle/>
          <a:p>
            <a:r>
              <a:rPr lang="tr-TR" b="1" dirty="0" smtClean="0">
                <a:ln w="0"/>
                <a:solidFill>
                  <a:srgbClr val="C00000"/>
                </a:solidFill>
                <a:effectLst>
                  <a:outerShdw blurRad="38100" dist="19050" dir="2700000" algn="tl" rotWithShape="0">
                    <a:schemeClr val="dk1">
                      <a:alpha val="40000"/>
                    </a:schemeClr>
                  </a:outerShdw>
                </a:effectLst>
                <a:latin typeface="+mn-lt"/>
              </a:rPr>
              <a:t>İSTİSMAR ÇEŞİTLERİ</a:t>
            </a:r>
            <a:r>
              <a:rPr lang="tr-TR" b="1" dirty="0" smtClean="0">
                <a:ln w="0"/>
                <a:solidFill>
                  <a:srgbClr val="C00000"/>
                </a:solidFill>
                <a:effectLst>
                  <a:outerShdw blurRad="38100" dist="19050" dir="2700000" algn="tl" rotWithShape="0">
                    <a:schemeClr val="dk1">
                      <a:alpha val="40000"/>
                    </a:schemeClr>
                  </a:outerShdw>
                </a:effectLst>
              </a:rPr>
              <a:t/>
            </a:r>
            <a:br>
              <a:rPr lang="tr-TR" b="1" dirty="0" smtClean="0">
                <a:ln w="0"/>
                <a:solidFill>
                  <a:srgbClr val="C00000"/>
                </a:solidFill>
                <a:effectLst>
                  <a:outerShdw blurRad="38100" dist="19050" dir="2700000" algn="tl" rotWithShape="0">
                    <a:schemeClr val="dk1">
                      <a:alpha val="40000"/>
                    </a:schemeClr>
                  </a:outerShdw>
                </a:effectLst>
              </a:rPr>
            </a:br>
            <a:r>
              <a:rPr lang="tr-TR" b="1" dirty="0" smtClean="0">
                <a:ln w="0"/>
                <a:solidFill>
                  <a:srgbClr val="C00000"/>
                </a:solidFill>
                <a:effectLst>
                  <a:outerShdw blurRad="38100" dist="19050" dir="2700000" algn="tl" rotWithShape="0">
                    <a:schemeClr val="dk1">
                      <a:alpha val="40000"/>
                    </a:schemeClr>
                  </a:outerShdw>
                </a:effectLst>
              </a:rPr>
              <a:t/>
            </a:r>
            <a:br>
              <a:rPr lang="tr-TR" b="1" dirty="0" smtClean="0">
                <a:ln w="0"/>
                <a:solidFill>
                  <a:srgbClr val="C00000"/>
                </a:solidFill>
                <a:effectLst>
                  <a:outerShdw blurRad="38100" dist="19050" dir="2700000" algn="tl" rotWithShape="0">
                    <a:schemeClr val="dk1">
                      <a:alpha val="40000"/>
                    </a:schemeClr>
                  </a:outerShdw>
                </a:effectLst>
              </a:rPr>
            </a:br>
            <a:endParaRPr lang="tr-TR" b="1" dirty="0">
              <a:ln w="0"/>
              <a:solidFill>
                <a:srgbClr val="C00000"/>
              </a:solidFill>
              <a:effectLst>
                <a:outerShdw blurRad="38100" dist="19050" dir="2700000" algn="tl" rotWithShape="0">
                  <a:schemeClr val="dk1">
                    <a:alpha val="40000"/>
                  </a:schemeClr>
                </a:outerShdw>
              </a:effectLst>
            </a:endParaRPr>
          </a:p>
        </p:txBody>
      </p:sp>
      <p:sp>
        <p:nvSpPr>
          <p:cNvPr id="3" name="İçerik Yer Tutucusu 2"/>
          <p:cNvSpPr>
            <a:spLocks noGrp="1"/>
          </p:cNvSpPr>
          <p:nvPr>
            <p:ph idx="1"/>
          </p:nvPr>
        </p:nvSpPr>
        <p:spPr/>
        <p:txBody>
          <a:bodyPr/>
          <a:lstStyle/>
          <a:p>
            <a:pPr marL="468313" lvl="0" indent="-468313" defTabSz="449263" fontAlgn="base">
              <a:spcBef>
                <a:spcPts val="975"/>
              </a:spcBef>
              <a:spcAft>
                <a:spcPct val="0"/>
              </a:spcAft>
              <a:buClrTx/>
              <a:buSzTx/>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b="1" dirty="0" err="1">
                <a:latin typeface="Calibri"/>
              </a:rPr>
              <a:t>Ekonomik</a:t>
            </a:r>
            <a:r>
              <a:rPr lang="en-GB" sz="3200" b="1" dirty="0">
                <a:latin typeface="Calibri"/>
              </a:rPr>
              <a:t> </a:t>
            </a:r>
            <a:r>
              <a:rPr lang="en-GB" sz="3200" b="1" dirty="0" err="1">
                <a:latin typeface="Calibri"/>
              </a:rPr>
              <a:t>istismar</a:t>
            </a:r>
            <a:r>
              <a:rPr lang="en-GB" sz="3200" b="1" dirty="0">
                <a:latin typeface="Calibri"/>
              </a:rPr>
              <a:t> </a:t>
            </a:r>
            <a:endParaRPr lang="tr-TR" sz="3200" b="1" dirty="0">
              <a:latin typeface="Calibri"/>
            </a:endParaRPr>
          </a:p>
          <a:p>
            <a:pPr marL="468313" lvl="0" indent="-468313" defTabSz="449263" fontAlgn="base">
              <a:spcBef>
                <a:spcPts val="975"/>
              </a:spcBef>
              <a:spcAft>
                <a:spcPct val="0"/>
              </a:spcAft>
              <a:buClrTx/>
              <a:buSzTx/>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b="1" dirty="0" err="1" smtClean="0">
                <a:latin typeface="Calibri"/>
              </a:rPr>
              <a:t>Fiziksel</a:t>
            </a:r>
            <a:r>
              <a:rPr lang="en-GB" sz="3200" b="1" dirty="0" smtClean="0">
                <a:latin typeface="Calibri"/>
              </a:rPr>
              <a:t> </a:t>
            </a:r>
            <a:r>
              <a:rPr lang="en-GB" sz="3200" b="1" dirty="0" err="1">
                <a:latin typeface="Calibri"/>
              </a:rPr>
              <a:t>istismar</a:t>
            </a:r>
            <a:endParaRPr lang="en-GB" sz="3200" b="1" dirty="0">
              <a:latin typeface="Calibri"/>
            </a:endParaRPr>
          </a:p>
          <a:p>
            <a:pPr marL="468313" lvl="0" indent="-468313" defTabSz="449263" fontAlgn="base">
              <a:spcBef>
                <a:spcPts val="975"/>
              </a:spcBef>
              <a:spcAft>
                <a:spcPct val="0"/>
              </a:spcAft>
              <a:buClrTx/>
              <a:buSzTx/>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b="1" dirty="0" err="1">
                <a:latin typeface="Calibri"/>
              </a:rPr>
              <a:t>Duygusal</a:t>
            </a:r>
            <a:r>
              <a:rPr lang="en-GB" sz="3200" b="1" dirty="0">
                <a:latin typeface="Calibri"/>
              </a:rPr>
              <a:t> </a:t>
            </a:r>
            <a:r>
              <a:rPr lang="en-GB" sz="3200" b="1" dirty="0" err="1" smtClean="0">
                <a:latin typeface="Calibri"/>
              </a:rPr>
              <a:t>istismar</a:t>
            </a:r>
            <a:endParaRPr lang="tr-TR" sz="3200" b="1" dirty="0" smtClean="0">
              <a:latin typeface="Calibri"/>
            </a:endParaRPr>
          </a:p>
          <a:p>
            <a:pPr marL="468313" lvl="0" indent="-468313" defTabSz="449263" fontAlgn="base">
              <a:spcBef>
                <a:spcPts val="975"/>
              </a:spcBef>
              <a:spcAft>
                <a:spcPct val="0"/>
              </a:spcAft>
              <a:buClrTx/>
              <a:buSzTx/>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3200" b="1" dirty="0" smtClean="0">
                <a:latin typeface="Calibri"/>
              </a:rPr>
              <a:t>Cinsel istismar</a:t>
            </a:r>
            <a:endParaRPr lang="en-GB" sz="3200" b="1" dirty="0" smtClean="0">
              <a:latin typeface="Calibri"/>
            </a:endParaRPr>
          </a:p>
          <a:p>
            <a:pPr marL="0" lvl="0" indent="0" defTabSz="449263" fontAlgn="base">
              <a:spcBef>
                <a:spcPts val="975"/>
              </a:spcBef>
              <a:spcAft>
                <a:spcPct val="0"/>
              </a:spcAft>
              <a:buClrTx/>
              <a:buSz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3200" b="1" dirty="0" smtClean="0">
              <a:solidFill>
                <a:prstClr val="black"/>
              </a:solidFill>
              <a:latin typeface="Calibri"/>
            </a:endParaRP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2833" y="387417"/>
            <a:ext cx="2867025" cy="2029212"/>
          </a:xfrm>
          <a:prstGeom prst="rect">
            <a:avLst/>
          </a:prstGeom>
          <a:effectLst>
            <a:softEdge rad="317500"/>
          </a:effectLst>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7021" y="3996933"/>
            <a:ext cx="2619375" cy="2704313"/>
          </a:xfrm>
          <a:prstGeom prst="rect">
            <a:avLst/>
          </a:prstGeom>
          <a:effectLst>
            <a:softEdge rad="317500"/>
          </a:effectLst>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52833" y="3282830"/>
            <a:ext cx="2838450" cy="3287787"/>
          </a:xfrm>
          <a:prstGeom prst="rect">
            <a:avLst/>
          </a:prstGeom>
          <a:effectLst>
            <a:softEdge rad="317500"/>
          </a:effectLst>
        </p:spPr>
      </p:pic>
      <p:pic>
        <p:nvPicPr>
          <p:cNvPr id="9" name="Resi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4877" y="701183"/>
            <a:ext cx="2857500" cy="2447975"/>
          </a:xfrm>
          <a:prstGeom prst="rect">
            <a:avLst/>
          </a:prstGeom>
          <a:effectLst>
            <a:softEdge rad="317500"/>
          </a:effectLst>
        </p:spPr>
      </p:pic>
    </p:spTree>
    <p:extLst>
      <p:ext uri="{BB962C8B-B14F-4D97-AF65-F5344CB8AC3E}">
        <p14:creationId xmlns:p14="http://schemas.microsoft.com/office/powerpoint/2010/main" val="3307775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97726" y="545207"/>
            <a:ext cx="10515600" cy="6164686"/>
          </a:xfrm>
        </p:spPr>
        <p:txBody>
          <a:bodyPr>
            <a:normAutofit fontScale="90000"/>
          </a:bodyPr>
          <a:lstStyle/>
          <a:p>
            <a:r>
              <a:rPr lang="tr-TR" dirty="0" smtClean="0">
                <a:solidFill>
                  <a:srgbClr val="C00000"/>
                </a:solidFill>
              </a:rPr>
              <a:t> </a:t>
            </a:r>
            <a:r>
              <a:rPr lang="tr-TR" b="1" dirty="0" smtClean="0">
                <a:solidFill>
                  <a:srgbClr val="C00000"/>
                </a:solidFill>
              </a:rPr>
              <a:t>EKONOMİK İSTİSMAR: </a:t>
            </a:r>
            <a:r>
              <a:rPr lang="tr-TR" sz="2200" b="1" dirty="0" smtClean="0">
                <a:solidFill>
                  <a:schemeClr val="tx1"/>
                </a:solidFill>
              </a:rPr>
              <a:t>Çocuğun </a:t>
            </a:r>
            <a:r>
              <a:rPr lang="tr-TR" sz="2200" b="1" dirty="0">
                <a:solidFill>
                  <a:schemeClr val="tx1"/>
                </a:solidFill>
              </a:rPr>
              <a:t>gelişimini engelleyici, haklarını ihlal edici işlerde ya da düşük ücretli iş gücü olarak çalışması veya </a:t>
            </a:r>
            <a:r>
              <a:rPr lang="tr-TR" sz="2200" b="1" dirty="0" smtClean="0">
                <a:solidFill>
                  <a:schemeClr val="tx1"/>
                </a:solidFill>
              </a:rPr>
              <a:t>çalıştırılmasıdır</a:t>
            </a:r>
            <a:r>
              <a:rPr lang="tr-TR" sz="2200" b="1" dirty="0" smtClean="0">
                <a:solidFill>
                  <a:srgbClr val="002060"/>
                </a:solidFill>
              </a:rPr>
              <a:t>.</a:t>
            </a:r>
            <a:br>
              <a:rPr lang="tr-TR" sz="2200" b="1" dirty="0" smtClean="0">
                <a:solidFill>
                  <a:srgbClr val="002060"/>
                </a:solidFill>
              </a:rPr>
            </a:br>
            <a:r>
              <a:rPr lang="tr-TR" sz="2200" b="1" dirty="0" smtClean="0">
                <a:solidFill>
                  <a:srgbClr val="002060"/>
                </a:solidFill>
              </a:rPr>
              <a:t/>
            </a:r>
            <a:br>
              <a:rPr lang="tr-TR" sz="2200" b="1" dirty="0" smtClean="0">
                <a:solidFill>
                  <a:srgbClr val="002060"/>
                </a:solidFill>
              </a:rPr>
            </a:br>
            <a:r>
              <a:rPr lang="en-GB" sz="2000" b="1" dirty="0" smtClean="0">
                <a:solidFill>
                  <a:schemeClr val="accent6"/>
                </a:solidFill>
              </a:rPr>
              <a:t> </a:t>
            </a:r>
            <a:r>
              <a:rPr lang="en-GB" b="1" dirty="0" smtClean="0">
                <a:solidFill>
                  <a:srgbClr val="C00000"/>
                </a:solidFill>
              </a:rPr>
              <a:t>FİZİKSEL İSTİSMAR</a:t>
            </a:r>
            <a:r>
              <a:rPr lang="tr-TR" b="1" dirty="0" smtClean="0">
                <a:solidFill>
                  <a:srgbClr val="C00000"/>
                </a:solidFill>
              </a:rPr>
              <a:t>:</a:t>
            </a:r>
            <a:r>
              <a:rPr lang="en-GB" sz="2400" b="1" dirty="0" smtClean="0">
                <a:solidFill>
                  <a:srgbClr val="C00000"/>
                </a:solidFill>
              </a:rPr>
              <a:t> </a:t>
            </a:r>
            <a:r>
              <a:rPr lang="en-GB" sz="2400" b="1" dirty="0">
                <a:solidFill>
                  <a:schemeClr val="tx1"/>
                </a:solidFill>
              </a:rPr>
              <a:t>Çocuğun kaza dışı sebeple bir yetişkin tarafından yaralanması ve </a:t>
            </a:r>
            <a:r>
              <a:rPr lang="en-GB" sz="2400" b="1" dirty="0" err="1">
                <a:solidFill>
                  <a:schemeClr val="tx1"/>
                </a:solidFill>
              </a:rPr>
              <a:t>örselenmesidir</a:t>
            </a:r>
            <a:r>
              <a:rPr lang="tr-TR" sz="2400" b="1" dirty="0" smtClean="0">
                <a:solidFill>
                  <a:schemeClr val="tx1"/>
                </a:solidFill>
              </a:rPr>
              <a:t>.</a:t>
            </a:r>
            <a:r>
              <a:rPr lang="en-GB" sz="2400" b="1" dirty="0" err="1" smtClean="0">
                <a:solidFill>
                  <a:schemeClr val="tx1"/>
                </a:solidFill>
                <a:cs typeface="Times New Roman" pitchFamily="18" charset="0"/>
              </a:rPr>
              <a:t>Bir</a:t>
            </a:r>
            <a:r>
              <a:rPr lang="en-GB" sz="2400" b="1" dirty="0" smtClean="0">
                <a:solidFill>
                  <a:schemeClr val="tx1"/>
                </a:solidFill>
                <a:cs typeface="Times New Roman" pitchFamily="18" charset="0"/>
              </a:rPr>
              <a:t> </a:t>
            </a:r>
            <a:r>
              <a:rPr lang="en-GB" sz="2400" b="1" dirty="0">
                <a:solidFill>
                  <a:schemeClr val="tx1"/>
                </a:solidFill>
                <a:cs typeface="Times New Roman" pitchFamily="18" charset="0"/>
              </a:rPr>
              <a:t>tokattan başlayarak çeşitli aletlerin kullanılmasına kadar devam edebilir</a:t>
            </a:r>
            <a:r>
              <a:rPr lang="tr-TR" sz="2400" b="1" dirty="0">
                <a:solidFill>
                  <a:schemeClr val="tx1"/>
                </a:solidFill>
                <a:cs typeface="Times New Roman" pitchFamily="18" charset="0"/>
              </a:rPr>
              <a:t>.</a:t>
            </a:r>
            <a:br>
              <a:rPr lang="tr-TR" sz="2400" b="1" dirty="0">
                <a:solidFill>
                  <a:schemeClr val="tx1"/>
                </a:solidFill>
                <a:cs typeface="Times New Roman" pitchFamily="18" charset="0"/>
              </a:rPr>
            </a:br>
            <a:r>
              <a:rPr lang="en-GB" sz="2400" b="1" dirty="0">
                <a:solidFill>
                  <a:schemeClr val="tx1"/>
                </a:solidFill>
                <a:cs typeface="Times New Roman" pitchFamily="18" charset="0"/>
              </a:rPr>
              <a:t>En yaygın rastlan</a:t>
            </a:r>
            <a:r>
              <a:rPr lang="en-GB" sz="2400" b="1" dirty="0">
                <a:solidFill>
                  <a:schemeClr val="tx1"/>
                </a:solidFill>
              </a:rPr>
              <a:t>ı</a:t>
            </a:r>
            <a:r>
              <a:rPr lang="en-GB" sz="2400" b="1" dirty="0">
                <a:solidFill>
                  <a:schemeClr val="tx1"/>
                </a:solidFill>
                <a:cs typeface="Times New Roman" pitchFamily="18" charset="0"/>
              </a:rPr>
              <a:t>lan ve belirlenmesi en kolay olan istismar </a:t>
            </a:r>
            <a:r>
              <a:rPr lang="en-GB" sz="2400" b="1" dirty="0" smtClean="0">
                <a:solidFill>
                  <a:schemeClr val="tx1"/>
                </a:solidFill>
                <a:cs typeface="Times New Roman" pitchFamily="18" charset="0"/>
              </a:rPr>
              <a:t>ti</a:t>
            </a:r>
            <a:r>
              <a:rPr lang="tr-TR" sz="2400" b="1" dirty="0" err="1" smtClean="0">
                <a:solidFill>
                  <a:schemeClr val="tx1"/>
                </a:solidFill>
                <a:cs typeface="Times New Roman" pitchFamily="18" charset="0"/>
              </a:rPr>
              <a:t>pidir</a:t>
            </a:r>
            <a:r>
              <a:rPr lang="tr-TR" sz="2400" b="1" dirty="0" smtClean="0">
                <a:solidFill>
                  <a:schemeClr val="tx1"/>
                </a:solidFill>
                <a:cs typeface="Times New Roman" pitchFamily="18" charset="0"/>
              </a:rPr>
              <a:t>.</a:t>
            </a:r>
            <a:br>
              <a:rPr lang="tr-TR" sz="2400" b="1" dirty="0" smtClean="0">
                <a:solidFill>
                  <a:schemeClr val="tx1"/>
                </a:solidFill>
                <a:cs typeface="Times New Roman" pitchFamily="18" charset="0"/>
              </a:rPr>
            </a:br>
            <a:r>
              <a:rPr lang="en-GB" sz="2400" dirty="0" smtClean="0">
                <a:solidFill>
                  <a:schemeClr val="tx1"/>
                </a:solidFill>
                <a:cs typeface="Times New Roman" pitchFamily="18" charset="0"/>
              </a:rPr>
              <a:t> </a:t>
            </a:r>
            <a:r>
              <a:rPr lang="tr-TR" sz="2400" dirty="0" smtClean="0">
                <a:solidFill>
                  <a:schemeClr val="tx1"/>
                </a:solidFill>
                <a:cs typeface="Times New Roman" pitchFamily="18" charset="0"/>
              </a:rPr>
              <a:t/>
            </a:r>
            <a:br>
              <a:rPr lang="tr-TR" sz="2400" dirty="0" smtClean="0">
                <a:solidFill>
                  <a:schemeClr val="tx1"/>
                </a:solidFill>
                <a:cs typeface="Times New Roman" pitchFamily="18" charset="0"/>
              </a:rPr>
            </a:br>
            <a:r>
              <a:rPr lang="en-GB" b="1" dirty="0" smtClean="0">
                <a:solidFill>
                  <a:srgbClr val="C00000"/>
                </a:solidFill>
                <a:cs typeface="Times New Roman" pitchFamily="18" charset="0"/>
              </a:rPr>
              <a:t>DUYGUSAL İSTİSMAR</a:t>
            </a:r>
            <a:r>
              <a:rPr lang="tr-TR" b="1" dirty="0" smtClean="0">
                <a:solidFill>
                  <a:schemeClr val="tx1"/>
                </a:solidFill>
                <a:cs typeface="Times New Roman" pitchFamily="18" charset="0"/>
              </a:rPr>
              <a:t>:</a:t>
            </a:r>
            <a:r>
              <a:rPr lang="tr-TR" sz="2400" b="1" dirty="0" smtClean="0">
                <a:solidFill>
                  <a:schemeClr val="tx1"/>
                </a:solidFill>
              </a:rPr>
              <a:t>Çocuğun </a:t>
            </a:r>
            <a:r>
              <a:rPr lang="tr-TR" sz="2400" b="1" dirty="0">
                <a:solidFill>
                  <a:schemeClr val="tx1"/>
                </a:solidFill>
              </a:rPr>
              <a:t>duygusal ihtiyaçlarını karşılayan kişiler tarafından çocuğa sürekli olarak, tekrarlayıcı ve uygunsuz bir biçimde karşılık verme ve tepki göstermedir. </a:t>
            </a:r>
            <a:r>
              <a:rPr lang="tr-TR" sz="2400" b="1" dirty="0" smtClean="0">
                <a:solidFill>
                  <a:schemeClr val="tx1"/>
                </a:solidFill>
              </a:rPr>
              <a:t/>
            </a:r>
            <a:br>
              <a:rPr lang="tr-TR" sz="2400" b="1" dirty="0" smtClean="0">
                <a:solidFill>
                  <a:schemeClr val="tx1"/>
                </a:solidFill>
              </a:rPr>
            </a:br>
            <a:r>
              <a:rPr lang="tr-TR" sz="2400" b="1" dirty="0">
                <a:solidFill>
                  <a:schemeClr val="tx1"/>
                </a:solidFill>
              </a:rPr>
              <a:t/>
            </a:r>
            <a:br>
              <a:rPr lang="tr-TR" sz="2400" b="1" dirty="0">
                <a:solidFill>
                  <a:schemeClr val="tx1"/>
                </a:solidFill>
              </a:rPr>
            </a:br>
            <a:r>
              <a:rPr lang="tr-TR" sz="2400" b="1" dirty="0">
                <a:solidFill>
                  <a:schemeClr val="tx1"/>
                </a:solidFill>
              </a:rPr>
              <a:t>	Çocuğun kişiliğini zedeleyici, duygusal gelişimini engelleyici eylemlerdir</a:t>
            </a:r>
            <a:r>
              <a:rPr lang="tr-TR" b="1" dirty="0">
                <a:solidFill>
                  <a:schemeClr val="tx1"/>
                </a:solidFill>
              </a:rPr>
              <a:t>.</a:t>
            </a:r>
            <a:r>
              <a:rPr lang="en-GB" b="1" dirty="0">
                <a:solidFill>
                  <a:schemeClr val="tx1"/>
                </a:solidFill>
                <a:cs typeface="Times New Roman" pitchFamily="18" charset="0"/>
              </a:rPr>
              <a:t/>
            </a:r>
            <a:br>
              <a:rPr lang="en-GB" b="1" dirty="0">
                <a:solidFill>
                  <a:schemeClr val="tx1"/>
                </a:solidFill>
                <a:cs typeface="Times New Roman" pitchFamily="18" charset="0"/>
              </a:rPr>
            </a:br>
            <a:r>
              <a:rPr lang="tr-TR" b="1" dirty="0">
                <a:solidFill>
                  <a:srgbClr val="002060"/>
                </a:solidFill>
              </a:rPr>
              <a:t/>
            </a:r>
            <a:br>
              <a:rPr lang="tr-TR" b="1" dirty="0">
                <a:solidFill>
                  <a:srgbClr val="002060"/>
                </a:solidFill>
              </a:rPr>
            </a:br>
            <a:endParaRPr lang="tr-TR" dirty="0">
              <a:solidFill>
                <a:srgbClr val="002060"/>
              </a:solidFill>
            </a:endParaRPr>
          </a:p>
        </p:txBody>
      </p:sp>
      <p:sp>
        <p:nvSpPr>
          <p:cNvPr id="3" name="İçerik Yer Tutucusu 2"/>
          <p:cNvSpPr>
            <a:spLocks noGrp="1"/>
          </p:cNvSpPr>
          <p:nvPr>
            <p:ph idx="1"/>
          </p:nvPr>
        </p:nvSpPr>
        <p:spPr>
          <a:xfrm flipH="1" flipV="1">
            <a:off x="9274001" y="6041362"/>
            <a:ext cx="45719" cy="45719"/>
          </a:xfrm>
        </p:spPr>
        <p:txBody>
          <a:bodyPr>
            <a:normAutofit fontScale="25000" lnSpcReduction="20000"/>
          </a:bodyPr>
          <a:lstStyle/>
          <a:p>
            <a:pPr algn="just">
              <a:lnSpc>
                <a:spcPct val="90000"/>
              </a:lnSpc>
              <a:buNone/>
            </a:pPr>
            <a:endParaRPr lang="tr-TR" b="1" dirty="0">
              <a:solidFill>
                <a:srgbClr val="002060"/>
              </a:solidFill>
              <a:cs typeface="Times New Roman" pitchFamily="18" charset="0"/>
            </a:endParaRPr>
          </a:p>
          <a:p>
            <a:pPr marL="0" indent="0">
              <a:buNone/>
            </a:pPr>
            <a:endParaRPr lang="tr-TR" dirty="0"/>
          </a:p>
        </p:txBody>
      </p:sp>
    </p:spTree>
    <p:extLst>
      <p:ext uri="{BB962C8B-B14F-4D97-AF65-F5344CB8AC3E}">
        <p14:creationId xmlns:p14="http://schemas.microsoft.com/office/powerpoint/2010/main" val="2534123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3955" y="914400"/>
            <a:ext cx="10894422" cy="5303520"/>
          </a:xfrm>
        </p:spPr>
        <p:txBody>
          <a:bodyPr>
            <a:normAutofit/>
          </a:bodyPr>
          <a:lstStyle/>
          <a:p>
            <a:r>
              <a:rPr lang="tr-TR" dirty="0" smtClean="0">
                <a:ln w="0"/>
                <a:effectLst>
                  <a:outerShdw blurRad="38100" dist="19050" dir="2700000" algn="tl" rotWithShape="0">
                    <a:schemeClr val="dk1">
                      <a:alpha val="40000"/>
                    </a:schemeClr>
                  </a:outerShdw>
                </a:effectLst>
                <a:latin typeface="+mn-lt"/>
              </a:rPr>
              <a:t>       </a:t>
            </a:r>
            <a:r>
              <a:rPr lang="tr-TR" b="1" dirty="0" smtClean="0">
                <a:ln w="0"/>
                <a:solidFill>
                  <a:srgbClr val="C00000"/>
                </a:solidFill>
                <a:effectLst>
                  <a:outerShdw blurRad="38100" dist="19050" dir="2700000" algn="tl" rotWithShape="0">
                    <a:schemeClr val="dk1">
                      <a:alpha val="40000"/>
                    </a:schemeClr>
                  </a:outerShdw>
                </a:effectLst>
                <a:latin typeface="+mn-lt"/>
              </a:rPr>
              <a:t>CİNSEL İSTİSMAR</a:t>
            </a:r>
            <a:r>
              <a:rPr lang="tr-TR" dirty="0" smtClean="0">
                <a:ln w="0"/>
                <a:effectLst>
                  <a:outerShdw blurRad="38100" dist="19050" dir="2700000" algn="tl" rotWithShape="0">
                    <a:schemeClr val="dk1">
                      <a:alpha val="40000"/>
                    </a:schemeClr>
                  </a:outerShdw>
                </a:effectLst>
                <a:latin typeface="+mn-lt"/>
              </a:rPr>
              <a:t/>
            </a:r>
            <a:br>
              <a:rPr lang="tr-TR" dirty="0" smtClean="0">
                <a:ln w="0"/>
                <a:effectLst>
                  <a:outerShdw blurRad="38100" dist="19050" dir="2700000" algn="tl" rotWithShape="0">
                    <a:schemeClr val="dk1">
                      <a:alpha val="40000"/>
                    </a:schemeClr>
                  </a:outerShdw>
                </a:effectLst>
                <a:latin typeface="+mn-lt"/>
              </a:rPr>
            </a:br>
            <a:r>
              <a:rPr lang="tr-TR" altLang="tr-TR" b="1" dirty="0">
                <a:solidFill>
                  <a:schemeClr val="accent6"/>
                </a:solidFill>
                <a:latin typeface="+mn-lt"/>
              </a:rPr>
              <a:t/>
            </a:r>
            <a:br>
              <a:rPr lang="tr-TR" altLang="tr-TR" b="1" dirty="0">
                <a:solidFill>
                  <a:schemeClr val="accent6"/>
                </a:solidFill>
                <a:latin typeface="+mn-lt"/>
              </a:rPr>
            </a:br>
            <a:r>
              <a:rPr lang="tr-TR" altLang="tr-TR" b="1" dirty="0" smtClean="0">
                <a:solidFill>
                  <a:schemeClr val="accent6"/>
                </a:solidFill>
                <a:latin typeface="+mn-lt"/>
              </a:rPr>
              <a:t>	</a:t>
            </a:r>
            <a:r>
              <a:rPr lang="tr-TR" altLang="tr-TR" sz="2400" dirty="0" smtClean="0">
                <a:solidFill>
                  <a:schemeClr val="tx1"/>
                </a:solidFill>
              </a:rPr>
              <a:t>Bir </a:t>
            </a:r>
            <a:r>
              <a:rPr lang="tr-TR" altLang="tr-TR" sz="2400" dirty="0">
                <a:solidFill>
                  <a:schemeClr val="accent6"/>
                </a:solidFill>
              </a:rPr>
              <a:t>çocuğun</a:t>
            </a:r>
            <a:r>
              <a:rPr lang="tr-TR" altLang="tr-TR" sz="2400" dirty="0">
                <a:solidFill>
                  <a:schemeClr val="tx1"/>
                </a:solidFill>
              </a:rPr>
              <a:t> bir </a:t>
            </a:r>
            <a:r>
              <a:rPr lang="tr-TR" altLang="tr-TR" sz="2400" dirty="0">
                <a:solidFill>
                  <a:schemeClr val="accent6"/>
                </a:solidFill>
              </a:rPr>
              <a:t>erişkin</a:t>
            </a:r>
            <a:r>
              <a:rPr lang="tr-TR" altLang="tr-TR" sz="2400" dirty="0">
                <a:solidFill>
                  <a:schemeClr val="tx1"/>
                </a:solidFill>
              </a:rPr>
              <a:t> tarafından cinsel doyum için kullanılmasıdır. Cinsel istismar temas ile olabileceği gibi, teşhircilik, röntgencilik ve çocuğu pornografide kullanmak şeklinde de olabilir. </a:t>
            </a:r>
            <a:br>
              <a:rPr lang="tr-TR" altLang="tr-TR" sz="2400" dirty="0">
                <a:solidFill>
                  <a:schemeClr val="tx1"/>
                </a:solidFill>
              </a:rPr>
            </a:br>
            <a:r>
              <a:rPr lang="tr-TR" altLang="tr-TR" sz="2200" dirty="0">
                <a:solidFill>
                  <a:srgbClr val="000066"/>
                </a:solidFill>
              </a:rPr>
              <a:t/>
            </a:r>
            <a:br>
              <a:rPr lang="tr-TR" altLang="tr-TR" sz="2200" dirty="0">
                <a:solidFill>
                  <a:srgbClr val="000066"/>
                </a:solidFill>
              </a:rPr>
            </a:br>
            <a:r>
              <a:rPr lang="tr-TR" altLang="tr-TR" b="1" dirty="0">
                <a:solidFill>
                  <a:srgbClr val="C00000"/>
                </a:solidFill>
              </a:rPr>
              <a:t>Çocuklarda cinsel istismarın yaygınlığı </a:t>
            </a:r>
            <a:r>
              <a:rPr lang="tr-TR" altLang="tr-TR" sz="2200" b="1" dirty="0" smtClean="0">
                <a:solidFill>
                  <a:srgbClr val="C00000"/>
                </a:solidFill>
              </a:rPr>
              <a:t/>
            </a:r>
            <a:br>
              <a:rPr lang="tr-TR" altLang="tr-TR" sz="2200" b="1" dirty="0" smtClean="0">
                <a:solidFill>
                  <a:srgbClr val="C00000"/>
                </a:solidFill>
              </a:rPr>
            </a:br>
            <a:r>
              <a:rPr lang="tr-TR" altLang="tr-TR" sz="2200" dirty="0">
                <a:solidFill>
                  <a:srgbClr val="FF0000"/>
                </a:solidFill>
              </a:rPr>
              <a:t/>
            </a:r>
            <a:br>
              <a:rPr lang="tr-TR" altLang="tr-TR" sz="2200" dirty="0">
                <a:solidFill>
                  <a:srgbClr val="FF0000"/>
                </a:solidFill>
              </a:rPr>
            </a:br>
            <a:r>
              <a:rPr lang="tr-TR" altLang="tr-TR" sz="2400" b="1" dirty="0" smtClean="0">
                <a:solidFill>
                  <a:srgbClr val="FFC000"/>
                </a:solidFill>
              </a:rPr>
              <a:t>Ülkemizde </a:t>
            </a:r>
            <a:r>
              <a:rPr lang="tr-TR" altLang="tr-TR" sz="2400" b="1" dirty="0">
                <a:solidFill>
                  <a:srgbClr val="FFC000"/>
                </a:solidFill>
              </a:rPr>
              <a:t>kadınların %20’sinin, </a:t>
            </a:r>
            <a:r>
              <a:rPr lang="tr-TR" altLang="tr-TR" sz="2400" b="1" dirty="0" smtClean="0">
                <a:solidFill>
                  <a:srgbClr val="FFC000"/>
                </a:solidFill>
              </a:rPr>
              <a:t>erkeklerin </a:t>
            </a:r>
            <a:r>
              <a:rPr lang="tr-TR" altLang="tr-TR" sz="2400" b="1" dirty="0">
                <a:solidFill>
                  <a:srgbClr val="FFC000"/>
                </a:solidFill>
              </a:rPr>
              <a:t>% 7’sinin çocukluğunda en az bir kez cinsel istismara maruz kaldığı saptanmıştır</a:t>
            </a:r>
            <a:r>
              <a:rPr lang="tr-TR" altLang="tr-TR" sz="3600" b="1" dirty="0">
                <a:solidFill>
                  <a:srgbClr val="FFC000"/>
                </a:solidFill>
              </a:rPr>
              <a:t>.</a:t>
            </a:r>
            <a:r>
              <a:rPr lang="tr-TR" altLang="tr-TR" b="1" dirty="0">
                <a:solidFill>
                  <a:srgbClr val="000066"/>
                </a:solidFill>
              </a:rPr>
              <a:t/>
            </a:r>
            <a:br>
              <a:rPr lang="tr-TR" altLang="tr-TR" b="1" dirty="0">
                <a:solidFill>
                  <a:srgbClr val="000066"/>
                </a:solidFill>
              </a:rPr>
            </a:br>
            <a:endParaRPr lang="tr-TR" b="1" dirty="0">
              <a:solidFill>
                <a:srgbClr val="7030A0"/>
              </a:solidFill>
            </a:endParaRPr>
          </a:p>
        </p:txBody>
      </p:sp>
      <p:sp>
        <p:nvSpPr>
          <p:cNvPr id="3" name="İçerik Yer Tutucusu 2"/>
          <p:cNvSpPr>
            <a:spLocks noGrp="1"/>
          </p:cNvSpPr>
          <p:nvPr>
            <p:ph idx="1"/>
          </p:nvPr>
        </p:nvSpPr>
        <p:spPr>
          <a:xfrm flipH="1" flipV="1">
            <a:off x="9274001" y="6041362"/>
            <a:ext cx="45719" cy="45719"/>
          </a:xfrm>
        </p:spPr>
        <p:txBody>
          <a:bodyPr>
            <a:normAutofit fontScale="25000" lnSpcReduction="20000"/>
          </a:bodyPr>
          <a:lstStyle/>
          <a:p>
            <a:pPr marL="0" indent="0">
              <a:buNone/>
            </a:pPr>
            <a:endParaRPr lang="tr-TR" dirty="0"/>
          </a:p>
          <a:p>
            <a:endParaRPr lang="tr-TR" dirty="0"/>
          </a:p>
        </p:txBody>
      </p:sp>
    </p:spTree>
    <p:extLst>
      <p:ext uri="{BB962C8B-B14F-4D97-AF65-F5344CB8AC3E}">
        <p14:creationId xmlns:p14="http://schemas.microsoft.com/office/powerpoint/2010/main" val="2046782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799909" cy="6126480"/>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9909" y="0"/>
            <a:ext cx="6392091" cy="2834640"/>
          </a:xfrm>
          <a:prstGeom prst="rect">
            <a:avLst/>
          </a:prstGeom>
        </p:spPr>
      </p:pic>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9910" y="2834640"/>
            <a:ext cx="6392090" cy="3291840"/>
          </a:xfrm>
          <a:prstGeom prst="rect">
            <a:avLst/>
          </a:prstGeom>
        </p:spPr>
      </p:pic>
    </p:spTree>
    <p:extLst>
      <p:ext uri="{BB962C8B-B14F-4D97-AF65-F5344CB8AC3E}">
        <p14:creationId xmlns:p14="http://schemas.microsoft.com/office/powerpoint/2010/main" val="1818467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06134" y="274320"/>
            <a:ext cx="8596668" cy="1103719"/>
          </a:xfrm>
        </p:spPr>
        <p:txBody>
          <a:bodyPr>
            <a:normAutofit fontScale="90000"/>
          </a:bodyPr>
          <a:lstStyle/>
          <a:p>
            <a:r>
              <a:rPr lang="tr-TR" altLang="tr-TR" b="1" dirty="0">
                <a:solidFill>
                  <a:srgbClr val="C00000"/>
                </a:solidFill>
              </a:rPr>
              <a:t>Çocuğun istismara uğradığını nasıl anlarız…</a:t>
            </a:r>
            <a:r>
              <a:rPr lang="tr-TR" altLang="tr-TR" b="1" dirty="0">
                <a:solidFill>
                  <a:schemeClr val="accent6"/>
                </a:solidFill>
              </a:rPr>
              <a:t/>
            </a:r>
            <a:br>
              <a:rPr lang="tr-TR" altLang="tr-TR" b="1" dirty="0">
                <a:solidFill>
                  <a:schemeClr val="accent6"/>
                </a:solidFill>
              </a:rPr>
            </a:br>
            <a:endParaRPr lang="tr-TR" b="1" dirty="0">
              <a:solidFill>
                <a:schemeClr val="accent6"/>
              </a:solidFill>
            </a:endParaRPr>
          </a:p>
        </p:txBody>
      </p:sp>
      <p:sp>
        <p:nvSpPr>
          <p:cNvPr id="3" name="İçerik Yer Tutucusu 2"/>
          <p:cNvSpPr>
            <a:spLocks noGrp="1"/>
          </p:cNvSpPr>
          <p:nvPr>
            <p:ph idx="1"/>
          </p:nvPr>
        </p:nvSpPr>
        <p:spPr>
          <a:xfrm>
            <a:off x="677333" y="1378039"/>
            <a:ext cx="10922483" cy="5479961"/>
          </a:xfrm>
        </p:spPr>
        <p:txBody>
          <a:bodyPr>
            <a:normAutofit fontScale="92500"/>
          </a:bodyPr>
          <a:lstStyle/>
          <a:p>
            <a:pPr algn="just"/>
            <a:endParaRPr lang="tr-TR" altLang="tr-TR" sz="800" dirty="0">
              <a:solidFill>
                <a:srgbClr val="002060"/>
              </a:solidFill>
            </a:endParaRPr>
          </a:p>
          <a:p>
            <a:pPr algn="just">
              <a:buClr>
                <a:srgbClr val="FF0000"/>
              </a:buClr>
              <a:buSzPct val="123000"/>
              <a:buFont typeface="Wingdings" pitchFamily="2" charset="2"/>
              <a:buChar char="Ø"/>
            </a:pPr>
            <a:r>
              <a:rPr lang="tr-TR" altLang="tr-TR" dirty="0"/>
              <a:t>  </a:t>
            </a:r>
            <a:r>
              <a:rPr lang="tr-TR" altLang="tr-TR" sz="2200" b="1" dirty="0"/>
              <a:t>İçine kapanma veya aşırı hareketlilik, sebepsiz ağlamalar</a:t>
            </a:r>
          </a:p>
          <a:p>
            <a:pPr algn="just">
              <a:buClr>
                <a:srgbClr val="FF0000"/>
              </a:buClr>
              <a:buSzPct val="123000"/>
              <a:buFont typeface="Wingdings" pitchFamily="2" charset="2"/>
              <a:buChar char="Ø"/>
            </a:pPr>
            <a:r>
              <a:rPr lang="tr-TR" altLang="tr-TR" sz="2200" b="1" dirty="0"/>
              <a:t>  Eve gitmek istememe, okulda kalmak istememe (Ani</a:t>
            </a:r>
            <a:r>
              <a:rPr lang="tr-TR" altLang="tr-TR" sz="2200" b="1" dirty="0" smtClean="0"/>
              <a:t>)</a:t>
            </a:r>
          </a:p>
          <a:p>
            <a:pPr algn="just">
              <a:buClr>
                <a:srgbClr val="FF0000"/>
              </a:buClr>
              <a:buSzPct val="123000"/>
              <a:buFont typeface="Wingdings" pitchFamily="2" charset="2"/>
              <a:buChar char="Ø"/>
            </a:pPr>
            <a:r>
              <a:rPr lang="tr-TR" altLang="tr-TR" sz="2200" b="1" dirty="0"/>
              <a:t> Yaşa uygun olmayan </a:t>
            </a:r>
            <a:r>
              <a:rPr lang="tr-TR" altLang="tr-TR" sz="2200" b="1" dirty="0" smtClean="0"/>
              <a:t>davranışlar gösterme  (yatak </a:t>
            </a:r>
            <a:r>
              <a:rPr lang="tr-TR" altLang="tr-TR" sz="2200" b="1" dirty="0" err="1" smtClean="0"/>
              <a:t>ıslatma,parmak</a:t>
            </a:r>
            <a:r>
              <a:rPr lang="tr-TR" altLang="tr-TR" sz="2200" b="1" dirty="0" smtClean="0"/>
              <a:t> emme…)</a:t>
            </a:r>
            <a:endParaRPr lang="tr-TR" altLang="tr-TR" sz="2200" b="1" dirty="0"/>
          </a:p>
          <a:p>
            <a:pPr algn="just">
              <a:buClr>
                <a:srgbClr val="FF0000"/>
              </a:buClr>
              <a:buSzPct val="123000"/>
              <a:buFont typeface="Wingdings" pitchFamily="2" charset="2"/>
              <a:buChar char="Ø"/>
            </a:pPr>
            <a:r>
              <a:rPr lang="tr-TR" altLang="tr-TR" sz="2200" b="1" dirty="0"/>
              <a:t>  Ders başarılarında belirgin düşüşler. </a:t>
            </a:r>
          </a:p>
          <a:p>
            <a:pPr algn="just">
              <a:buClr>
                <a:srgbClr val="FF0000"/>
              </a:buClr>
              <a:buSzPct val="123000"/>
              <a:buFont typeface="Wingdings" pitchFamily="2" charset="2"/>
              <a:buChar char="Ø"/>
            </a:pPr>
            <a:r>
              <a:rPr lang="tr-TR" altLang="tr-TR" sz="2200" b="1" dirty="0"/>
              <a:t>  Çocuğun vücudunda yanıklar, kesikler, çürükler, şişlikler</a:t>
            </a:r>
          </a:p>
          <a:p>
            <a:pPr algn="just">
              <a:buClr>
                <a:srgbClr val="FF0000"/>
              </a:buClr>
              <a:buSzPct val="123000"/>
              <a:buFont typeface="Wingdings" pitchFamily="2" charset="2"/>
              <a:buChar char="Ø"/>
            </a:pPr>
            <a:r>
              <a:rPr lang="tr-TR" altLang="tr-TR" sz="2200" b="1" dirty="0"/>
              <a:t>  Jestlerinde, mimiklerinde ve yüz ifadelerinde donukluk</a:t>
            </a:r>
          </a:p>
          <a:p>
            <a:pPr algn="just">
              <a:buClr>
                <a:srgbClr val="FF0000"/>
              </a:buClr>
              <a:buSzPct val="123000"/>
              <a:buFont typeface="Wingdings" pitchFamily="2" charset="2"/>
              <a:buChar char="Ø"/>
            </a:pPr>
            <a:r>
              <a:rPr lang="tr-TR" altLang="tr-TR" sz="2200" b="1" dirty="0"/>
              <a:t>  Yaralanmaların mantıklı bir açıklamalarının olmaması.</a:t>
            </a:r>
          </a:p>
          <a:p>
            <a:pPr algn="just">
              <a:buClr>
                <a:srgbClr val="FF0000"/>
              </a:buClr>
              <a:buSzPct val="123000"/>
              <a:buFont typeface="Wingdings" pitchFamily="2" charset="2"/>
              <a:buChar char="Ø"/>
            </a:pPr>
            <a:r>
              <a:rPr lang="tr-TR" altLang="tr-TR" sz="2200" b="1" dirty="0"/>
              <a:t>  Gece kabusların artması ve /veya diğer uyku güçlükleri</a:t>
            </a:r>
          </a:p>
          <a:p>
            <a:pPr algn="just">
              <a:buClr>
                <a:srgbClr val="FF0000"/>
              </a:buClr>
              <a:buSzPct val="123000"/>
              <a:buFont typeface="Wingdings" pitchFamily="2" charset="2"/>
              <a:buChar char="Ø"/>
            </a:pPr>
            <a:r>
              <a:rPr lang="tr-TR" altLang="tr-TR" sz="2200" b="1" dirty="0"/>
              <a:t>  Öfke patlamaları, </a:t>
            </a:r>
            <a:r>
              <a:rPr lang="tr-TR" altLang="tr-TR" sz="2200" b="1" dirty="0" err="1"/>
              <a:t>Anksiyete</a:t>
            </a:r>
            <a:r>
              <a:rPr lang="tr-TR" altLang="tr-TR" sz="2200" b="1" dirty="0"/>
              <a:t> (kaygı)</a:t>
            </a:r>
          </a:p>
          <a:p>
            <a:pPr algn="just">
              <a:buClr>
                <a:srgbClr val="FF0000"/>
              </a:buClr>
              <a:buSzPct val="123000"/>
              <a:buFont typeface="Wingdings" pitchFamily="2" charset="2"/>
              <a:buChar char="Ø"/>
            </a:pPr>
            <a:r>
              <a:rPr lang="tr-TR" altLang="tr-TR" sz="2200" b="1" dirty="0"/>
              <a:t>  Yalnız kalmaya karşı direnme</a:t>
            </a:r>
          </a:p>
          <a:p>
            <a:pPr algn="just">
              <a:buClr>
                <a:srgbClr val="FF0000"/>
              </a:buClr>
              <a:buSzPct val="123000"/>
              <a:buFont typeface="Wingdings" pitchFamily="2" charset="2"/>
              <a:buChar char="Ø"/>
            </a:pPr>
            <a:r>
              <a:rPr lang="tr-TR" altLang="tr-TR" sz="2200" b="1" dirty="0"/>
              <a:t>  Yaşa uygun olmayan cinsel kelimeler-hareketler</a:t>
            </a:r>
          </a:p>
          <a:p>
            <a:pPr algn="just">
              <a:buClr>
                <a:srgbClr val="FF0000"/>
              </a:buClr>
              <a:buSzPct val="123000"/>
              <a:buFont typeface="Wingdings" pitchFamily="2" charset="2"/>
              <a:buChar char="Ø"/>
            </a:pPr>
            <a:r>
              <a:rPr lang="tr-TR" altLang="tr-TR" sz="2200" b="1" dirty="0"/>
              <a:t>  Ani alkol ve madde kullanımı</a:t>
            </a:r>
          </a:p>
        </p:txBody>
      </p:sp>
    </p:spTree>
    <p:extLst>
      <p:ext uri="{BB962C8B-B14F-4D97-AF65-F5344CB8AC3E}">
        <p14:creationId xmlns:p14="http://schemas.microsoft.com/office/powerpoint/2010/main" val="260384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384662"/>
          </a:xfrm>
        </p:spPr>
        <p:txBody>
          <a:bodyPr/>
          <a:lstStyle/>
          <a:p>
            <a:pPr algn="ctr"/>
            <a:r>
              <a:rPr lang="tr-TR" dirty="0" smtClean="0"/>
              <a:t> </a:t>
            </a:r>
            <a:r>
              <a:rPr lang="tr-TR" sz="3600" b="1" dirty="0" smtClean="0">
                <a:solidFill>
                  <a:srgbClr val="C00000"/>
                </a:solidFill>
              </a:rPr>
              <a:t>Çocuklar Neden İstismar Edildiklerini</a:t>
            </a:r>
            <a:br>
              <a:rPr lang="tr-TR" sz="3600" b="1" dirty="0" smtClean="0">
                <a:solidFill>
                  <a:srgbClr val="C00000"/>
                </a:solidFill>
              </a:rPr>
            </a:br>
            <a:r>
              <a:rPr lang="tr-TR" sz="3600" b="1" dirty="0" smtClean="0">
                <a:solidFill>
                  <a:srgbClr val="C00000"/>
                </a:solidFill>
              </a:rPr>
              <a:t>Söylemezler! </a:t>
            </a:r>
            <a:endParaRPr lang="tr-TR" sz="3600" b="1" dirty="0">
              <a:solidFill>
                <a:srgbClr val="C00000"/>
              </a:solidFill>
            </a:endParaRPr>
          </a:p>
        </p:txBody>
      </p:sp>
      <p:sp>
        <p:nvSpPr>
          <p:cNvPr id="3" name="İçerik Yer Tutucusu 2"/>
          <p:cNvSpPr>
            <a:spLocks noGrp="1"/>
          </p:cNvSpPr>
          <p:nvPr>
            <p:ph idx="1"/>
          </p:nvPr>
        </p:nvSpPr>
        <p:spPr>
          <a:xfrm>
            <a:off x="838200" y="1384662"/>
            <a:ext cx="10515600" cy="5473337"/>
          </a:xfrm>
        </p:spPr>
        <p:txBody>
          <a:bodyPr>
            <a:normAutofit/>
          </a:bodyPr>
          <a:lstStyle/>
          <a:p>
            <a:r>
              <a:rPr lang="tr-TR" dirty="0" smtClean="0"/>
              <a:t> </a:t>
            </a:r>
            <a:r>
              <a:rPr lang="tr-TR" sz="2000" b="1" dirty="0" smtClean="0"/>
              <a:t>Kendilerine inanılmayacağını düşünürler.</a:t>
            </a:r>
          </a:p>
          <a:p>
            <a:r>
              <a:rPr lang="tr-TR" sz="2000" b="1" dirty="0" smtClean="0"/>
              <a:t> Başlarının belaya gireceğinden korkarlar.</a:t>
            </a:r>
          </a:p>
          <a:p>
            <a:r>
              <a:rPr lang="tr-TR" sz="2000" b="1" dirty="0" smtClean="0"/>
              <a:t>İstismarcının tehdidinden korkarlar.</a:t>
            </a:r>
          </a:p>
          <a:p>
            <a:r>
              <a:rPr lang="tr-TR" sz="2000" b="1" dirty="0" smtClean="0"/>
              <a:t> İstismarcıyı korumak isteyebilirler; istismarcıyı</a:t>
            </a:r>
          </a:p>
          <a:p>
            <a:r>
              <a:rPr lang="tr-TR" sz="2000" b="1" dirty="0" smtClean="0"/>
              <a:t>sevebilir ama yaptıklarını sevmezler.</a:t>
            </a:r>
          </a:p>
          <a:p>
            <a:r>
              <a:rPr lang="tr-TR" sz="2000" b="1" dirty="0" smtClean="0"/>
              <a:t> Nasıl anlatılacağını bilmeyebilirler. korkabilirler.</a:t>
            </a:r>
          </a:p>
          <a:p>
            <a:r>
              <a:rPr lang="tr-TR" sz="2000" b="1" dirty="0" smtClean="0"/>
              <a:t>Büyükleriyle (otorite ifade edenlerle) cinsel konuları konuşmaktan  utanabilirler.</a:t>
            </a:r>
          </a:p>
          <a:p>
            <a:r>
              <a:rPr lang="tr-TR" sz="2000" b="1" dirty="0" smtClean="0"/>
              <a:t> İyi çocukların cinsellikle ilgili sözcükleri kullanmamaları gerektiği söylenmiş</a:t>
            </a:r>
          </a:p>
          <a:p>
            <a:pPr marL="0" indent="0">
              <a:buNone/>
            </a:pPr>
            <a:r>
              <a:rPr lang="tr-TR" sz="2000" b="1" dirty="0" smtClean="0"/>
              <a:t>olabilir.</a:t>
            </a:r>
          </a:p>
          <a:p>
            <a:r>
              <a:rPr lang="tr-TR" sz="2000" b="1" dirty="0" smtClean="0"/>
              <a:t> Cinsel davranışların yanlış olduğunu bilmeyebilirler.</a:t>
            </a:r>
          </a:p>
          <a:p>
            <a:r>
              <a:rPr lang="tr-TR" sz="2000" b="1" dirty="0" smtClean="0"/>
              <a:t> Arkadaşları tarafından dışlanacağından </a:t>
            </a:r>
            <a:endParaRPr lang="tr-TR" sz="2000" b="1" dirty="0"/>
          </a:p>
        </p:txBody>
      </p:sp>
    </p:spTree>
    <p:extLst>
      <p:ext uri="{BB962C8B-B14F-4D97-AF65-F5344CB8AC3E}">
        <p14:creationId xmlns:p14="http://schemas.microsoft.com/office/powerpoint/2010/main" val="2766779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5211" y="182880"/>
            <a:ext cx="10629401" cy="1423851"/>
          </a:xfrm>
        </p:spPr>
        <p:txBody>
          <a:bodyPr/>
          <a:lstStyle/>
          <a:p>
            <a:pPr algn="ctr"/>
            <a:r>
              <a:rPr lang="tr-TR" b="1" dirty="0" smtClean="0">
                <a:solidFill>
                  <a:srgbClr val="C00000"/>
                </a:solidFill>
              </a:rPr>
              <a:t>Çocukların İstismarın Açıklama</a:t>
            </a:r>
            <a:br>
              <a:rPr lang="tr-TR" b="1" dirty="0" smtClean="0">
                <a:solidFill>
                  <a:srgbClr val="C00000"/>
                </a:solidFill>
              </a:rPr>
            </a:br>
            <a:r>
              <a:rPr lang="tr-TR" b="1" dirty="0" smtClean="0">
                <a:solidFill>
                  <a:srgbClr val="C00000"/>
                </a:solidFill>
              </a:rPr>
              <a:t>Biçimleri</a:t>
            </a:r>
            <a:endParaRPr lang="tr-TR" b="1" dirty="0">
              <a:solidFill>
                <a:srgbClr val="C00000"/>
              </a:solidFill>
            </a:endParaRPr>
          </a:p>
        </p:txBody>
      </p:sp>
      <p:sp>
        <p:nvSpPr>
          <p:cNvPr id="5" name="Metin kutusu 4"/>
          <p:cNvSpPr txBox="1"/>
          <p:nvPr/>
        </p:nvSpPr>
        <p:spPr>
          <a:xfrm>
            <a:off x="235130" y="2063931"/>
            <a:ext cx="11691259" cy="4031873"/>
          </a:xfrm>
          <a:prstGeom prst="rect">
            <a:avLst/>
          </a:prstGeom>
          <a:noFill/>
        </p:spPr>
        <p:txBody>
          <a:bodyPr wrap="square" rtlCol="0">
            <a:spAutoFit/>
          </a:bodyPr>
          <a:lstStyle/>
          <a:p>
            <a:pPr algn="just"/>
            <a:r>
              <a:rPr lang="tr-TR" sz="3200" dirty="0" smtClean="0"/>
              <a:t>	</a:t>
            </a:r>
            <a:r>
              <a:rPr lang="tr-TR" sz="3200" b="1" dirty="0" smtClean="0"/>
              <a:t>Çocuklar istismar edildiklerini farklı yollarla açıklayabilirler. Bazıları özel olarak sizinle konuşmak istediğini söyler ve doğrudan olayı anlatır. Bu, ne yazık ki, çok daha az kullanılan yoldur.</a:t>
            </a:r>
          </a:p>
          <a:p>
            <a:pPr algn="just"/>
            <a:r>
              <a:rPr lang="tr-TR" sz="3200" b="1" dirty="0" smtClean="0"/>
              <a:t>   Aşağıda, çocukların kullandığı ifade etme biçimlerine değinilecektir.</a:t>
            </a:r>
          </a:p>
          <a:p>
            <a:pPr algn="just"/>
            <a:r>
              <a:rPr lang="tr-TR" sz="3200" b="1" dirty="0" smtClean="0"/>
              <a:t>Sizin rolünüz dinlemek ve çocuğa güven vermektir. Soruşturma yapıcı tarzda sorular sorulmamalıdır.</a:t>
            </a:r>
            <a:endParaRPr lang="tr-TR" sz="3200" b="1" dirty="0"/>
          </a:p>
        </p:txBody>
      </p:sp>
    </p:spTree>
    <p:extLst>
      <p:ext uri="{BB962C8B-B14F-4D97-AF65-F5344CB8AC3E}">
        <p14:creationId xmlns:p14="http://schemas.microsoft.com/office/powerpoint/2010/main" val="3345851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7565"/>
            <a:ext cx="10515600" cy="1573123"/>
          </a:xfrm>
        </p:spPr>
        <p:txBody>
          <a:bodyPr>
            <a:normAutofit/>
          </a:bodyPr>
          <a:lstStyle/>
          <a:p>
            <a:pPr algn="ctr"/>
            <a:r>
              <a:rPr lang="tr-TR" sz="3600" b="1" dirty="0" smtClean="0">
                <a:solidFill>
                  <a:srgbClr val="C00000"/>
                </a:solidFill>
              </a:rPr>
              <a:t>Bir Çocuk İstismar Edildiğini</a:t>
            </a:r>
            <a:br>
              <a:rPr lang="tr-TR" sz="3600" b="1" dirty="0" smtClean="0">
                <a:solidFill>
                  <a:srgbClr val="C00000"/>
                </a:solidFill>
              </a:rPr>
            </a:br>
            <a:r>
              <a:rPr lang="tr-TR" sz="3600" b="1" u="sng" dirty="0" smtClean="0">
                <a:solidFill>
                  <a:srgbClr val="C00000"/>
                </a:solidFill>
              </a:rPr>
              <a:t>Açıklarsa</a:t>
            </a:r>
            <a:r>
              <a:rPr lang="tr-TR" sz="3600" b="1" dirty="0" smtClean="0">
                <a:solidFill>
                  <a:srgbClr val="C00000"/>
                </a:solidFill>
              </a:rPr>
              <a:t> Ne Yapılmalıdır!</a:t>
            </a:r>
            <a:endParaRPr lang="tr-TR" sz="3600" b="1" dirty="0">
              <a:solidFill>
                <a:srgbClr val="C00000"/>
              </a:solidFill>
            </a:endParaRPr>
          </a:p>
        </p:txBody>
      </p:sp>
      <p:sp>
        <p:nvSpPr>
          <p:cNvPr id="3" name="İçerik Yer Tutucusu 2"/>
          <p:cNvSpPr>
            <a:spLocks noGrp="1"/>
          </p:cNvSpPr>
          <p:nvPr>
            <p:ph idx="1"/>
          </p:nvPr>
        </p:nvSpPr>
        <p:spPr>
          <a:xfrm>
            <a:off x="418011" y="1410790"/>
            <a:ext cx="11443063" cy="5290456"/>
          </a:xfrm>
        </p:spPr>
        <p:txBody>
          <a:bodyPr>
            <a:noAutofit/>
          </a:bodyPr>
          <a:lstStyle/>
          <a:p>
            <a:pPr marL="0" indent="0">
              <a:buNone/>
            </a:pPr>
            <a:r>
              <a:rPr lang="tr-TR" sz="2400" b="1" dirty="0" smtClean="0"/>
              <a:t>1. </a:t>
            </a:r>
            <a:r>
              <a:rPr lang="tr-TR" sz="2400" b="1" dirty="0" smtClean="0">
                <a:solidFill>
                  <a:srgbClr val="C00000"/>
                </a:solidFill>
              </a:rPr>
              <a:t>Çocukla özel olarak konuşmak için bir mekan bulun</a:t>
            </a:r>
            <a:r>
              <a:rPr lang="tr-TR" sz="2400" b="1" dirty="0" smtClean="0"/>
              <a:t>: Konuşmanızın kesilmeyeceğinden emin olacağınız bir yer olsun.</a:t>
            </a:r>
          </a:p>
          <a:p>
            <a:pPr marL="0" indent="0">
              <a:buNone/>
            </a:pPr>
            <a:r>
              <a:rPr lang="tr-TR" sz="2400" b="1" dirty="0" smtClean="0"/>
              <a:t>2. </a:t>
            </a:r>
            <a:r>
              <a:rPr lang="tr-TR" sz="2400" b="1" dirty="0" smtClean="0">
                <a:solidFill>
                  <a:srgbClr val="C00000"/>
                </a:solidFill>
              </a:rPr>
              <a:t>Masanın arkasında oturmayın</a:t>
            </a:r>
            <a:r>
              <a:rPr lang="tr-TR" sz="2400" b="1" dirty="0" smtClean="0"/>
              <a:t>: Çocuğun yanında onu sakinleştirmek için oturun.</a:t>
            </a:r>
          </a:p>
          <a:p>
            <a:pPr marL="0" indent="0">
              <a:buNone/>
            </a:pPr>
            <a:r>
              <a:rPr lang="tr-TR" sz="2400" b="1" dirty="0" smtClean="0"/>
              <a:t>3. </a:t>
            </a:r>
            <a:r>
              <a:rPr lang="tr-TR" sz="2400" b="1" dirty="0" smtClean="0">
                <a:solidFill>
                  <a:srgbClr val="C00000"/>
                </a:solidFill>
              </a:rPr>
              <a:t>Çocuktan izin almadan ona </a:t>
            </a:r>
            <a:r>
              <a:rPr lang="tr-TR" sz="2400" b="1" dirty="0" err="1" smtClean="0">
                <a:solidFill>
                  <a:srgbClr val="C00000"/>
                </a:solidFill>
              </a:rPr>
              <a:t>dokunmayın</a:t>
            </a:r>
            <a:r>
              <a:rPr lang="tr-TR" sz="2400" b="1" dirty="0" err="1" smtClean="0"/>
              <a:t>:Dokunmanız</a:t>
            </a:r>
            <a:r>
              <a:rPr lang="tr-TR" sz="2400" b="1" dirty="0" smtClean="0"/>
              <a:t> belki ona istismar</a:t>
            </a:r>
          </a:p>
          <a:p>
            <a:pPr marL="0" indent="0">
              <a:buNone/>
            </a:pPr>
            <a:r>
              <a:rPr lang="tr-TR" sz="2400" b="1" dirty="0" smtClean="0"/>
              <a:t>olayını hatırlatabilir. </a:t>
            </a:r>
          </a:p>
          <a:p>
            <a:pPr marL="0" indent="0">
              <a:buNone/>
            </a:pPr>
            <a:r>
              <a:rPr lang="tr-TR" sz="2400" b="1" dirty="0" smtClean="0"/>
              <a:t>4. </a:t>
            </a:r>
            <a:r>
              <a:rPr lang="tr-TR" sz="2400" b="1" dirty="0" smtClean="0">
                <a:solidFill>
                  <a:srgbClr val="C00000"/>
                </a:solidFill>
              </a:rPr>
              <a:t>Açıklıkla ve sakince </a:t>
            </a:r>
            <a:r>
              <a:rPr lang="tr-TR" sz="2400" b="1" dirty="0" err="1" smtClean="0">
                <a:solidFill>
                  <a:srgbClr val="C00000"/>
                </a:solidFill>
              </a:rPr>
              <a:t>dinleyin</a:t>
            </a:r>
            <a:r>
              <a:rPr lang="tr-TR" sz="2400" b="1" dirty="0" err="1" smtClean="0"/>
              <a:t>:Duygularınızı</a:t>
            </a:r>
            <a:r>
              <a:rPr lang="tr-TR" sz="2400" b="1" dirty="0" smtClean="0"/>
              <a:t> ve sözel olmayan ifadelerinizi kontrol edin. Tepkileriniz hayati önem taşımaktadır. Çocuğun size anlatacağı şeyler sizi şok edebilir. Sakin karşılamak çocuğu desteklemek için önemlidir. Çocuğu dinleyin ve kendisi için önemli olan konuları siz herhangi bir soru sormadan anlatmasına izin verin. </a:t>
            </a:r>
            <a:endParaRPr lang="tr-TR" sz="2400" b="1" dirty="0"/>
          </a:p>
        </p:txBody>
      </p:sp>
    </p:spTree>
    <p:extLst>
      <p:ext uri="{BB962C8B-B14F-4D97-AF65-F5344CB8AC3E}">
        <p14:creationId xmlns:p14="http://schemas.microsoft.com/office/powerpoint/2010/main" val="599631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78822"/>
            <a:ext cx="11353800" cy="6479177"/>
          </a:xfrm>
        </p:spPr>
        <p:txBody>
          <a:bodyPr>
            <a:normAutofit/>
          </a:bodyPr>
          <a:lstStyle/>
          <a:p>
            <a:pPr marL="0" indent="0">
              <a:buNone/>
            </a:pPr>
            <a:r>
              <a:rPr lang="tr-TR" dirty="0" smtClean="0"/>
              <a:t>5. </a:t>
            </a:r>
            <a:r>
              <a:rPr lang="tr-TR" sz="2000" b="1" dirty="0" smtClean="0">
                <a:solidFill>
                  <a:srgbClr val="C00000"/>
                </a:solidFill>
              </a:rPr>
              <a:t>Çocuğun dilinden konuşun</a:t>
            </a:r>
            <a:r>
              <a:rPr lang="tr-TR" sz="2000" b="1" dirty="0" smtClean="0"/>
              <a:t>: Çocuğun anlayamayacağı kelimeleri </a:t>
            </a:r>
            <a:r>
              <a:rPr lang="tr-TR" sz="2000" b="1" dirty="0" err="1" smtClean="0"/>
              <a:t>kullanmayın.Çocuğun</a:t>
            </a:r>
            <a:r>
              <a:rPr lang="tr-TR" sz="2000" b="1" dirty="0" smtClean="0"/>
              <a:t>   olanlar hakkında kullandığı kelimeleri kullanın. Bu özellikle cinsel istismarla ilgili konuştuklarında çok önemlidir.</a:t>
            </a:r>
          </a:p>
          <a:p>
            <a:pPr marL="0" indent="0">
              <a:buNone/>
            </a:pPr>
            <a:endParaRPr lang="tr-TR" sz="2000" b="1" dirty="0" smtClean="0"/>
          </a:p>
          <a:p>
            <a:pPr marL="0" indent="0">
              <a:buNone/>
            </a:pPr>
            <a:r>
              <a:rPr lang="tr-TR" sz="2000" b="1" dirty="0" smtClean="0"/>
              <a:t>6. </a:t>
            </a:r>
            <a:r>
              <a:rPr lang="tr-TR" sz="2000" b="1" dirty="0" smtClean="0">
                <a:solidFill>
                  <a:srgbClr val="C00000"/>
                </a:solidFill>
              </a:rPr>
              <a:t>Çocuğu yaşadığı olayları anlatmaya cesaretlendirin</a:t>
            </a:r>
            <a:r>
              <a:rPr lang="tr-TR" sz="2000" b="1" dirty="0" smtClean="0"/>
              <a:t>: Yaşadığı olayları</a:t>
            </a:r>
          </a:p>
          <a:p>
            <a:pPr marL="0" indent="0">
              <a:buNone/>
            </a:pPr>
            <a:r>
              <a:rPr lang="tr-TR" sz="2000" b="1" dirty="0" smtClean="0"/>
              <a:t>anlatması için ona destek olun fakat vermek istemediği ayrıntılar için asla baskı yapmayın.</a:t>
            </a:r>
          </a:p>
          <a:p>
            <a:pPr marL="0" indent="0">
              <a:buNone/>
            </a:pPr>
            <a:r>
              <a:rPr lang="tr-TR" sz="2000" b="1" dirty="0" smtClean="0"/>
              <a:t> </a:t>
            </a:r>
          </a:p>
          <a:p>
            <a:pPr marL="0" indent="0">
              <a:buNone/>
            </a:pPr>
            <a:r>
              <a:rPr lang="tr-TR" sz="2000" b="1" dirty="0" smtClean="0"/>
              <a:t>7. </a:t>
            </a:r>
            <a:r>
              <a:rPr lang="tr-TR" sz="2000" b="1" dirty="0" smtClean="0">
                <a:solidFill>
                  <a:srgbClr val="C00000"/>
                </a:solidFill>
              </a:rPr>
              <a:t>Çocuğa şöyle söyleyin</a:t>
            </a:r>
            <a:r>
              <a:rPr lang="tr-TR" sz="2000" b="1" dirty="0" smtClean="0"/>
              <a:t>:“ Sana inanıyorum”, “Bana söylediğine çok memnun oldum”, “Bu senin hatan </a:t>
            </a:r>
            <a:r>
              <a:rPr lang="tr-TR" sz="2000" b="1" dirty="0" err="1" smtClean="0"/>
              <a:t>değil”,“İstismar</a:t>
            </a:r>
            <a:r>
              <a:rPr lang="tr-TR" sz="2000" b="1" dirty="0" smtClean="0"/>
              <a:t> doğru bir şey değil”.</a:t>
            </a:r>
          </a:p>
          <a:p>
            <a:pPr marL="0" indent="0">
              <a:buNone/>
            </a:pPr>
            <a:endParaRPr lang="tr-TR" sz="2000" b="1" dirty="0" smtClean="0"/>
          </a:p>
          <a:p>
            <a:pPr marL="0" indent="0">
              <a:buNone/>
            </a:pPr>
            <a:r>
              <a:rPr lang="tr-TR" sz="2000" b="1" dirty="0" smtClean="0"/>
              <a:t>8. </a:t>
            </a:r>
            <a:r>
              <a:rPr lang="tr-TR" sz="2000" b="1" dirty="0" smtClean="0">
                <a:solidFill>
                  <a:srgbClr val="C00000"/>
                </a:solidFill>
              </a:rPr>
              <a:t>Yazıyla kaydedin</a:t>
            </a:r>
            <a:r>
              <a:rPr lang="tr-TR" sz="2000" b="1" dirty="0" smtClean="0"/>
              <a:t>: Çocuğun anlattığı olayları ve kelimeleri yazın.</a:t>
            </a:r>
          </a:p>
          <a:p>
            <a:pPr marL="0" indent="0">
              <a:buNone/>
            </a:pPr>
            <a:endParaRPr lang="tr-TR" sz="2000" b="1" dirty="0" smtClean="0"/>
          </a:p>
          <a:p>
            <a:pPr marL="0" indent="0">
              <a:buNone/>
            </a:pPr>
            <a:r>
              <a:rPr lang="tr-TR" sz="2000" b="1" dirty="0" smtClean="0"/>
              <a:t>9. </a:t>
            </a:r>
            <a:r>
              <a:rPr lang="tr-TR" sz="2000" b="1" dirty="0" smtClean="0">
                <a:solidFill>
                  <a:srgbClr val="C00000"/>
                </a:solidFill>
              </a:rPr>
              <a:t>Çocuğu istismarı bildirdiği için takdir edin</a:t>
            </a:r>
            <a:r>
              <a:rPr lang="tr-TR" sz="2000" b="1" dirty="0" smtClean="0"/>
              <a:t>. Eğer çocuk dolaylı bir şekilde</a:t>
            </a:r>
          </a:p>
          <a:p>
            <a:pPr marL="0" indent="0">
              <a:buNone/>
            </a:pPr>
            <a:r>
              <a:rPr lang="tr-TR" sz="2000" b="1" dirty="0" smtClean="0"/>
              <a:t>bir istismardan söz ediyorsa (</a:t>
            </a:r>
            <a:r>
              <a:rPr lang="tr-TR" sz="2000" b="1" dirty="0" err="1" smtClean="0"/>
              <a:t>örneğin;birinin</a:t>
            </a:r>
            <a:r>
              <a:rPr lang="tr-TR" sz="2000" b="1" dirty="0" smtClean="0"/>
              <a:t> başına geldi gibi), çocuğu durumu anlatması yönünde teşvik edin. </a:t>
            </a:r>
            <a:endParaRPr lang="tr-TR" sz="2000" b="1" dirty="0"/>
          </a:p>
        </p:txBody>
      </p:sp>
    </p:spTree>
    <p:extLst>
      <p:ext uri="{BB962C8B-B14F-4D97-AF65-F5344CB8AC3E}">
        <p14:creationId xmlns:p14="http://schemas.microsoft.com/office/powerpoint/2010/main" val="4213899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672046"/>
            <a:ext cx="10515600" cy="4504917"/>
          </a:xfrm>
        </p:spPr>
        <p:txBody>
          <a:bodyPr/>
          <a:lstStyle/>
          <a:p>
            <a:pPr marL="0" indent="0">
              <a:buNone/>
            </a:pPr>
            <a:r>
              <a:rPr lang="tr-TR" dirty="0" smtClean="0"/>
              <a:t>10</a:t>
            </a:r>
            <a:r>
              <a:rPr lang="tr-TR" b="1" dirty="0" smtClean="0">
                <a:solidFill>
                  <a:srgbClr val="C00000"/>
                </a:solidFill>
              </a:rPr>
              <a:t>. İstismarı bildirmek için okul/kuruluş ya da yerel çocuk koruma kurumlarına(emniyet çocuk şube müdürlüğü)/ okul rehber öğretmenine) haber verin.</a:t>
            </a:r>
          </a:p>
          <a:p>
            <a:pPr marL="0" indent="0">
              <a:buNone/>
            </a:pPr>
            <a:endParaRPr lang="tr-TR" b="1" dirty="0" smtClean="0">
              <a:solidFill>
                <a:srgbClr val="C00000"/>
              </a:solidFill>
            </a:endParaRPr>
          </a:p>
          <a:p>
            <a:pPr marL="0" indent="0">
              <a:buNone/>
            </a:pPr>
            <a:r>
              <a:rPr lang="tr-TR" b="1" dirty="0" smtClean="0"/>
              <a:t>11</a:t>
            </a:r>
            <a:r>
              <a:rPr lang="tr-TR" b="1" dirty="0" smtClean="0">
                <a:solidFill>
                  <a:srgbClr val="C00000"/>
                </a:solidFill>
              </a:rPr>
              <a:t>. Gizlilik ilkesine saygı </a:t>
            </a:r>
            <a:r>
              <a:rPr lang="tr-TR" b="1" dirty="0" err="1" smtClean="0">
                <a:solidFill>
                  <a:srgbClr val="C00000"/>
                </a:solidFill>
              </a:rPr>
              <a:t>gösterin:</a:t>
            </a:r>
            <a:r>
              <a:rPr lang="tr-TR" b="1" dirty="0" err="1" smtClean="0"/>
              <a:t>İstismar</a:t>
            </a:r>
            <a:r>
              <a:rPr lang="tr-TR" b="1" dirty="0" smtClean="0"/>
              <a:t> olayını okulda bu konuda sorumlu kişi dışında başka biriyle konuşmayın.</a:t>
            </a:r>
            <a:endParaRPr lang="tr-TR" b="1" dirty="0"/>
          </a:p>
        </p:txBody>
      </p:sp>
    </p:spTree>
    <p:extLst>
      <p:ext uri="{BB962C8B-B14F-4D97-AF65-F5344CB8AC3E}">
        <p14:creationId xmlns:p14="http://schemas.microsoft.com/office/powerpoint/2010/main" val="1093962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87382"/>
            <a:ext cx="10515600" cy="6361611"/>
          </a:xfrm>
        </p:spPr>
        <p:txBody>
          <a:bodyPr>
            <a:noAutofit/>
          </a:bodyPr>
          <a:lstStyle/>
          <a:p>
            <a:pPr marL="0" indent="0" algn="just">
              <a:buNone/>
            </a:pPr>
            <a:r>
              <a:rPr lang="tr-TR" sz="2400" dirty="0" smtClean="0"/>
              <a:t>	</a:t>
            </a:r>
            <a:r>
              <a:rPr lang="tr-TR" sz="2400" b="1" dirty="0" smtClean="0"/>
              <a:t>Bir öğretmen olarak, çocuklarla </a:t>
            </a:r>
            <a:r>
              <a:rPr lang="tr-TR" sz="2400" b="1" dirty="0" err="1" smtClean="0"/>
              <a:t>hergün</a:t>
            </a:r>
            <a:r>
              <a:rPr lang="tr-TR" sz="2400" b="1" dirty="0" smtClean="0"/>
              <a:t> iletişim halindesiniz Bazen gözlemlediğiniz göstergelerden bir istismar ya da ihmal olduğuna kanaat getirebilirsiniz, bazen de çocuklar size istismar ya da ihmalle ilgili ipuçları verir ya da söyler. </a:t>
            </a:r>
          </a:p>
          <a:p>
            <a:pPr marL="0" indent="0" algn="just">
              <a:buNone/>
            </a:pPr>
            <a:r>
              <a:rPr lang="tr-TR" sz="2400" b="1" dirty="0" smtClean="0"/>
              <a:t>	İstismarın en önemli göstergelerinden biri çocuğun bunu açıklama biçimidir. Bir öğretmen olarak, çocuk böyle bir bilgiyle size geldiği zaman ne yapılması gerektiğini bilmelisiniz. </a:t>
            </a:r>
          </a:p>
          <a:p>
            <a:pPr marL="0" indent="0" algn="just">
              <a:buNone/>
            </a:pPr>
            <a:r>
              <a:rPr lang="tr-TR" sz="2400" b="1" dirty="0" smtClean="0"/>
              <a:t>	Çocuk size doğrudan istismar edildiğini söyleyebilir. Fakat bu az kullanılan yoldur. </a:t>
            </a:r>
          </a:p>
          <a:p>
            <a:pPr marL="0" indent="0" algn="just">
              <a:buNone/>
            </a:pPr>
            <a:r>
              <a:rPr lang="tr-TR" sz="2400" b="1" dirty="0" smtClean="0"/>
              <a:t>Bu çalışmada  öğrenilecek konular ise:</a:t>
            </a:r>
            <a:endParaRPr lang="tr-TR" sz="2400" b="1" dirty="0"/>
          </a:p>
          <a:p>
            <a:pPr algn="just"/>
            <a:r>
              <a:rPr lang="tr-TR" sz="2400" b="1" dirty="0" smtClean="0"/>
              <a:t>İhmal ve İstismar tanımı ve Türleri</a:t>
            </a:r>
          </a:p>
          <a:p>
            <a:pPr algn="just"/>
            <a:r>
              <a:rPr lang="tr-TR" sz="2400" b="1" dirty="0" smtClean="0"/>
              <a:t> Çocukların size yaşadıkları istismarı anlatma biçimleri</a:t>
            </a:r>
          </a:p>
          <a:p>
            <a:pPr algn="just"/>
            <a:r>
              <a:rPr lang="tr-TR" sz="2400" b="1" dirty="0" smtClean="0"/>
              <a:t> Çocuklar size yaşadıkları istismarı anlattıklarında sizin yapmanız gerekenler</a:t>
            </a:r>
            <a:endParaRPr lang="tr-TR" sz="2400" b="1" dirty="0"/>
          </a:p>
        </p:txBody>
      </p:sp>
    </p:spTree>
    <p:extLst>
      <p:ext uri="{BB962C8B-B14F-4D97-AF65-F5344CB8AC3E}">
        <p14:creationId xmlns:p14="http://schemas.microsoft.com/office/powerpoint/2010/main" val="2256312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7542" y="143691"/>
            <a:ext cx="9786257" cy="6583680"/>
          </a:xfrm>
        </p:spPr>
        <p:txBody>
          <a:bodyPr/>
          <a:lstStyle/>
          <a:p>
            <a:pPr marL="0" indent="0" algn="ctr">
              <a:buNone/>
            </a:pPr>
            <a:r>
              <a:rPr lang="tr-TR" sz="2000" b="1" dirty="0" smtClean="0">
                <a:solidFill>
                  <a:srgbClr val="C00000"/>
                </a:solidFill>
              </a:rPr>
              <a:t>İstismara Maruz Kaldığını Dolaylı yollarla İfade Ederse</a:t>
            </a:r>
          </a:p>
          <a:p>
            <a:pPr marL="0" indent="0" algn="ctr">
              <a:buNone/>
            </a:pPr>
            <a:r>
              <a:rPr lang="tr-TR" sz="2000" b="1" dirty="0" smtClean="0">
                <a:solidFill>
                  <a:srgbClr val="C00000"/>
                </a:solidFill>
              </a:rPr>
              <a:t>Ne Yapılmalıdır!</a:t>
            </a:r>
          </a:p>
          <a:p>
            <a:pPr marL="0" indent="0">
              <a:buNone/>
            </a:pPr>
            <a:r>
              <a:rPr lang="tr-TR" dirty="0" smtClean="0"/>
              <a:t>1. </a:t>
            </a:r>
            <a:r>
              <a:rPr lang="tr-TR" b="1" dirty="0" smtClean="0">
                <a:solidFill>
                  <a:srgbClr val="C00000"/>
                </a:solidFill>
              </a:rPr>
              <a:t>Dolaylı İmalar</a:t>
            </a:r>
          </a:p>
          <a:p>
            <a:pPr marL="0" indent="0">
              <a:buNone/>
            </a:pPr>
            <a:r>
              <a:rPr lang="tr-TR" dirty="0" smtClean="0"/>
              <a:t>    </a:t>
            </a:r>
            <a:r>
              <a:rPr lang="tr-TR" b="1" dirty="0" smtClean="0">
                <a:solidFill>
                  <a:srgbClr val="C00000"/>
                </a:solidFill>
              </a:rPr>
              <a:t>Örnekler:</a:t>
            </a:r>
          </a:p>
          <a:p>
            <a:pPr marL="0" indent="0">
              <a:buNone/>
            </a:pPr>
            <a:r>
              <a:rPr lang="tr-TR" dirty="0" smtClean="0"/>
              <a:t>    </a:t>
            </a:r>
            <a:r>
              <a:rPr lang="tr-TR" b="1" dirty="0" smtClean="0"/>
              <a:t>• “Erkek kardeşim dün gece uyumama izin vermedi”</a:t>
            </a:r>
          </a:p>
          <a:p>
            <a:pPr marL="0" indent="0">
              <a:buNone/>
            </a:pPr>
            <a:r>
              <a:rPr lang="tr-TR" b="1" dirty="0" smtClean="0"/>
              <a:t>    • “Komşumuz “X “abi çok komik iç çamaşırlar giyiniyor”</a:t>
            </a:r>
          </a:p>
          <a:p>
            <a:pPr marL="0" indent="0">
              <a:buNone/>
            </a:pPr>
            <a:r>
              <a:rPr lang="tr-TR" b="1" dirty="0" smtClean="0"/>
              <a:t>    • “Annemin beni amcamla yalnız  bırakmasından hiç hoşlanmıyorum”</a:t>
            </a:r>
          </a:p>
          <a:p>
            <a:pPr marL="0" indent="0">
              <a:buNone/>
            </a:pPr>
            <a:r>
              <a:rPr lang="tr-TR" b="1" dirty="0" smtClean="0"/>
              <a:t>    • “Bakıcım beni çok sıkıştırıyor”</a:t>
            </a:r>
          </a:p>
          <a:p>
            <a:pPr marL="0" indent="0">
              <a:buNone/>
            </a:pPr>
            <a:r>
              <a:rPr lang="tr-TR" b="1" dirty="0" smtClean="0">
                <a:solidFill>
                  <a:srgbClr val="C00000"/>
                </a:solidFill>
              </a:rPr>
              <a:t>Açıklama:</a:t>
            </a:r>
          </a:p>
          <a:p>
            <a:pPr marL="0" indent="0">
              <a:buNone/>
            </a:pPr>
            <a:r>
              <a:rPr lang="tr-TR" dirty="0" smtClean="0"/>
              <a:t>	</a:t>
            </a:r>
            <a:r>
              <a:rPr lang="tr-TR" b="1" dirty="0" smtClean="0"/>
              <a:t>Kelime hazinesi fazla gelişmediği, daha özgül kelimeleri henüz öğrenmediği, </a:t>
            </a:r>
          </a:p>
          <a:p>
            <a:pPr marL="0" indent="0">
              <a:buNone/>
            </a:pPr>
            <a:r>
              <a:rPr lang="tr-TR" b="1" dirty="0" smtClean="0"/>
              <a:t>utandığı ya da çekindiği, söylemeyeceğine dair söz verdiği</a:t>
            </a:r>
          </a:p>
          <a:p>
            <a:pPr marL="0" indent="0">
              <a:buNone/>
            </a:pPr>
            <a:r>
              <a:rPr lang="tr-TR" b="1" dirty="0" smtClean="0"/>
              <a:t>için ya da tüm bu nedenlerden ötürü bir çocuk bu ifadeleri kullanabilir. </a:t>
            </a:r>
          </a:p>
          <a:p>
            <a:pPr marL="0" indent="0">
              <a:buNone/>
            </a:pPr>
            <a:endParaRPr lang="tr-TR" dirty="0" smtClean="0"/>
          </a:p>
          <a:p>
            <a:endParaRPr lang="tr-TR" dirty="0"/>
          </a:p>
        </p:txBody>
      </p:sp>
    </p:spTree>
    <p:extLst>
      <p:ext uri="{BB962C8B-B14F-4D97-AF65-F5344CB8AC3E}">
        <p14:creationId xmlns:p14="http://schemas.microsoft.com/office/powerpoint/2010/main" val="891904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9794" y="431074"/>
            <a:ext cx="9734006" cy="5745889"/>
          </a:xfrm>
        </p:spPr>
        <p:txBody>
          <a:bodyPr/>
          <a:lstStyle/>
          <a:p>
            <a:pPr marL="0" indent="0">
              <a:buNone/>
            </a:pPr>
            <a:r>
              <a:rPr lang="tr-TR" sz="2000" b="1" dirty="0" smtClean="0">
                <a:solidFill>
                  <a:srgbClr val="C00000"/>
                </a:solidFill>
              </a:rPr>
              <a:t>2. Gizli İfade Etme</a:t>
            </a:r>
          </a:p>
          <a:p>
            <a:pPr marL="0" indent="0">
              <a:buNone/>
            </a:pPr>
            <a:endParaRPr lang="tr-TR" sz="2000" b="1" dirty="0" smtClean="0">
              <a:solidFill>
                <a:srgbClr val="C00000"/>
              </a:solidFill>
            </a:endParaRPr>
          </a:p>
          <a:p>
            <a:pPr marL="0" indent="0">
              <a:buNone/>
            </a:pPr>
            <a:r>
              <a:rPr lang="tr-TR" sz="2000" b="1" dirty="0" smtClean="0">
                <a:solidFill>
                  <a:srgbClr val="C00000"/>
                </a:solidFill>
              </a:rPr>
              <a:t>    Örnekler</a:t>
            </a:r>
          </a:p>
          <a:p>
            <a:pPr marL="0" indent="0">
              <a:buNone/>
            </a:pPr>
            <a:r>
              <a:rPr lang="tr-TR" dirty="0" smtClean="0"/>
              <a:t>    • </a:t>
            </a:r>
            <a:r>
              <a:rPr lang="tr-TR" b="1" dirty="0" smtClean="0"/>
              <a:t>“Çok kötü biçimde </a:t>
            </a:r>
            <a:r>
              <a:rPr lang="tr-TR" b="1" dirty="0" err="1" smtClean="0"/>
              <a:t>ellenilen</a:t>
            </a:r>
            <a:r>
              <a:rPr lang="tr-TR" b="1" dirty="0" smtClean="0"/>
              <a:t> bir kız tanıyorum”</a:t>
            </a:r>
          </a:p>
          <a:p>
            <a:pPr marL="0" indent="0">
              <a:buNone/>
            </a:pPr>
            <a:r>
              <a:rPr lang="tr-TR" b="1" dirty="0" smtClean="0"/>
              <a:t>    • “Tanıdığım bir kız var, annesine rahatsız edildiğini söyledi fakat annesi ona inanmadı”</a:t>
            </a:r>
          </a:p>
          <a:p>
            <a:pPr marL="0" indent="0">
              <a:buNone/>
            </a:pPr>
            <a:endParaRPr lang="tr-TR" dirty="0" smtClean="0"/>
          </a:p>
          <a:p>
            <a:pPr marL="0" indent="0">
              <a:buNone/>
            </a:pPr>
            <a:r>
              <a:rPr lang="tr-TR" sz="2000" b="1" dirty="0" smtClean="0">
                <a:solidFill>
                  <a:srgbClr val="C00000"/>
                </a:solidFill>
              </a:rPr>
              <a:t>Açıklama:</a:t>
            </a:r>
          </a:p>
          <a:p>
            <a:pPr marL="0" indent="0">
              <a:buNone/>
            </a:pPr>
            <a:r>
              <a:rPr lang="tr-TR" dirty="0" smtClean="0"/>
              <a:t>	</a:t>
            </a:r>
            <a:r>
              <a:rPr lang="tr-TR" b="1" dirty="0" smtClean="0"/>
              <a:t>Çocuk bildiği bir kişi hakkında </a:t>
            </a:r>
            <a:r>
              <a:rPr lang="tr-TR" b="1" dirty="0" err="1" smtClean="0"/>
              <a:t>konuşabilir,fakat</a:t>
            </a:r>
            <a:r>
              <a:rPr lang="tr-TR" b="1" dirty="0" smtClean="0"/>
              <a:t> bu kendisi de olabilir. Onu “diğer </a:t>
            </a:r>
          </a:p>
          <a:p>
            <a:pPr marL="0" indent="0">
              <a:buNone/>
            </a:pPr>
            <a:r>
              <a:rPr lang="tr-TR" b="1" dirty="0" smtClean="0"/>
              <a:t>çocuk” hakkında bildiklerini anlatmaya teşvik edin. Sonra anlattığı şeyleri bu kişinin </a:t>
            </a:r>
          </a:p>
          <a:p>
            <a:pPr marL="0" indent="0">
              <a:buNone/>
            </a:pPr>
            <a:r>
              <a:rPr lang="tr-TR" b="1" dirty="0" smtClean="0"/>
              <a:t>daha önce yaşayıp yaşamadığını sorun.</a:t>
            </a:r>
            <a:endParaRPr lang="tr-TR" b="1" dirty="0"/>
          </a:p>
        </p:txBody>
      </p:sp>
    </p:spTree>
    <p:extLst>
      <p:ext uri="{BB962C8B-B14F-4D97-AF65-F5344CB8AC3E}">
        <p14:creationId xmlns:p14="http://schemas.microsoft.com/office/powerpoint/2010/main" val="4176908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6730" y="209006"/>
            <a:ext cx="9747069" cy="6439988"/>
          </a:xfrm>
        </p:spPr>
        <p:txBody>
          <a:bodyPr>
            <a:normAutofit/>
          </a:bodyPr>
          <a:lstStyle/>
          <a:p>
            <a:pPr marL="0" indent="0">
              <a:buNone/>
            </a:pPr>
            <a:r>
              <a:rPr lang="tr-TR" dirty="0" smtClean="0"/>
              <a:t>3. </a:t>
            </a:r>
            <a:r>
              <a:rPr lang="tr-TR" sz="2000" b="1" dirty="0" smtClean="0">
                <a:solidFill>
                  <a:srgbClr val="C00000"/>
                </a:solidFill>
              </a:rPr>
              <a:t>Koşul Koyarak İfade Etmek</a:t>
            </a:r>
          </a:p>
          <a:p>
            <a:pPr marL="0" indent="0">
              <a:buNone/>
            </a:pPr>
            <a:r>
              <a:rPr lang="tr-TR" dirty="0" smtClean="0"/>
              <a:t>    </a:t>
            </a:r>
            <a:r>
              <a:rPr lang="tr-TR" sz="2000" b="1" dirty="0" smtClean="0">
                <a:solidFill>
                  <a:srgbClr val="C00000"/>
                </a:solidFill>
              </a:rPr>
              <a:t>Örnekler</a:t>
            </a:r>
          </a:p>
          <a:p>
            <a:pPr marL="0" indent="0">
              <a:buNone/>
            </a:pPr>
            <a:r>
              <a:rPr lang="tr-TR" sz="2000" b="1" dirty="0" smtClean="0"/>
              <a:t>    • “Bir sorunum var fakat kimseye söylemeyeceğine söz verirsen sana</a:t>
            </a:r>
          </a:p>
          <a:p>
            <a:pPr marL="0" indent="0">
              <a:buNone/>
            </a:pPr>
            <a:r>
              <a:rPr lang="tr-TR" sz="2000" b="1" dirty="0" smtClean="0"/>
              <a:t>         anlatırım”.</a:t>
            </a:r>
          </a:p>
          <a:p>
            <a:pPr marL="0" indent="0">
              <a:buNone/>
            </a:pPr>
            <a:r>
              <a:rPr lang="tr-TR" sz="2000" b="1" dirty="0" smtClean="0">
                <a:solidFill>
                  <a:srgbClr val="C00000"/>
                </a:solidFill>
              </a:rPr>
              <a:t>Açıklama:</a:t>
            </a:r>
          </a:p>
          <a:p>
            <a:pPr marL="0" indent="0" algn="just">
              <a:buNone/>
            </a:pPr>
            <a:r>
              <a:rPr lang="tr-TR" dirty="0" smtClean="0"/>
              <a:t>	</a:t>
            </a:r>
            <a:r>
              <a:rPr lang="tr-TR" sz="2000" b="1" dirty="0" smtClean="0"/>
              <a:t>Birçok çocuk istismar edildiklerine dair sakladıkları sırrı söylerlerse</a:t>
            </a:r>
          </a:p>
          <a:p>
            <a:pPr marL="0" indent="0" algn="just">
              <a:buNone/>
            </a:pPr>
            <a:r>
              <a:rPr lang="tr-TR" sz="2000" b="1" dirty="0" smtClean="0"/>
              <a:t> başlarına olumsuz şeyler geleceğine inanır. Çocuklar saldırganlar tarafından</a:t>
            </a:r>
          </a:p>
          <a:p>
            <a:pPr marL="0" indent="0" algn="just">
              <a:buNone/>
            </a:pPr>
            <a:r>
              <a:rPr lang="tr-TR" sz="2000" b="1" dirty="0" smtClean="0"/>
              <a:t> da sessizliklerini korumaları için tehdit edilmiş </a:t>
            </a:r>
            <a:r>
              <a:rPr lang="tr-TR" sz="2000" b="1" dirty="0" err="1" smtClean="0"/>
              <a:t>olabilirler.Çocuklara</a:t>
            </a:r>
            <a:r>
              <a:rPr lang="tr-TR" sz="2000" b="1" dirty="0" smtClean="0"/>
              <a:t> bazı</a:t>
            </a:r>
          </a:p>
          <a:p>
            <a:pPr marL="0" indent="0" algn="just">
              <a:buNone/>
            </a:pPr>
            <a:r>
              <a:rPr lang="tr-TR" sz="2000" b="1" dirty="0" smtClean="0"/>
              <a:t> sırların saklanamayacağını </a:t>
            </a:r>
            <a:r>
              <a:rPr lang="tr-TR" sz="2000" b="1" dirty="0" err="1" smtClean="0"/>
              <a:t>söyleyin.İşinizin</a:t>
            </a:r>
            <a:r>
              <a:rPr lang="tr-TR" sz="2000" b="1" dirty="0" smtClean="0"/>
              <a:t> onu korumak ve ona güvenli </a:t>
            </a:r>
            <a:r>
              <a:rPr lang="tr-TR" sz="2000" b="1" dirty="0" err="1" smtClean="0"/>
              <a:t>bi</a:t>
            </a:r>
            <a:endParaRPr lang="tr-TR" sz="2000" b="1" dirty="0" smtClean="0"/>
          </a:p>
          <a:p>
            <a:pPr marL="0" indent="0" algn="just">
              <a:buNone/>
            </a:pPr>
            <a:r>
              <a:rPr lang="tr-TR" sz="2000" b="1" dirty="0" smtClean="0"/>
              <a:t>r yer temin etmek olduğunu söyleyin.</a:t>
            </a:r>
          </a:p>
          <a:p>
            <a:pPr marL="0" indent="0" algn="just">
              <a:buNone/>
            </a:pPr>
            <a:r>
              <a:rPr lang="tr-TR" sz="2000" b="1" dirty="0"/>
              <a:t>	</a:t>
            </a:r>
            <a:r>
              <a:rPr lang="tr-TR" sz="2000" b="1" dirty="0" smtClean="0"/>
              <a:t>Yine çocuğa mümkün olduğunca söylediği şeylerin gizliliğini </a:t>
            </a:r>
          </a:p>
          <a:p>
            <a:pPr marL="0" indent="0" algn="just">
              <a:buNone/>
            </a:pPr>
            <a:r>
              <a:rPr lang="tr-TR" sz="2000" b="1" dirty="0" smtClean="0"/>
              <a:t>koruyacağınızı ama yasalarca bu durumu resmi otoritelere bildirmeniz</a:t>
            </a:r>
          </a:p>
          <a:p>
            <a:pPr marL="0" indent="0" algn="just">
              <a:buNone/>
            </a:pPr>
            <a:r>
              <a:rPr lang="tr-TR" sz="2000" b="1" dirty="0" smtClean="0"/>
              <a:t>gerektiğini anlatın.</a:t>
            </a:r>
            <a:endParaRPr lang="tr-TR" sz="2000" b="1" dirty="0"/>
          </a:p>
        </p:txBody>
      </p:sp>
    </p:spTree>
    <p:extLst>
      <p:ext uri="{BB962C8B-B14F-4D97-AF65-F5344CB8AC3E}">
        <p14:creationId xmlns:p14="http://schemas.microsoft.com/office/powerpoint/2010/main" val="3826793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rPr>
              <a:t>Bir Çocuk İstismar Edildiğini</a:t>
            </a:r>
            <a:br>
              <a:rPr lang="tr-TR" b="1" dirty="0" smtClean="0">
                <a:solidFill>
                  <a:srgbClr val="C00000"/>
                </a:solidFill>
              </a:rPr>
            </a:br>
            <a:r>
              <a:rPr lang="tr-TR" b="1" dirty="0" smtClean="0">
                <a:solidFill>
                  <a:srgbClr val="C00000"/>
                </a:solidFill>
              </a:rPr>
              <a:t>Açıkladıysa Ne Yapıl(mama)</a:t>
            </a:r>
            <a:r>
              <a:rPr lang="tr-TR" b="1" dirty="0" err="1" smtClean="0">
                <a:solidFill>
                  <a:srgbClr val="C00000"/>
                </a:solidFill>
              </a:rPr>
              <a:t>lıdır</a:t>
            </a:r>
            <a:r>
              <a:rPr lang="tr-TR" b="1" dirty="0" smtClean="0">
                <a:solidFill>
                  <a:srgbClr val="C00000"/>
                </a:solidFill>
              </a:rPr>
              <a:t>!</a:t>
            </a:r>
            <a:endParaRPr lang="tr-TR" b="1" dirty="0">
              <a:solidFill>
                <a:srgbClr val="C00000"/>
              </a:solidFill>
            </a:endParaRPr>
          </a:p>
        </p:txBody>
      </p:sp>
      <p:sp>
        <p:nvSpPr>
          <p:cNvPr id="3" name="İçerik Yer Tutucusu 2"/>
          <p:cNvSpPr>
            <a:spLocks noGrp="1"/>
          </p:cNvSpPr>
          <p:nvPr>
            <p:ph idx="1"/>
          </p:nvPr>
        </p:nvSpPr>
        <p:spPr>
          <a:xfrm>
            <a:off x="1685109" y="2133600"/>
            <a:ext cx="9819503" cy="3777622"/>
          </a:xfrm>
        </p:spPr>
        <p:txBody>
          <a:bodyPr>
            <a:normAutofit/>
          </a:bodyPr>
          <a:lstStyle/>
          <a:p>
            <a:pPr marL="0" indent="0">
              <a:buNone/>
            </a:pPr>
            <a:r>
              <a:rPr lang="tr-TR" b="1" dirty="0" smtClean="0">
                <a:solidFill>
                  <a:srgbClr val="C00000"/>
                </a:solidFill>
              </a:rPr>
              <a:t>1. </a:t>
            </a:r>
            <a:r>
              <a:rPr lang="tr-TR" sz="2400" b="1" dirty="0" smtClean="0">
                <a:solidFill>
                  <a:srgbClr val="C00000"/>
                </a:solidFill>
              </a:rPr>
              <a:t>“Neden” ile başlayan sorular sormayın.</a:t>
            </a:r>
          </a:p>
          <a:p>
            <a:pPr marL="0" indent="0">
              <a:buNone/>
            </a:pPr>
            <a:r>
              <a:rPr lang="tr-TR" dirty="0" smtClean="0"/>
              <a:t>     Örneğin;</a:t>
            </a:r>
          </a:p>
          <a:p>
            <a:pPr marL="0" indent="0">
              <a:buNone/>
            </a:pPr>
            <a:r>
              <a:rPr lang="tr-TR" dirty="0" smtClean="0"/>
              <a:t>     • “Neden o kişiyi durdurmadın?”</a:t>
            </a:r>
          </a:p>
          <a:p>
            <a:pPr marL="0" indent="0">
              <a:buNone/>
            </a:pPr>
            <a:r>
              <a:rPr lang="tr-TR" dirty="0" smtClean="0"/>
              <a:t>     • “Neden bana bunu anlatıyorsun?”</a:t>
            </a:r>
          </a:p>
          <a:p>
            <a:pPr marL="0" indent="0" algn="just">
              <a:buNone/>
            </a:pPr>
            <a:r>
              <a:rPr lang="tr-TR" dirty="0" smtClean="0"/>
              <a:t>Çocuklar genellikle neden ile başlayan sorular sorulduğunda bir şeyleri yanlış yaptıklarını zannederler ya da savunmaya geçerler. </a:t>
            </a:r>
          </a:p>
          <a:p>
            <a:pPr marL="0" indent="0" algn="just">
              <a:buNone/>
            </a:pPr>
            <a:r>
              <a:rPr lang="tr-TR" dirty="0" smtClean="0"/>
              <a:t>	 (İstismar/ihmal vakalarında, çocuklar zaten olanlardan dolayı kendilerini </a:t>
            </a:r>
            <a:r>
              <a:rPr lang="tr-TR" dirty="0" err="1" smtClean="0"/>
              <a:t>suçlayabilirler.İstismarcı</a:t>
            </a:r>
            <a:r>
              <a:rPr lang="tr-TR" dirty="0" smtClean="0"/>
              <a:t> onlara genellikle bunun kendi hataları olduğunu söyler.)</a:t>
            </a:r>
            <a:endParaRPr lang="tr-TR" dirty="0"/>
          </a:p>
        </p:txBody>
      </p:sp>
    </p:spTree>
    <p:extLst>
      <p:ext uri="{BB962C8B-B14F-4D97-AF65-F5344CB8AC3E}">
        <p14:creationId xmlns:p14="http://schemas.microsoft.com/office/powerpoint/2010/main" val="3237207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6730" y="992777"/>
            <a:ext cx="9747069" cy="5184186"/>
          </a:xfrm>
        </p:spPr>
        <p:txBody>
          <a:bodyPr/>
          <a:lstStyle/>
          <a:p>
            <a:pPr marL="0" indent="0">
              <a:buNone/>
            </a:pPr>
            <a:r>
              <a:rPr lang="tr-TR" sz="2400" b="1" dirty="0" smtClean="0">
                <a:solidFill>
                  <a:srgbClr val="C00000"/>
                </a:solidFill>
              </a:rPr>
              <a:t>2. Aşağıdakilere benzer sorulardan ve ifadelerden kesinlikle kaçının.</a:t>
            </a:r>
          </a:p>
          <a:p>
            <a:pPr marL="0" indent="0">
              <a:buNone/>
            </a:pPr>
            <a:r>
              <a:rPr lang="tr-TR" dirty="0" smtClean="0"/>
              <a:t>   </a:t>
            </a:r>
            <a:r>
              <a:rPr lang="tr-TR" sz="2000" b="1" dirty="0" smtClean="0">
                <a:solidFill>
                  <a:srgbClr val="C00000"/>
                </a:solidFill>
              </a:rPr>
              <a:t> Örneğin</a:t>
            </a:r>
            <a:r>
              <a:rPr lang="tr-TR" dirty="0" smtClean="0"/>
              <a:t>;</a:t>
            </a:r>
          </a:p>
          <a:p>
            <a:pPr marL="0" indent="0">
              <a:buNone/>
            </a:pPr>
            <a:r>
              <a:rPr lang="tr-TR" dirty="0" smtClean="0"/>
              <a:t>    • </a:t>
            </a:r>
            <a:r>
              <a:rPr lang="tr-TR" b="1" dirty="0" smtClean="0"/>
              <a:t>“Bunun olduğundan emin misin?”</a:t>
            </a:r>
          </a:p>
          <a:p>
            <a:pPr marL="0" indent="0">
              <a:buNone/>
            </a:pPr>
            <a:r>
              <a:rPr lang="tr-TR" b="1" dirty="0" smtClean="0"/>
              <a:t>    • “Gerçeği mi söylüyorsun?”</a:t>
            </a:r>
          </a:p>
          <a:p>
            <a:pPr marL="0" indent="0">
              <a:buNone/>
            </a:pPr>
            <a:r>
              <a:rPr lang="tr-TR" b="1" dirty="0" smtClean="0"/>
              <a:t>    • “Bu bir daha olursa bana haber ver”.</a:t>
            </a:r>
          </a:p>
          <a:p>
            <a:pPr marL="0" indent="0">
              <a:buNone/>
            </a:pPr>
            <a:r>
              <a:rPr lang="tr-TR" b="1" dirty="0" smtClean="0"/>
              <a:t>    • “Bunun olması için ne yaptın?”.</a:t>
            </a:r>
          </a:p>
          <a:p>
            <a:pPr marL="0" indent="0">
              <a:buNone/>
            </a:pPr>
            <a:endParaRPr lang="tr-TR" dirty="0" smtClean="0"/>
          </a:p>
          <a:p>
            <a:pPr marL="0" indent="0">
              <a:buNone/>
            </a:pPr>
            <a:r>
              <a:rPr lang="tr-TR" sz="2000" b="1" dirty="0" smtClean="0">
                <a:solidFill>
                  <a:srgbClr val="C00000"/>
                </a:solidFill>
              </a:rPr>
              <a:t>3. Bu bilgiyi diğer öğretmenler ya da kişilerle paylaşmayacağınız konusunda çocuğa teminat verin. </a:t>
            </a:r>
            <a:r>
              <a:rPr lang="tr-TR" b="1" dirty="0" smtClean="0"/>
              <a:t>Fakat destek almak için yetkili kişilerle iletişime geçeceğinizi söyleyin.</a:t>
            </a:r>
            <a:endParaRPr lang="tr-TR" b="1" dirty="0"/>
          </a:p>
        </p:txBody>
      </p:sp>
    </p:spTree>
    <p:extLst>
      <p:ext uri="{BB962C8B-B14F-4D97-AF65-F5344CB8AC3E}">
        <p14:creationId xmlns:p14="http://schemas.microsoft.com/office/powerpoint/2010/main" val="268718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9715" y="326572"/>
            <a:ext cx="10413274" cy="6413862"/>
          </a:xfrm>
        </p:spPr>
        <p:txBody>
          <a:bodyPr/>
          <a:lstStyle/>
          <a:p>
            <a:pPr marL="0" indent="0">
              <a:buNone/>
            </a:pPr>
            <a:endParaRPr lang="tr-TR" dirty="0" smtClean="0">
              <a:ln>
                <a:solidFill>
                  <a:schemeClr val="bg1"/>
                </a:solidFill>
              </a:ln>
            </a:endParaRPr>
          </a:p>
          <a:p>
            <a:pPr marL="0" indent="0">
              <a:buNone/>
            </a:pPr>
            <a:endParaRPr lang="tr-TR" dirty="0" smtClean="0">
              <a:ln>
                <a:solidFill>
                  <a:schemeClr val="bg1"/>
                </a:solidFill>
              </a:ln>
            </a:endParaRPr>
          </a:p>
          <a:p>
            <a:pPr marL="0" indent="0">
              <a:buNone/>
            </a:pPr>
            <a:r>
              <a:rPr lang="tr-TR" dirty="0">
                <a:ln>
                  <a:solidFill>
                    <a:schemeClr val="bg1"/>
                  </a:solidFill>
                </a:ln>
              </a:rPr>
              <a:t>	</a:t>
            </a:r>
            <a:r>
              <a:rPr lang="tr-TR" sz="2400" b="1" dirty="0" smtClean="0">
                <a:ln>
                  <a:solidFill>
                    <a:schemeClr val="bg1"/>
                  </a:solidFill>
                </a:ln>
              </a:rPr>
              <a:t>Çocuğu dikkatlice dinleyin ve çocuğa başka bir şey söylemek isteyip istemediğini </a:t>
            </a:r>
            <a:r>
              <a:rPr lang="tr-TR" sz="2400" b="1" dirty="0" err="1" smtClean="0">
                <a:ln>
                  <a:solidFill>
                    <a:schemeClr val="bg1"/>
                  </a:solidFill>
                </a:ln>
                <a:latin typeface="+mj-lt"/>
              </a:rPr>
              <a:t>sorun.Eğer</a:t>
            </a:r>
            <a:r>
              <a:rPr lang="tr-TR" sz="2400" b="1" dirty="0" smtClean="0">
                <a:ln>
                  <a:solidFill>
                    <a:schemeClr val="bg1"/>
                  </a:solidFill>
                </a:ln>
              </a:rPr>
              <a:t> çocuk daha fazla bir şey söylememeyi seçiyorsa, mümkün olduğunca yetkili kişiyi/müdürü bu konu hakkında bilgilendirin ve okul politikası uyarınca hareket edin.</a:t>
            </a:r>
          </a:p>
          <a:p>
            <a:pPr marL="0" indent="0">
              <a:buNone/>
            </a:pPr>
            <a:r>
              <a:rPr lang="tr-TR" sz="2400" b="1" dirty="0" smtClean="0">
                <a:ln>
                  <a:solidFill>
                    <a:schemeClr val="bg1"/>
                  </a:solidFill>
                </a:ln>
              </a:rPr>
              <a:t>	Ayrıca, çocuk ipucu verirken ve sizinle iletişim halindeyken kullandığı tüm kelimeleri olduğu gibi yazın. Bu ilk ifadeler adli soruşturmada çok önemlidir.</a:t>
            </a:r>
          </a:p>
          <a:p>
            <a:pPr marL="0" indent="0">
              <a:buNone/>
            </a:pPr>
            <a:endParaRPr lang="tr-TR" sz="2400" b="1" dirty="0">
              <a:ln>
                <a:solidFill>
                  <a:schemeClr val="bg1"/>
                </a:solidFill>
              </a:ln>
            </a:endParaRPr>
          </a:p>
          <a:p>
            <a:pPr marL="0" indent="0">
              <a:buNone/>
            </a:pPr>
            <a:r>
              <a:rPr lang="tr-TR" sz="2400" b="1" dirty="0" smtClean="0"/>
              <a:t>UNUTMAYIN </a:t>
            </a:r>
            <a:r>
              <a:rPr lang="tr-TR" sz="3600" b="1" dirty="0" smtClean="0">
                <a:solidFill>
                  <a:srgbClr val="C00000"/>
                </a:solidFill>
              </a:rPr>
              <a:t>ÇOCUK BU DURUMU İLK DEFA SİZİNLE PAYLAŞIYORSA BİLDİRİMDE BULUNMA SORUMLULUĞU SİZE YANİ  ÖĞRETMENE  </a:t>
            </a:r>
            <a:r>
              <a:rPr lang="tr-TR" sz="2400" b="1" dirty="0" smtClean="0"/>
              <a:t>AİTTİR.</a:t>
            </a:r>
            <a:endParaRPr lang="tr-TR" sz="2400" b="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7040" y="-104504"/>
            <a:ext cx="1767840" cy="2481943"/>
          </a:xfrm>
          <a:prstGeom prst="rect">
            <a:avLst/>
          </a:prstGeom>
          <a:effectLst>
            <a:softEdge rad="317500"/>
          </a:effectLst>
        </p:spPr>
      </p:pic>
    </p:spTree>
    <p:extLst>
      <p:ext uri="{BB962C8B-B14F-4D97-AF65-F5344CB8AC3E}">
        <p14:creationId xmlns:p14="http://schemas.microsoft.com/office/powerpoint/2010/main" val="1614166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6731" y="624110"/>
            <a:ext cx="9897881" cy="1280890"/>
          </a:xfrm>
        </p:spPr>
        <p:txBody>
          <a:bodyPr>
            <a:normAutofit fontScale="90000"/>
          </a:bodyPr>
          <a:lstStyle/>
          <a:p>
            <a:r>
              <a:rPr lang="tr-TR" b="1" dirty="0" smtClean="0">
                <a:solidFill>
                  <a:srgbClr val="C00000"/>
                </a:solidFill>
              </a:rPr>
              <a:t>Bir Çocuğun İstismar Edildiğinden</a:t>
            </a:r>
            <a:br>
              <a:rPr lang="tr-TR" b="1" dirty="0" smtClean="0">
                <a:solidFill>
                  <a:srgbClr val="C00000"/>
                </a:solidFill>
              </a:rPr>
            </a:br>
            <a:r>
              <a:rPr lang="tr-TR" b="1" u="sng" dirty="0" smtClean="0">
                <a:solidFill>
                  <a:srgbClr val="C00000"/>
                </a:solidFill>
              </a:rPr>
              <a:t>KUŞKULANIYORSANIZ…</a:t>
            </a:r>
            <a:r>
              <a:rPr lang="tr-TR" b="1" dirty="0" smtClean="0">
                <a:solidFill>
                  <a:srgbClr val="C00000"/>
                </a:solidFill>
              </a:rPr>
              <a:t/>
            </a:r>
            <a:br>
              <a:rPr lang="tr-TR" b="1" dirty="0" smtClean="0">
                <a:solidFill>
                  <a:srgbClr val="C00000"/>
                </a:solidFill>
              </a:rPr>
            </a:br>
            <a:endParaRPr lang="tr-TR" b="1" dirty="0">
              <a:solidFill>
                <a:srgbClr val="C00000"/>
              </a:solidFill>
            </a:endParaRPr>
          </a:p>
        </p:txBody>
      </p:sp>
      <p:sp>
        <p:nvSpPr>
          <p:cNvPr id="3" name="İçerik Yer Tutucusu 2"/>
          <p:cNvSpPr>
            <a:spLocks noGrp="1"/>
          </p:cNvSpPr>
          <p:nvPr>
            <p:ph idx="1"/>
          </p:nvPr>
        </p:nvSpPr>
        <p:spPr>
          <a:xfrm>
            <a:off x="1423851" y="2133599"/>
            <a:ext cx="10384972" cy="4619897"/>
          </a:xfrm>
        </p:spPr>
        <p:txBody>
          <a:bodyPr>
            <a:normAutofit/>
          </a:bodyPr>
          <a:lstStyle/>
          <a:p>
            <a:pPr marL="0" indent="0">
              <a:buNone/>
            </a:pPr>
            <a:r>
              <a:rPr lang="tr-TR" sz="2400" b="1" dirty="0" smtClean="0">
                <a:solidFill>
                  <a:srgbClr val="C00000"/>
                </a:solidFill>
              </a:rPr>
              <a:t>1</a:t>
            </a:r>
            <a:r>
              <a:rPr lang="tr-TR" dirty="0" smtClean="0"/>
              <a:t>. </a:t>
            </a:r>
            <a:r>
              <a:rPr lang="tr-TR" sz="2400" b="1" dirty="0" smtClean="0"/>
              <a:t>Bu durumu ilgili kişiye (okul </a:t>
            </a:r>
            <a:r>
              <a:rPr lang="tr-TR" sz="2400" b="1" dirty="0" err="1" smtClean="0"/>
              <a:t>müdürü,rehberlik</a:t>
            </a:r>
            <a:r>
              <a:rPr lang="tr-TR" sz="2400" b="1" dirty="0" smtClean="0"/>
              <a:t> servisi gibi) hemen haber verin.</a:t>
            </a:r>
          </a:p>
          <a:p>
            <a:pPr marL="0" indent="0">
              <a:buNone/>
            </a:pPr>
            <a:r>
              <a:rPr lang="tr-TR" sz="2400" b="1" dirty="0" smtClean="0">
                <a:solidFill>
                  <a:srgbClr val="C00000"/>
                </a:solidFill>
              </a:rPr>
              <a:t>2.</a:t>
            </a:r>
            <a:r>
              <a:rPr lang="tr-TR" sz="2400" dirty="0" smtClean="0"/>
              <a:t> </a:t>
            </a:r>
            <a:r>
              <a:rPr lang="tr-TR" sz="2400" b="1" dirty="0" smtClean="0"/>
              <a:t>Gelişmeleri izleyin.</a:t>
            </a:r>
          </a:p>
          <a:p>
            <a:pPr marL="0" indent="0">
              <a:buNone/>
            </a:pPr>
            <a:r>
              <a:rPr lang="tr-TR" sz="2400" b="1" dirty="0" smtClean="0"/>
              <a:t>  - Bir rapor hazırlamak ya da raporun hazırlanmasını sağlamak için yetkili kişiye bildirmeniz için sadece “mantıklı kuşkular” yeterlidir; doğrudan kanıt sağlamanız gerekmemektedir.</a:t>
            </a:r>
          </a:p>
          <a:p>
            <a:pPr>
              <a:buFontTx/>
              <a:buChar char="-"/>
            </a:pPr>
            <a:r>
              <a:rPr lang="tr-TR" sz="2400" b="1" dirty="0" smtClean="0">
                <a:solidFill>
                  <a:srgbClr val="C00000"/>
                </a:solidFill>
              </a:rPr>
              <a:t>Okul yetkililerinin ve öğretmenlerin çocuğun ailesi ya da bakıcısıyla iletişim kurmaları tavsiye edilmemektedir.</a:t>
            </a:r>
          </a:p>
          <a:p>
            <a:pPr>
              <a:buFontTx/>
              <a:buChar char="-"/>
            </a:pPr>
            <a:r>
              <a:rPr lang="tr-TR" sz="2400" b="1" dirty="0" smtClean="0"/>
              <a:t>Yasal süreç başladığı için aileye bildirmekle yükümlü olan kurum İl Emniyet Çocuk Şube Müdürlüğüdür.</a:t>
            </a:r>
          </a:p>
          <a:p>
            <a:endParaRPr lang="tr-TR" dirty="0" smtClean="0"/>
          </a:p>
          <a:p>
            <a:endParaRPr lang="tr-TR" dirty="0"/>
          </a:p>
        </p:txBody>
      </p:sp>
    </p:spTree>
    <p:extLst>
      <p:ext uri="{BB962C8B-B14F-4D97-AF65-F5344CB8AC3E}">
        <p14:creationId xmlns:p14="http://schemas.microsoft.com/office/powerpoint/2010/main" val="2148861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5290" y="0"/>
            <a:ext cx="10676710" cy="6858000"/>
          </a:xfrm>
        </p:spPr>
        <p:txBody>
          <a:bodyPr>
            <a:normAutofit/>
          </a:bodyPr>
          <a:lstStyle/>
          <a:p>
            <a:pPr marL="0" indent="0">
              <a:buNone/>
            </a:pPr>
            <a:r>
              <a:rPr lang="tr-TR" sz="3800" b="1" dirty="0" smtClean="0">
                <a:solidFill>
                  <a:srgbClr val="C00000"/>
                </a:solidFill>
              </a:rPr>
              <a:t>          İHMAL VE İSTİSMAR VAKALARINDA SÜREÇ</a:t>
            </a:r>
          </a:p>
          <a:p>
            <a:pPr marL="0" indent="0">
              <a:buNone/>
            </a:pPr>
            <a:endParaRPr lang="tr-TR" sz="3300" b="1" dirty="0" smtClean="0">
              <a:solidFill>
                <a:schemeClr val="accent6"/>
              </a:solidFill>
            </a:endParaRPr>
          </a:p>
          <a:p>
            <a:pPr marL="0" indent="0" algn="just">
              <a:buNone/>
            </a:pPr>
            <a:r>
              <a:rPr lang="tr-TR" sz="2000" b="1" dirty="0" smtClean="0">
                <a:solidFill>
                  <a:srgbClr val="C00000"/>
                </a:solidFill>
              </a:rPr>
              <a:t>1-</a:t>
            </a:r>
            <a:r>
              <a:rPr lang="tr-TR" sz="2000" b="1" dirty="0" smtClean="0"/>
              <a:t>Cinsel İstismar durumlarında çocuğun beyanının doğruluğu sorgulanmadan, beyanı kabul edilerek süreç </a:t>
            </a:r>
            <a:r>
              <a:rPr lang="tr-TR" sz="2000" b="1" dirty="0" err="1" smtClean="0"/>
              <a:t>yürütülür.Görüşme</a:t>
            </a:r>
            <a:r>
              <a:rPr lang="tr-TR" sz="2000" b="1" dirty="0" smtClean="0"/>
              <a:t> yapan kişi çocuğun anlatımı sırasında olaya ilişkin meraklı bir tutum içinde detayları öğrenmeye çalışmaz, </a:t>
            </a:r>
            <a:r>
              <a:rPr lang="tr-TR" sz="2000" b="1" dirty="0" err="1" smtClean="0"/>
              <a:t>hayret,üzüntü</a:t>
            </a:r>
            <a:r>
              <a:rPr lang="tr-TR" sz="2000" b="1" dirty="0" smtClean="0"/>
              <a:t>, öfke gibi duygusal tepkiler göstermez.</a:t>
            </a:r>
          </a:p>
          <a:p>
            <a:pPr marL="0" indent="0" algn="just">
              <a:buNone/>
            </a:pPr>
            <a:endParaRPr lang="tr-TR" sz="2000" b="1" dirty="0" smtClean="0"/>
          </a:p>
          <a:p>
            <a:pPr marL="0" indent="0" algn="just">
              <a:buNone/>
            </a:pPr>
            <a:r>
              <a:rPr lang="tr-TR" sz="2000" b="1" dirty="0" smtClean="0">
                <a:solidFill>
                  <a:srgbClr val="C00000"/>
                </a:solidFill>
              </a:rPr>
              <a:t>2-</a:t>
            </a:r>
            <a:r>
              <a:rPr lang="tr-TR" sz="2000" b="1" dirty="0" smtClean="0"/>
              <a:t> Çocuğun beyanını tutanak altına alır.</a:t>
            </a:r>
          </a:p>
          <a:p>
            <a:pPr marL="0" indent="0" algn="just">
              <a:buNone/>
            </a:pPr>
            <a:endParaRPr lang="tr-TR" sz="2000" b="1" dirty="0" smtClean="0"/>
          </a:p>
          <a:p>
            <a:pPr marL="0" indent="0" algn="just">
              <a:buNone/>
            </a:pPr>
            <a:r>
              <a:rPr lang="tr-TR" sz="2000" b="1" dirty="0" smtClean="0">
                <a:solidFill>
                  <a:srgbClr val="C00000"/>
                </a:solidFill>
              </a:rPr>
              <a:t>3-</a:t>
            </a:r>
            <a:r>
              <a:rPr lang="tr-TR" sz="2000" b="1" dirty="0" smtClean="0"/>
              <a:t> Türk Ceza Kanunun 279. Maddesi gereğince bildirimler adli ve kolluk birimlerine ivedi bir şekilde </a:t>
            </a:r>
            <a:r>
              <a:rPr lang="tr-TR" sz="2000" b="1" dirty="0" err="1" smtClean="0"/>
              <a:t>yüzyüze</a:t>
            </a:r>
            <a:r>
              <a:rPr lang="tr-TR" sz="2000" b="1" dirty="0" smtClean="0"/>
              <a:t>  ya da telefon yoluyla yapılır.</a:t>
            </a:r>
          </a:p>
          <a:p>
            <a:pPr marL="0" indent="0" algn="just">
              <a:buNone/>
            </a:pPr>
            <a:endParaRPr lang="tr-TR" sz="2000" b="1" dirty="0" smtClean="0"/>
          </a:p>
          <a:p>
            <a:pPr marL="0" indent="0" algn="just">
              <a:buNone/>
            </a:pPr>
            <a:r>
              <a:rPr lang="tr-TR" sz="2000" b="1" dirty="0" smtClean="0">
                <a:solidFill>
                  <a:srgbClr val="C00000"/>
                </a:solidFill>
              </a:rPr>
              <a:t>4- </a:t>
            </a:r>
            <a:r>
              <a:rPr lang="tr-TR" sz="2000" b="1" dirty="0" smtClean="0"/>
              <a:t>Bildirim sürecinde ailenin onayı aranmaz. </a:t>
            </a:r>
          </a:p>
          <a:p>
            <a:pPr marL="0" indent="0" algn="just">
              <a:buNone/>
            </a:pPr>
            <a:endParaRPr lang="tr-TR" dirty="0" smtClean="0"/>
          </a:p>
          <a:p>
            <a:pPr marL="0" indent="0">
              <a:buNone/>
            </a:pPr>
            <a:endParaRPr lang="tr-TR" dirty="0" smtClean="0">
              <a:solidFill>
                <a:srgbClr val="002060"/>
              </a:solidFill>
            </a:endParaRPr>
          </a:p>
          <a:p>
            <a:endParaRPr lang="tr-TR" dirty="0"/>
          </a:p>
        </p:txBody>
      </p:sp>
    </p:spTree>
    <p:extLst>
      <p:ext uri="{BB962C8B-B14F-4D97-AF65-F5344CB8AC3E}">
        <p14:creationId xmlns:p14="http://schemas.microsoft.com/office/powerpoint/2010/main" val="3186485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93669" y="666206"/>
            <a:ext cx="10189028" cy="5852160"/>
          </a:xfrm>
        </p:spPr>
        <p:txBody>
          <a:bodyPr/>
          <a:lstStyle/>
          <a:p>
            <a:pPr marL="0" indent="0">
              <a:buNone/>
            </a:pPr>
            <a:r>
              <a:rPr lang="tr-TR" sz="2000" b="1" dirty="0">
                <a:solidFill>
                  <a:srgbClr val="C00000"/>
                </a:solidFill>
              </a:rPr>
              <a:t>5-</a:t>
            </a:r>
            <a:r>
              <a:rPr lang="tr-TR" sz="2000" b="1" dirty="0"/>
              <a:t> Bildirim sonrası süreçler hakkında çocuk bilgilendirilir.</a:t>
            </a:r>
          </a:p>
          <a:p>
            <a:pPr marL="0" indent="0">
              <a:buNone/>
            </a:pPr>
            <a:endParaRPr lang="tr-TR" sz="2000" b="1" dirty="0"/>
          </a:p>
          <a:p>
            <a:pPr marL="0" indent="0">
              <a:buNone/>
            </a:pPr>
            <a:r>
              <a:rPr lang="tr-TR" sz="2000" b="1" dirty="0">
                <a:solidFill>
                  <a:srgbClr val="C00000"/>
                </a:solidFill>
              </a:rPr>
              <a:t>6-</a:t>
            </a:r>
            <a:r>
              <a:rPr lang="tr-TR" sz="2000" b="1" dirty="0"/>
              <a:t> Tutanak bildirim yapılan kuruma elden yapılır</a:t>
            </a:r>
          </a:p>
          <a:p>
            <a:pPr marL="0" indent="0">
              <a:buNone/>
            </a:pPr>
            <a:endParaRPr lang="tr-TR" sz="2000" b="1" dirty="0"/>
          </a:p>
          <a:p>
            <a:pPr marL="0" indent="0">
              <a:buNone/>
            </a:pPr>
            <a:r>
              <a:rPr lang="tr-TR" sz="2000" b="1" dirty="0">
                <a:solidFill>
                  <a:srgbClr val="C00000"/>
                </a:solidFill>
              </a:rPr>
              <a:t>7-</a:t>
            </a:r>
            <a:r>
              <a:rPr lang="tr-TR" sz="2000" b="1" dirty="0"/>
              <a:t>Çocuğun ve haberdar olan diğer kişilerin başkalarına anlatımı engellenerek  konunun  gizliliğine özen gösterilir.</a:t>
            </a:r>
          </a:p>
          <a:p>
            <a:pPr marL="0" indent="0">
              <a:buNone/>
            </a:pPr>
            <a:endParaRPr lang="tr-TR" sz="2000" b="1" dirty="0"/>
          </a:p>
          <a:p>
            <a:pPr marL="0" indent="0">
              <a:buNone/>
            </a:pPr>
            <a:r>
              <a:rPr lang="tr-TR" sz="2000" b="1" dirty="0">
                <a:solidFill>
                  <a:srgbClr val="C00000"/>
                </a:solidFill>
              </a:rPr>
              <a:t>8-</a:t>
            </a:r>
            <a:r>
              <a:rPr lang="tr-TR" sz="2000" b="1" dirty="0"/>
              <a:t>Okul Yönetimi tarafından İl/ilçe </a:t>
            </a:r>
            <a:r>
              <a:rPr lang="tr-TR" sz="2000" b="1" dirty="0" err="1"/>
              <a:t>MEM’lere</a:t>
            </a:r>
            <a:r>
              <a:rPr lang="tr-TR" sz="2000" b="1" dirty="0"/>
              <a:t> «GİZLİDİR» ibaresi kullanılarak bilgi yazısı elden ulaştırılır</a:t>
            </a:r>
            <a:r>
              <a:rPr lang="tr-TR" sz="2000" dirty="0"/>
              <a:t>. </a:t>
            </a:r>
          </a:p>
          <a:p>
            <a:pPr marL="0" indent="0">
              <a:buNone/>
            </a:pPr>
            <a:endParaRPr lang="tr-TR" sz="2000" dirty="0"/>
          </a:p>
          <a:p>
            <a:pPr marL="0" indent="0">
              <a:buNone/>
            </a:pPr>
            <a:endParaRPr lang="tr-TR" dirty="0"/>
          </a:p>
        </p:txBody>
      </p:sp>
    </p:spTree>
    <p:extLst>
      <p:ext uri="{BB962C8B-B14F-4D97-AF65-F5344CB8AC3E}">
        <p14:creationId xmlns:p14="http://schemas.microsoft.com/office/powerpoint/2010/main" val="652745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51579" y="326572"/>
            <a:ext cx="9291215" cy="1214846"/>
          </a:xfrm>
        </p:spPr>
        <p:txBody>
          <a:bodyPr/>
          <a:lstStyle/>
          <a:p>
            <a:r>
              <a:rPr lang="en-GB" b="1" dirty="0">
                <a:solidFill>
                  <a:srgbClr val="C00000"/>
                </a:solidFill>
              </a:rPr>
              <a:t>T.C.K. MADDE 278</a:t>
            </a:r>
            <a:r>
              <a:rPr lang="tr-TR" b="1" dirty="0">
                <a:solidFill>
                  <a:srgbClr val="C00000"/>
                </a:solidFill>
              </a:rPr>
              <a:t> </a:t>
            </a:r>
            <a:r>
              <a:rPr lang="tr-TR" b="1" dirty="0" smtClean="0">
                <a:solidFill>
                  <a:srgbClr val="C00000"/>
                </a:solidFill>
              </a:rPr>
              <a:t>– 279</a:t>
            </a:r>
            <a:br>
              <a:rPr lang="tr-TR" b="1" dirty="0" smtClean="0">
                <a:solidFill>
                  <a:srgbClr val="C00000"/>
                </a:solidFill>
              </a:rPr>
            </a:br>
            <a:endParaRPr lang="tr-TR" b="1" dirty="0">
              <a:solidFill>
                <a:srgbClr val="C00000"/>
              </a:solidFill>
            </a:endParaRPr>
          </a:p>
        </p:txBody>
      </p:sp>
      <p:sp>
        <p:nvSpPr>
          <p:cNvPr id="3" name="İçerik Yer Tutucusu 2"/>
          <p:cNvSpPr>
            <a:spLocks noGrp="1"/>
          </p:cNvSpPr>
          <p:nvPr>
            <p:ph idx="1"/>
          </p:nvPr>
        </p:nvSpPr>
        <p:spPr>
          <a:xfrm>
            <a:off x="1451579" y="1410788"/>
            <a:ext cx="9926170" cy="5251269"/>
          </a:xfrm>
        </p:spPr>
        <p:txBody>
          <a:bodyPr>
            <a:normAutofit/>
          </a:bodyPr>
          <a:lstStyle/>
          <a:p>
            <a:pPr marL="468313" indent="-468313" algn="just" defTabSz="449263">
              <a:lnSpc>
                <a:spcPct val="91000"/>
              </a:lnSpc>
              <a:buNone/>
            </a:pPr>
            <a:r>
              <a:rPr lang="en-GB" sz="2400" b="1" i="1" dirty="0">
                <a:ln w="11430"/>
                <a:solidFill>
                  <a:srgbClr val="C00000"/>
                </a:solidFill>
                <a:effectLst>
                  <a:outerShdw blurRad="50800" dist="39000" dir="5460000" algn="tl">
                    <a:srgbClr val="000000">
                      <a:alpha val="38000"/>
                    </a:srgbClr>
                  </a:outerShdw>
                </a:effectLst>
              </a:rPr>
              <a:t>HER VATANDAŞ ÇOCUĞA KARŞI İŞLENMEKTE OLAN İSTİSMAR SUÇUNU BİLDİRMEKLE YÜKÜMLÜDÜR</a:t>
            </a:r>
            <a:r>
              <a:rPr lang="tr-TR" sz="2400" b="1" i="1" dirty="0" smtClean="0">
                <a:ln w="11430"/>
                <a:solidFill>
                  <a:srgbClr val="C00000"/>
                </a:solidFill>
                <a:effectLst>
                  <a:outerShdw blurRad="50800" dist="39000" dir="5460000" algn="tl">
                    <a:srgbClr val="000000">
                      <a:alpha val="38000"/>
                    </a:srgbClr>
                  </a:outerShdw>
                </a:effectLst>
              </a:rPr>
              <a:t>.</a:t>
            </a:r>
          </a:p>
          <a:p>
            <a:pPr marL="468313" indent="-468313" algn="just" defTabSz="449263">
              <a:lnSpc>
                <a:spcPct val="91000"/>
              </a:lnSpc>
              <a:buNone/>
            </a:pPr>
            <a:endParaRPr lang="tr-TR"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468313" indent="-468313" algn="just" defTabSz="449263">
              <a:lnSpc>
                <a:spcPct val="91000"/>
              </a:lnSpc>
              <a:buNone/>
            </a:pPr>
            <a:r>
              <a:rPr lang="en-GB"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tr-TR" sz="2000" b="1" dirty="0" smtClean="0">
                <a:solidFill>
                  <a:srgbClr val="C00000"/>
                </a:solidFill>
              </a:rPr>
              <a:t>Madde </a:t>
            </a:r>
            <a:r>
              <a:rPr lang="tr-TR" sz="2000" b="1" dirty="0">
                <a:solidFill>
                  <a:srgbClr val="C00000"/>
                </a:solidFill>
              </a:rPr>
              <a:t>278 - </a:t>
            </a:r>
            <a:r>
              <a:rPr lang="tr-TR" b="1" dirty="0">
                <a:solidFill>
                  <a:srgbClr val="C00000"/>
                </a:solidFill>
              </a:rPr>
              <a:t>(1)</a:t>
            </a:r>
            <a:r>
              <a:rPr lang="tr-TR" b="1" dirty="0">
                <a:solidFill>
                  <a:schemeClr val="accent6"/>
                </a:solidFill>
              </a:rPr>
              <a:t> </a:t>
            </a:r>
            <a:r>
              <a:rPr lang="tr-TR" sz="2400" b="1" dirty="0"/>
              <a:t>İşlenmekte olan bir suçu yetkili makamlara bildirmeyen kişi, </a:t>
            </a:r>
            <a:r>
              <a:rPr lang="tr-TR" sz="2400" b="1" i="1" u="sng" dirty="0"/>
              <a:t>bir yıla kadar hapis cezası</a:t>
            </a:r>
            <a:r>
              <a:rPr lang="tr-TR" sz="2400" b="1" dirty="0"/>
              <a:t> ile cezalandırılır. </a:t>
            </a:r>
          </a:p>
          <a:p>
            <a:pPr marL="468313" indent="-468313" algn="just" defTabSz="449263">
              <a:lnSpc>
                <a:spcPct val="91000"/>
              </a:lnSpc>
              <a:buNone/>
            </a:pPr>
            <a:r>
              <a:rPr lang="tr-TR" b="1" dirty="0">
                <a:solidFill>
                  <a:srgbClr val="002060"/>
                </a:solidFill>
              </a:rPr>
              <a:t>	</a:t>
            </a:r>
          </a:p>
          <a:p>
            <a:pPr marL="468313" indent="-468313" algn="just" defTabSz="449263">
              <a:lnSpc>
                <a:spcPct val="91000"/>
              </a:lnSpc>
              <a:buNone/>
            </a:pPr>
            <a:r>
              <a:rPr lang="tr-TR" sz="2000" b="1" dirty="0" smtClean="0">
                <a:solidFill>
                  <a:srgbClr val="C00000"/>
                </a:solidFill>
              </a:rPr>
              <a:t>Madde </a:t>
            </a:r>
            <a:r>
              <a:rPr lang="tr-TR" sz="2000" b="1" dirty="0">
                <a:solidFill>
                  <a:srgbClr val="C00000"/>
                </a:solidFill>
              </a:rPr>
              <a:t>279 - (1) </a:t>
            </a:r>
            <a:r>
              <a:rPr lang="tr-TR" sz="2400" b="1" dirty="0"/>
              <a:t>Kamu adına soruşturma ve kovuşturmayı gerektiren bir suçun işlendiğini </a:t>
            </a:r>
            <a:r>
              <a:rPr lang="tr-TR" sz="2400" b="1" i="1" u="sng" dirty="0"/>
              <a:t>göreviyle bağlantılı olarak öğrenip</a:t>
            </a:r>
            <a:r>
              <a:rPr lang="tr-TR" sz="2400" b="1" dirty="0"/>
              <a:t> de yetkili makamlara bildirimde bulunmayı ihmal eden veya bu hususta gecikme gösteren kamu görevlisi, </a:t>
            </a:r>
            <a:r>
              <a:rPr lang="tr-TR" sz="2400" b="1" i="1" u="sng" dirty="0"/>
              <a:t>altı aydan iki yıla kadar hapis cezası</a:t>
            </a:r>
            <a:r>
              <a:rPr lang="tr-TR" sz="2400" b="1" dirty="0"/>
              <a:t> ile cezalandırılır</a:t>
            </a:r>
          </a:p>
        </p:txBody>
      </p:sp>
    </p:spTree>
    <p:extLst>
      <p:ext uri="{BB962C8B-B14F-4D97-AF65-F5344CB8AC3E}">
        <p14:creationId xmlns:p14="http://schemas.microsoft.com/office/powerpoint/2010/main" val="3729863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78151" y="104504"/>
            <a:ext cx="9291215" cy="1149531"/>
          </a:xfrm>
        </p:spPr>
        <p:txBody>
          <a:bodyPr>
            <a:normAutofit/>
          </a:bodyPr>
          <a:lstStyle/>
          <a:p>
            <a:r>
              <a:rPr lang="tr-TR" sz="3600" b="1" dirty="0" smtClean="0">
                <a:solidFill>
                  <a:srgbClr val="C00000"/>
                </a:solidFill>
              </a:rPr>
              <a:t>Kelime anlamı ile…</a:t>
            </a:r>
            <a:endParaRPr lang="tr-TR" sz="3600" b="1" dirty="0">
              <a:solidFill>
                <a:srgbClr val="C00000"/>
              </a:solidFill>
            </a:endParaRPr>
          </a:p>
        </p:txBody>
      </p:sp>
      <p:sp>
        <p:nvSpPr>
          <p:cNvPr id="3" name="İçerik Yer Tutucusu 2"/>
          <p:cNvSpPr>
            <a:spLocks noGrp="1"/>
          </p:cNvSpPr>
          <p:nvPr>
            <p:ph idx="1"/>
          </p:nvPr>
        </p:nvSpPr>
        <p:spPr>
          <a:xfrm>
            <a:off x="1451579" y="1410788"/>
            <a:ext cx="9291215" cy="4833257"/>
          </a:xfrm>
        </p:spPr>
        <p:txBody>
          <a:bodyPr>
            <a:noAutofit/>
          </a:bodyPr>
          <a:lstStyle/>
          <a:p>
            <a:pPr marL="0" indent="0">
              <a:buNone/>
            </a:pPr>
            <a:r>
              <a:rPr lang="tr-TR" altLang="tr-TR" sz="2400" b="1" dirty="0" smtClean="0">
                <a:solidFill>
                  <a:srgbClr val="C00000"/>
                </a:solidFill>
              </a:rPr>
              <a:t>      İhmal</a:t>
            </a:r>
            <a:r>
              <a:rPr lang="tr-TR" altLang="tr-TR" sz="2400" dirty="0" smtClean="0">
                <a:solidFill>
                  <a:schemeClr val="accent6"/>
                </a:solidFill>
              </a:rPr>
              <a:t> </a:t>
            </a:r>
            <a:endParaRPr lang="tr-TR" altLang="tr-TR" sz="2400" dirty="0">
              <a:solidFill>
                <a:schemeClr val="accent6"/>
              </a:solidFill>
            </a:endParaRPr>
          </a:p>
          <a:p>
            <a:r>
              <a:rPr lang="tr-TR" altLang="tr-TR" sz="2400" b="1" dirty="0"/>
              <a:t>Savsaklamak, boşlamak, gereken ilgiyi göstermemek, </a:t>
            </a:r>
          </a:p>
          <a:p>
            <a:r>
              <a:rPr lang="tr-TR" altLang="tr-TR" sz="2400" b="1" dirty="0"/>
              <a:t>Birine gereken önemi vermemek</a:t>
            </a:r>
            <a:r>
              <a:rPr lang="tr-TR" altLang="tr-TR" sz="2400" b="1" dirty="0" smtClean="0"/>
              <a:t>…</a:t>
            </a:r>
          </a:p>
          <a:p>
            <a:endParaRPr lang="tr-TR" altLang="tr-TR" sz="2400" dirty="0"/>
          </a:p>
          <a:p>
            <a:pPr marL="0" indent="0">
              <a:buNone/>
            </a:pPr>
            <a:r>
              <a:rPr lang="tr-TR" altLang="tr-TR" sz="2400" dirty="0" smtClean="0">
                <a:solidFill>
                  <a:schemeClr val="accent6"/>
                </a:solidFill>
              </a:rPr>
              <a:t>      </a:t>
            </a:r>
            <a:r>
              <a:rPr lang="tr-TR" altLang="tr-TR" sz="2400" b="1" dirty="0" smtClean="0">
                <a:solidFill>
                  <a:srgbClr val="C00000"/>
                </a:solidFill>
              </a:rPr>
              <a:t>İstismar</a:t>
            </a:r>
            <a:endParaRPr lang="tr-TR" altLang="tr-TR" sz="2400" b="1" dirty="0">
              <a:solidFill>
                <a:srgbClr val="C00000"/>
              </a:solidFill>
            </a:endParaRPr>
          </a:p>
          <a:p>
            <a:r>
              <a:rPr lang="tr-TR" altLang="tr-TR" sz="2400" b="1" dirty="0"/>
              <a:t>Kötü muamele, Sömürme, </a:t>
            </a:r>
          </a:p>
          <a:p>
            <a:r>
              <a:rPr lang="fi-FI" altLang="tr-TR" sz="2400" b="1" dirty="0"/>
              <a:t>Birinin iyi niyetini kötüye </a:t>
            </a:r>
            <a:r>
              <a:rPr lang="fi-FI" altLang="tr-TR" sz="2400" b="1" dirty="0" smtClean="0"/>
              <a:t>kullanma</a:t>
            </a:r>
            <a:endParaRPr lang="tr-TR" altLang="tr-TR" sz="2400" b="1" dirty="0"/>
          </a:p>
          <a:p>
            <a:r>
              <a:rPr lang="tr-TR" altLang="tr-TR" sz="2400" b="1" dirty="0"/>
              <a:t>Örselemek Sarsmak, yıpratmak, zedelemek  , hırpalamak. </a:t>
            </a:r>
          </a:p>
          <a:p>
            <a:pPr>
              <a:defRPr/>
            </a:pPr>
            <a:r>
              <a:rPr lang="tr-TR" sz="2400" b="1" u="sng" dirty="0"/>
              <a:t>Taciz etmek </a:t>
            </a:r>
          </a:p>
          <a:p>
            <a:pPr>
              <a:defRPr/>
            </a:pPr>
            <a:r>
              <a:rPr lang="tr-TR" sz="2400" b="1" dirty="0" err="1"/>
              <a:t>Suistimal</a:t>
            </a:r>
            <a:r>
              <a:rPr lang="tr-TR" sz="2400" b="1" dirty="0"/>
              <a:t>, kötü </a:t>
            </a:r>
            <a:r>
              <a:rPr lang="tr-TR" sz="2400" b="1" dirty="0" smtClean="0"/>
              <a:t>emellerine </a:t>
            </a:r>
            <a:r>
              <a:rPr lang="tr-TR" sz="2400" b="1" dirty="0"/>
              <a:t>alet etme</a:t>
            </a:r>
          </a:p>
        </p:txBody>
      </p:sp>
    </p:spTree>
    <p:extLst>
      <p:ext uri="{BB962C8B-B14F-4D97-AF65-F5344CB8AC3E}">
        <p14:creationId xmlns:p14="http://schemas.microsoft.com/office/powerpoint/2010/main" val="2914307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31074"/>
            <a:ext cx="10515600" cy="5745889"/>
          </a:xfrm>
          <a:ln/>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pPr marL="0" indent="0">
              <a:buNone/>
            </a:pPr>
            <a:r>
              <a:rPr lang="tr-TR" sz="5400" dirty="0" smtClean="0"/>
              <a:t>“Unutmayın! Siz bir öğretmen olarak istismar ya da ihmal olayını</a:t>
            </a:r>
          </a:p>
          <a:p>
            <a:pPr marL="0" indent="0">
              <a:buNone/>
            </a:pPr>
            <a:r>
              <a:rPr lang="tr-TR" sz="5400" dirty="0" smtClean="0"/>
              <a:t>kanıtlamakla yükümlü değilsiniz.</a:t>
            </a:r>
          </a:p>
          <a:p>
            <a:pPr marL="0" indent="0">
              <a:buNone/>
            </a:pPr>
            <a:r>
              <a:rPr lang="tr-TR" sz="5400" dirty="0" smtClean="0"/>
              <a:t>Siz sadece olayı BİLDİRMEKLE yükümlüsünüz”</a:t>
            </a:r>
            <a:endParaRPr lang="tr-TR" sz="5400" dirty="0"/>
          </a:p>
        </p:txBody>
      </p:sp>
    </p:spTree>
    <p:extLst>
      <p:ext uri="{BB962C8B-B14F-4D97-AF65-F5344CB8AC3E}">
        <p14:creationId xmlns:p14="http://schemas.microsoft.com/office/powerpoint/2010/main" val="1268744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51579" y="1"/>
            <a:ext cx="9291215" cy="1463039"/>
          </a:xfrm>
        </p:spPr>
        <p:txBody>
          <a:bodyPr>
            <a:noAutofit/>
          </a:bodyPr>
          <a:lstStyle/>
          <a:p>
            <a:r>
              <a:rPr lang="tr-TR" altLang="zh-CN" sz="2800" b="1" dirty="0">
                <a:solidFill>
                  <a:srgbClr val="C00000"/>
                </a:solidFill>
              </a:rPr>
              <a:t>Çocuğun Hakkında Koruma Kararı </a:t>
            </a:r>
            <a:br>
              <a:rPr lang="tr-TR" altLang="zh-CN" sz="2800" b="1" dirty="0">
                <a:solidFill>
                  <a:srgbClr val="C00000"/>
                </a:solidFill>
              </a:rPr>
            </a:br>
            <a:r>
              <a:rPr lang="tr-TR" altLang="zh-CN" sz="2800" b="1" dirty="0">
                <a:solidFill>
                  <a:srgbClr val="C00000"/>
                </a:solidFill>
              </a:rPr>
              <a:t>Verilebilmesi İçin Kimler</a:t>
            </a:r>
            <a:br>
              <a:rPr lang="tr-TR" altLang="zh-CN" sz="2800" b="1" dirty="0">
                <a:solidFill>
                  <a:srgbClr val="C00000"/>
                </a:solidFill>
              </a:rPr>
            </a:br>
            <a:r>
              <a:rPr lang="tr-TR" altLang="zh-CN" sz="2800" b="1" dirty="0">
                <a:solidFill>
                  <a:srgbClr val="C00000"/>
                </a:solidFill>
              </a:rPr>
              <a:t>Başvuruda Bulunabilir?</a:t>
            </a:r>
            <a:endParaRPr lang="tr-TR" sz="2800" b="1" dirty="0">
              <a:solidFill>
                <a:srgbClr val="C00000"/>
              </a:solidFill>
            </a:endParaRPr>
          </a:p>
        </p:txBody>
      </p:sp>
      <p:sp>
        <p:nvSpPr>
          <p:cNvPr id="3" name="İçerik Yer Tutucusu 2"/>
          <p:cNvSpPr>
            <a:spLocks noGrp="1"/>
          </p:cNvSpPr>
          <p:nvPr>
            <p:ph idx="1"/>
          </p:nvPr>
        </p:nvSpPr>
        <p:spPr>
          <a:xfrm>
            <a:off x="1451579" y="1946366"/>
            <a:ext cx="10187427" cy="4650377"/>
          </a:xfrm>
        </p:spPr>
        <p:txBody>
          <a:bodyPr>
            <a:normAutofit/>
          </a:bodyPr>
          <a:lstStyle/>
          <a:p>
            <a:pPr>
              <a:lnSpc>
                <a:spcPct val="80000"/>
              </a:lnSpc>
              <a:spcBef>
                <a:spcPct val="25000"/>
              </a:spcBef>
              <a:buFontTx/>
              <a:buChar char="•"/>
            </a:pPr>
            <a:r>
              <a:rPr lang="tr-TR" altLang="zh-CN" sz="2000" b="1" dirty="0"/>
              <a:t>Durumdan haberdar olan herkes,</a:t>
            </a:r>
          </a:p>
          <a:p>
            <a:pPr>
              <a:lnSpc>
                <a:spcPct val="80000"/>
              </a:lnSpc>
              <a:spcBef>
                <a:spcPct val="25000"/>
              </a:spcBef>
              <a:buFontTx/>
              <a:buChar char="•"/>
            </a:pPr>
            <a:r>
              <a:rPr lang="tr-TR" altLang="zh-CN" sz="2000" b="1" dirty="0"/>
              <a:t>Çocuğun anne-babası, </a:t>
            </a:r>
          </a:p>
          <a:p>
            <a:pPr>
              <a:lnSpc>
                <a:spcPct val="80000"/>
              </a:lnSpc>
              <a:spcBef>
                <a:spcPct val="25000"/>
              </a:spcBef>
              <a:buFontTx/>
              <a:buChar char="•"/>
            </a:pPr>
            <a:r>
              <a:rPr lang="tr-TR" altLang="zh-CN" sz="2000" b="1" dirty="0"/>
              <a:t>Kanuni temsilcisi, </a:t>
            </a:r>
          </a:p>
          <a:p>
            <a:pPr>
              <a:lnSpc>
                <a:spcPct val="80000"/>
              </a:lnSpc>
              <a:spcBef>
                <a:spcPct val="25000"/>
              </a:spcBef>
              <a:buFontTx/>
              <a:buChar char="•"/>
            </a:pPr>
            <a:r>
              <a:rPr lang="tr-TR" altLang="zh-CN" sz="2000" b="1" dirty="0" smtClean="0"/>
              <a:t>Komşuları</a:t>
            </a:r>
          </a:p>
          <a:p>
            <a:pPr>
              <a:lnSpc>
                <a:spcPct val="80000"/>
              </a:lnSpc>
              <a:spcBef>
                <a:spcPct val="25000"/>
              </a:spcBef>
              <a:buFontTx/>
              <a:buChar char="•"/>
            </a:pPr>
            <a:r>
              <a:rPr lang="tr-TR" altLang="zh-CN" sz="2000" b="1" dirty="0" smtClean="0"/>
              <a:t>Çocuğun kendisi</a:t>
            </a:r>
          </a:p>
          <a:p>
            <a:pPr>
              <a:lnSpc>
                <a:spcPct val="80000"/>
              </a:lnSpc>
              <a:spcBef>
                <a:spcPct val="25000"/>
              </a:spcBef>
              <a:buFontTx/>
              <a:buChar char="•"/>
            </a:pPr>
            <a:endParaRPr lang="tr-TR" altLang="zh-CN" b="1" dirty="0">
              <a:solidFill>
                <a:srgbClr val="002060"/>
              </a:solidFill>
            </a:endParaRPr>
          </a:p>
          <a:p>
            <a:pPr>
              <a:lnSpc>
                <a:spcPct val="80000"/>
              </a:lnSpc>
              <a:spcBef>
                <a:spcPct val="25000"/>
              </a:spcBef>
              <a:buFontTx/>
              <a:buChar char="•"/>
            </a:pPr>
            <a:r>
              <a:rPr lang="tr-TR" altLang="zh-CN" sz="2800" b="1" dirty="0" smtClean="0">
                <a:solidFill>
                  <a:srgbClr val="C00000"/>
                </a:solidFill>
              </a:rPr>
              <a:t>Bildirim mecburiyeti olanlar</a:t>
            </a:r>
          </a:p>
          <a:p>
            <a:pPr>
              <a:lnSpc>
                <a:spcPct val="80000"/>
              </a:lnSpc>
              <a:spcBef>
                <a:spcPct val="25000"/>
              </a:spcBef>
              <a:buFontTx/>
              <a:buChar char="•"/>
            </a:pPr>
            <a:endParaRPr lang="tr-TR" b="1" dirty="0">
              <a:solidFill>
                <a:srgbClr val="002060"/>
              </a:solidFill>
            </a:endParaRPr>
          </a:p>
          <a:p>
            <a:pPr>
              <a:lnSpc>
                <a:spcPct val="80000"/>
              </a:lnSpc>
              <a:spcBef>
                <a:spcPct val="25000"/>
              </a:spcBef>
              <a:buFontTx/>
              <a:buChar char="•"/>
            </a:pPr>
            <a:r>
              <a:rPr lang="tr-TR" sz="2000" b="1" dirty="0" smtClean="0"/>
              <a:t>Rehber Öğretmen</a:t>
            </a:r>
          </a:p>
          <a:p>
            <a:pPr>
              <a:lnSpc>
                <a:spcPct val="80000"/>
              </a:lnSpc>
              <a:spcBef>
                <a:spcPct val="25000"/>
              </a:spcBef>
              <a:buFontTx/>
              <a:buChar char="•"/>
            </a:pPr>
            <a:r>
              <a:rPr lang="tr-TR" sz="2000" b="1" dirty="0" smtClean="0"/>
              <a:t>Okul İdaresi</a:t>
            </a:r>
            <a:endParaRPr lang="tr-TR" altLang="zh-CN" sz="2000" b="1" dirty="0"/>
          </a:p>
          <a:p>
            <a:pPr>
              <a:lnSpc>
                <a:spcPct val="80000"/>
              </a:lnSpc>
              <a:spcBef>
                <a:spcPct val="25000"/>
              </a:spcBef>
              <a:buFontTx/>
              <a:buChar char="•"/>
            </a:pPr>
            <a:r>
              <a:rPr lang="tr-TR" altLang="zh-CN" sz="2000" b="1" dirty="0"/>
              <a:t>Muayene eden doktor, </a:t>
            </a:r>
          </a:p>
          <a:p>
            <a:pPr>
              <a:lnSpc>
                <a:spcPct val="80000"/>
              </a:lnSpc>
              <a:spcBef>
                <a:spcPct val="25000"/>
              </a:spcBef>
              <a:buFontTx/>
              <a:buChar char="•"/>
            </a:pPr>
            <a:r>
              <a:rPr lang="tr-TR" altLang="zh-CN" sz="2000" b="1" dirty="0" smtClean="0"/>
              <a:t>Tüm ders Öğretmenleri</a:t>
            </a:r>
            <a:endParaRPr lang="tr-TR" altLang="zh-CN" sz="2000" b="1" dirty="0"/>
          </a:p>
          <a:p>
            <a:pPr marL="0" indent="0">
              <a:lnSpc>
                <a:spcPct val="80000"/>
              </a:lnSpc>
              <a:spcBef>
                <a:spcPct val="25000"/>
              </a:spcBef>
              <a:buNone/>
            </a:pPr>
            <a:endParaRPr lang="tr-TR" altLang="zh-CN" b="1" dirty="0">
              <a:solidFill>
                <a:srgbClr val="002060"/>
              </a:solidFill>
            </a:endParaRPr>
          </a:p>
        </p:txBody>
      </p:sp>
    </p:spTree>
    <p:extLst>
      <p:ext uri="{BB962C8B-B14F-4D97-AF65-F5344CB8AC3E}">
        <p14:creationId xmlns:p14="http://schemas.microsoft.com/office/powerpoint/2010/main" val="3755984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GB" b="1" dirty="0" err="1">
                <a:solidFill>
                  <a:srgbClr val="C00000"/>
                </a:solidFill>
              </a:rPr>
              <a:t>İhmal</a:t>
            </a:r>
            <a:r>
              <a:rPr lang="en-GB" b="1" dirty="0">
                <a:solidFill>
                  <a:srgbClr val="C00000"/>
                </a:solidFill>
              </a:rPr>
              <a:t> </a:t>
            </a:r>
            <a:r>
              <a:rPr lang="en-GB" b="1" dirty="0" err="1">
                <a:solidFill>
                  <a:srgbClr val="C00000"/>
                </a:solidFill>
              </a:rPr>
              <a:t>ve</a:t>
            </a:r>
            <a:r>
              <a:rPr lang="en-GB" b="1" dirty="0">
                <a:solidFill>
                  <a:srgbClr val="C00000"/>
                </a:solidFill>
              </a:rPr>
              <a:t> </a:t>
            </a:r>
            <a:r>
              <a:rPr lang="en-GB" b="1" dirty="0" err="1">
                <a:solidFill>
                  <a:srgbClr val="C00000"/>
                </a:solidFill>
              </a:rPr>
              <a:t>İstismar</a:t>
            </a:r>
            <a:r>
              <a:rPr lang="en-GB" b="1" dirty="0">
                <a:solidFill>
                  <a:srgbClr val="C00000"/>
                </a:solidFill>
              </a:rPr>
              <a:t> </a:t>
            </a:r>
            <a:r>
              <a:rPr lang="tr-TR" b="1" dirty="0">
                <a:solidFill>
                  <a:srgbClr val="C00000"/>
                </a:solidFill>
              </a:rPr>
              <a:t/>
            </a:r>
            <a:br>
              <a:rPr lang="tr-TR" b="1" dirty="0">
                <a:solidFill>
                  <a:srgbClr val="C00000"/>
                </a:solidFill>
              </a:rPr>
            </a:br>
            <a:r>
              <a:rPr lang="en-GB" b="1" dirty="0" err="1">
                <a:solidFill>
                  <a:srgbClr val="C00000"/>
                </a:solidFill>
              </a:rPr>
              <a:t>Vakaları</a:t>
            </a:r>
            <a:r>
              <a:rPr lang="en-GB" b="1" dirty="0">
                <a:solidFill>
                  <a:srgbClr val="C00000"/>
                </a:solidFill>
              </a:rPr>
              <a:t> İle </a:t>
            </a:r>
            <a:r>
              <a:rPr lang="en-GB" b="1" dirty="0" err="1" smtClean="0">
                <a:solidFill>
                  <a:srgbClr val="C00000"/>
                </a:solidFill>
              </a:rPr>
              <a:t>Karşılaştığınız</a:t>
            </a:r>
            <a:r>
              <a:rPr lang="tr-TR" b="1" dirty="0" smtClean="0">
                <a:solidFill>
                  <a:srgbClr val="C00000"/>
                </a:solidFill>
              </a:rPr>
              <a:t>da</a:t>
            </a:r>
            <a:endParaRPr lang="tr-TR" b="1" dirty="0">
              <a:solidFill>
                <a:srgbClr val="C00000"/>
              </a:solidFill>
            </a:endParaRPr>
          </a:p>
        </p:txBody>
      </p:sp>
      <p:sp>
        <p:nvSpPr>
          <p:cNvPr id="3" name="İçerik Yer Tutucusu 2"/>
          <p:cNvSpPr>
            <a:spLocks noGrp="1"/>
          </p:cNvSpPr>
          <p:nvPr>
            <p:ph idx="1"/>
          </p:nvPr>
        </p:nvSpPr>
        <p:spPr>
          <a:xfrm>
            <a:off x="2589212" y="2704010"/>
            <a:ext cx="8915400" cy="3207211"/>
          </a:xfrm>
        </p:spPr>
        <p:txBody>
          <a:bodyPr>
            <a:normAutofit/>
          </a:bodyPr>
          <a:lstStyle/>
          <a:p>
            <a:pPr fontAlgn="b"/>
            <a:r>
              <a:rPr lang="tr-TR" sz="3200" b="1" dirty="0"/>
              <a:t>Destek </a:t>
            </a:r>
            <a:r>
              <a:rPr lang="tr-TR" sz="3200" b="1" dirty="0" smtClean="0"/>
              <a:t>Hattı</a:t>
            </a:r>
            <a:r>
              <a:rPr lang="tr-TR" sz="3200" dirty="0"/>
              <a:t> </a:t>
            </a:r>
            <a:r>
              <a:rPr lang="tr-TR" sz="3200" dirty="0" smtClean="0"/>
              <a:t> : ALO 183</a:t>
            </a:r>
          </a:p>
          <a:p>
            <a:pPr fontAlgn="b"/>
            <a:r>
              <a:rPr lang="tr-TR" sz="3200" b="1" dirty="0" smtClean="0"/>
              <a:t>Çocuk Şubesi  : 0322 344 11 11</a:t>
            </a:r>
            <a:endParaRPr lang="tr-TR" sz="3200" dirty="0"/>
          </a:p>
          <a:p>
            <a:pPr marL="0" indent="0" fontAlgn="b">
              <a:buNone/>
            </a:pPr>
            <a:endParaRPr lang="tr-TR" sz="3200" b="1" dirty="0" smtClean="0">
              <a:solidFill>
                <a:srgbClr val="002060"/>
              </a:solidFill>
            </a:endParaRPr>
          </a:p>
          <a:p>
            <a:pPr marL="0" indent="0" fontAlgn="b">
              <a:buNone/>
            </a:pPr>
            <a:endParaRPr lang="tr-TR" b="1" dirty="0" smtClean="0">
              <a:solidFill>
                <a:srgbClr val="002060"/>
              </a:solidFill>
            </a:endParaRPr>
          </a:p>
          <a:p>
            <a:pPr marL="0" indent="0" fontAlgn="b">
              <a:buNone/>
            </a:pPr>
            <a:endParaRPr lang="tr-TR" b="1" dirty="0" smtClean="0">
              <a:solidFill>
                <a:srgbClr val="002060"/>
              </a:solidFill>
            </a:endParaRPr>
          </a:p>
          <a:p>
            <a:pPr fontAlgn="b"/>
            <a:endParaRPr lang="tr-TR" dirty="0"/>
          </a:p>
          <a:p>
            <a:pPr marL="0" indent="0" fontAlgn="b">
              <a:buNone/>
            </a:pPr>
            <a:endParaRPr lang="tr-TR" dirty="0"/>
          </a:p>
          <a:p>
            <a:pPr marL="0" indent="0" fontAlgn="b">
              <a:buNone/>
            </a:pPr>
            <a:endParaRPr lang="tr-TR" dirty="0"/>
          </a:p>
          <a:p>
            <a:pPr marL="0" indent="0" fontAlgn="b">
              <a:buNone/>
            </a:pPr>
            <a:endParaRPr lang="tr-TR" dirty="0"/>
          </a:p>
          <a:p>
            <a:endParaRPr lang="tr-TR" dirty="0"/>
          </a:p>
        </p:txBody>
      </p:sp>
    </p:spTree>
    <p:extLst>
      <p:ext uri="{BB962C8B-B14F-4D97-AF65-F5344CB8AC3E}">
        <p14:creationId xmlns:p14="http://schemas.microsoft.com/office/powerpoint/2010/main" val="218152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51579" y="966652"/>
            <a:ext cx="9291215" cy="4499694"/>
          </a:xfrm>
        </p:spPr>
        <p:txBody>
          <a:bodyPr>
            <a:normAutofit/>
          </a:bodyPr>
          <a:lstStyle/>
          <a:p>
            <a:r>
              <a:rPr lang="tr-TR" altLang="tr-TR" sz="2400" b="1" dirty="0" smtClean="0">
                <a:solidFill>
                  <a:srgbClr val="C00000"/>
                </a:solidFill>
              </a:rPr>
              <a:t>İstismar;</a:t>
            </a:r>
            <a:r>
              <a:rPr lang="tr-TR" altLang="tr-TR" sz="2400" b="1" dirty="0" smtClean="0">
                <a:solidFill>
                  <a:schemeClr val="accent6"/>
                </a:solidFill>
              </a:rPr>
              <a:t> </a:t>
            </a:r>
            <a:r>
              <a:rPr lang="tr-TR" altLang="tr-TR" sz="2400" b="1" dirty="0" smtClean="0"/>
              <a:t>Bir kişinin rızası olmadan, onu istemediği davranışa maruz bırakarak fiziksel, duygusal acı vermek</a:t>
            </a:r>
          </a:p>
          <a:p>
            <a:endParaRPr lang="tr-TR" altLang="tr-TR" sz="2400" dirty="0" smtClean="0"/>
          </a:p>
          <a:p>
            <a:pPr marL="0" indent="0">
              <a:buNone/>
            </a:pPr>
            <a:endParaRPr lang="tr-TR" altLang="tr-TR" sz="2400" dirty="0" smtClean="0">
              <a:solidFill>
                <a:srgbClr val="002060"/>
              </a:solidFill>
            </a:endParaRPr>
          </a:p>
          <a:p>
            <a:r>
              <a:rPr lang="tr-TR" altLang="tr-TR" sz="2400" b="1" dirty="0">
                <a:solidFill>
                  <a:srgbClr val="C00000"/>
                </a:solidFill>
              </a:rPr>
              <a:t>WHO </a:t>
            </a:r>
            <a:r>
              <a:rPr lang="en-US" altLang="tr-TR" sz="2400" b="1" dirty="0">
                <a:solidFill>
                  <a:srgbClr val="C00000"/>
                </a:solidFill>
              </a:rPr>
              <a:t>(World Health </a:t>
            </a:r>
            <a:r>
              <a:rPr lang="en-US" altLang="tr-TR" sz="2400" b="1" dirty="0" err="1">
                <a:solidFill>
                  <a:srgbClr val="C00000"/>
                </a:solidFill>
              </a:rPr>
              <a:t>Organisation</a:t>
            </a:r>
            <a:r>
              <a:rPr lang="en-US" altLang="tr-TR" sz="2400" b="1" dirty="0">
                <a:solidFill>
                  <a:srgbClr val="C00000"/>
                </a:solidFill>
              </a:rPr>
              <a:t>)</a:t>
            </a:r>
            <a:r>
              <a:rPr lang="tr-TR" altLang="tr-TR" sz="2400" b="1" dirty="0">
                <a:solidFill>
                  <a:srgbClr val="C00000"/>
                </a:solidFill>
              </a:rPr>
              <a:t> </a:t>
            </a:r>
            <a:r>
              <a:rPr lang="tr-TR" altLang="tr-TR" sz="2400" b="1" dirty="0"/>
              <a:t>"Çocuğun sağlığını, fiziksel ve </a:t>
            </a:r>
            <a:r>
              <a:rPr lang="tr-TR" altLang="tr-TR" sz="2400" b="1" dirty="0" err="1"/>
              <a:t>psikososyal</a:t>
            </a:r>
            <a:r>
              <a:rPr lang="tr-TR" altLang="tr-TR" sz="2400" b="1" dirty="0"/>
              <a:t> gelişimini olumsuz etkileyen, bir yetişkin ya da toplum tarafından </a:t>
            </a:r>
            <a:r>
              <a:rPr lang="tr-TR" altLang="tr-TR" sz="2400" b="1" u="sng" dirty="0"/>
              <a:t>bilerek ya da bilmeyerek </a:t>
            </a:r>
            <a:r>
              <a:rPr lang="tr-TR" altLang="tr-TR" sz="2400" b="1" dirty="0"/>
              <a:t>sergilenen tüm davranışlar çocuğa </a:t>
            </a:r>
            <a:r>
              <a:rPr lang="tr-TR" altLang="tr-TR" sz="2400" b="1" u="sng" dirty="0"/>
              <a:t>kötü muameledir."</a:t>
            </a:r>
          </a:p>
          <a:p>
            <a:endParaRPr lang="tr-TR" sz="2000" dirty="0"/>
          </a:p>
        </p:txBody>
      </p:sp>
    </p:spTree>
    <p:extLst>
      <p:ext uri="{BB962C8B-B14F-4D97-AF65-F5344CB8AC3E}">
        <p14:creationId xmlns:p14="http://schemas.microsoft.com/office/powerpoint/2010/main" val="334239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743200" y="648237"/>
            <a:ext cx="6530802" cy="858592"/>
          </a:xfrm>
        </p:spPr>
        <p:txBody>
          <a:bodyPr>
            <a:noAutofit/>
          </a:bodyPr>
          <a:lstStyle/>
          <a:p>
            <a:r>
              <a:rPr lang="tr-TR" altLang="tr-TR" sz="4000" b="1" dirty="0">
                <a:solidFill>
                  <a:srgbClr val="C00000"/>
                </a:solidFill>
              </a:rPr>
              <a:t>Çocuk İhmali</a:t>
            </a:r>
            <a:br>
              <a:rPr lang="tr-TR" altLang="tr-TR" sz="4000" b="1" dirty="0">
                <a:solidFill>
                  <a:srgbClr val="C00000"/>
                </a:solidFill>
              </a:rPr>
            </a:br>
            <a:endParaRPr lang="tr-TR" sz="4000" b="1" dirty="0">
              <a:solidFill>
                <a:srgbClr val="C00000"/>
              </a:solidFill>
            </a:endParaRPr>
          </a:p>
        </p:txBody>
      </p:sp>
      <p:sp>
        <p:nvSpPr>
          <p:cNvPr id="3" name="İçerik Yer Tutucusu 2"/>
          <p:cNvSpPr>
            <a:spLocks noGrp="1"/>
          </p:cNvSpPr>
          <p:nvPr>
            <p:ph idx="1"/>
          </p:nvPr>
        </p:nvSpPr>
        <p:spPr>
          <a:xfrm>
            <a:off x="677333" y="1326525"/>
            <a:ext cx="10765729" cy="4714838"/>
          </a:xfrm>
        </p:spPr>
        <p:txBody>
          <a:bodyPr>
            <a:normAutofit/>
          </a:bodyPr>
          <a:lstStyle/>
          <a:p>
            <a:pPr marL="0" indent="0">
              <a:buNone/>
            </a:pPr>
            <a:r>
              <a:rPr lang="tr-TR" altLang="tr-TR" b="1" dirty="0" smtClean="0">
                <a:solidFill>
                  <a:schemeClr val="accent6"/>
                </a:solidFill>
              </a:rPr>
              <a:t>     </a:t>
            </a:r>
            <a:r>
              <a:rPr lang="tr-TR" altLang="tr-TR" sz="2400" b="1" dirty="0" smtClean="0">
                <a:solidFill>
                  <a:srgbClr val="C00000"/>
                </a:solidFill>
              </a:rPr>
              <a:t>Çocuğun;</a:t>
            </a:r>
            <a:endParaRPr lang="tr-TR" altLang="tr-TR" sz="2400" b="1" dirty="0">
              <a:solidFill>
                <a:srgbClr val="C00000"/>
              </a:solidFill>
            </a:endParaRPr>
          </a:p>
          <a:p>
            <a:pPr>
              <a:buClr>
                <a:srgbClr val="FF0000"/>
              </a:buClr>
              <a:buSzPct val="123000"/>
              <a:buFont typeface="Wingdings" pitchFamily="2" charset="2"/>
              <a:buChar char="Ø"/>
            </a:pPr>
            <a:r>
              <a:rPr lang="tr-TR" altLang="tr-TR" sz="2400" dirty="0"/>
              <a:t> </a:t>
            </a:r>
            <a:r>
              <a:rPr lang="tr-TR" altLang="tr-TR" sz="2400" b="1" dirty="0"/>
              <a:t>Beslenme</a:t>
            </a:r>
          </a:p>
          <a:p>
            <a:pPr>
              <a:buClr>
                <a:srgbClr val="FF0000"/>
              </a:buClr>
              <a:buSzPct val="123000"/>
              <a:buFont typeface="Wingdings" pitchFamily="2" charset="2"/>
              <a:buChar char="Ø"/>
            </a:pPr>
            <a:r>
              <a:rPr lang="tr-TR" altLang="tr-TR" sz="2400" b="1" dirty="0"/>
              <a:t> Giyinme</a:t>
            </a:r>
          </a:p>
          <a:p>
            <a:pPr>
              <a:buClr>
                <a:srgbClr val="FF0000"/>
              </a:buClr>
              <a:buSzPct val="123000"/>
              <a:buFont typeface="Wingdings" pitchFamily="2" charset="2"/>
              <a:buChar char="Ø"/>
            </a:pPr>
            <a:r>
              <a:rPr lang="tr-TR" altLang="tr-TR" sz="2400" b="1" dirty="0"/>
              <a:t> Barınma</a:t>
            </a:r>
          </a:p>
          <a:p>
            <a:pPr>
              <a:buClr>
                <a:srgbClr val="FF0000"/>
              </a:buClr>
              <a:buSzPct val="123000"/>
              <a:buFont typeface="Wingdings" pitchFamily="2" charset="2"/>
              <a:buChar char="Ø"/>
            </a:pPr>
            <a:r>
              <a:rPr lang="tr-TR" altLang="tr-TR" sz="2400" b="1" dirty="0"/>
              <a:t> Eğitim</a:t>
            </a:r>
          </a:p>
          <a:p>
            <a:pPr>
              <a:buClr>
                <a:srgbClr val="FF0000"/>
              </a:buClr>
              <a:buSzPct val="123000"/>
              <a:buFont typeface="Wingdings" pitchFamily="2" charset="2"/>
              <a:buChar char="Ø"/>
            </a:pPr>
            <a:r>
              <a:rPr lang="tr-TR" altLang="tr-TR" sz="2400" b="1" dirty="0"/>
              <a:t> Sağlık Ve Sevgi gibi temel gereksinimlerini </a:t>
            </a:r>
            <a:endParaRPr lang="tr-TR" altLang="tr-TR" sz="2400" b="1" dirty="0" smtClean="0"/>
          </a:p>
          <a:p>
            <a:pPr marL="0" indent="0">
              <a:buClr>
                <a:srgbClr val="FF0000"/>
              </a:buClr>
              <a:buSzPct val="123000"/>
              <a:buNone/>
            </a:pPr>
            <a:endParaRPr lang="tr-TR" altLang="tr-TR" sz="2400" dirty="0"/>
          </a:p>
          <a:p>
            <a:pPr marL="0" indent="0">
              <a:buClr>
                <a:srgbClr val="FF0000"/>
              </a:buClr>
              <a:buSzPct val="123000"/>
              <a:buNone/>
            </a:pPr>
            <a:r>
              <a:rPr lang="tr-TR" altLang="tr-TR" sz="2400" dirty="0" smtClean="0"/>
              <a:t>	</a:t>
            </a:r>
            <a:r>
              <a:rPr lang="tr-TR" altLang="tr-TR" sz="2400" b="1" dirty="0" smtClean="0"/>
              <a:t>Çocuğa </a:t>
            </a:r>
            <a:r>
              <a:rPr lang="tr-TR" altLang="tr-TR" sz="2400" b="1" dirty="0"/>
              <a:t>bakmakla yükümlü kişi veya kişiler tarafından karşılanmaması sonucu, </a:t>
            </a:r>
            <a:r>
              <a:rPr lang="tr-TR" altLang="tr-TR" sz="2400" b="1" u="sng" dirty="0"/>
              <a:t>çocuğun gelişiminin sağlıklı şekilde gerçekleşmesinin</a:t>
            </a:r>
            <a:r>
              <a:rPr lang="tr-TR" altLang="tr-TR" sz="2400" b="1" dirty="0"/>
              <a:t> engellenmesi…</a:t>
            </a:r>
          </a:p>
          <a:p>
            <a:endParaRPr lang="tr-TR" dirty="0"/>
          </a:p>
        </p:txBody>
      </p:sp>
      <p:pic>
        <p:nvPicPr>
          <p:cNvPr id="4" name="Resim 3"/>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285940" y="1077533"/>
            <a:ext cx="4906060" cy="3210373"/>
          </a:xfrm>
          <a:prstGeom prst="rect">
            <a:avLst/>
          </a:prstGeom>
          <a:effectLst>
            <a:softEdge rad="127000"/>
          </a:effectLst>
        </p:spPr>
      </p:pic>
    </p:spTree>
    <p:extLst>
      <p:ext uri="{BB962C8B-B14F-4D97-AF65-F5344CB8AC3E}">
        <p14:creationId xmlns:p14="http://schemas.microsoft.com/office/powerpoint/2010/main" val="3485468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dirty="0">
                <a:solidFill>
                  <a:srgbClr val="C00000"/>
                </a:solidFill>
              </a:rPr>
              <a:t>İhmalin çocuk üzerindeki etkileri nelerdir?</a:t>
            </a:r>
          </a:p>
        </p:txBody>
      </p:sp>
      <p:sp>
        <p:nvSpPr>
          <p:cNvPr id="3" name="İçerik Yer Tutucusu 2"/>
          <p:cNvSpPr>
            <a:spLocks noGrp="1"/>
          </p:cNvSpPr>
          <p:nvPr>
            <p:ph idx="1"/>
          </p:nvPr>
        </p:nvSpPr>
        <p:spPr>
          <a:xfrm>
            <a:off x="1045029" y="2133600"/>
            <a:ext cx="10459583" cy="3777622"/>
          </a:xfrm>
        </p:spPr>
        <p:txBody>
          <a:bodyPr>
            <a:normAutofit/>
          </a:bodyPr>
          <a:lstStyle/>
          <a:p>
            <a:pPr>
              <a:buFont typeface="Wingdings" panose="05000000000000000000" pitchFamily="2" charset="2"/>
              <a:buChar char="Ø"/>
            </a:pPr>
            <a:r>
              <a:rPr lang="tr-TR" altLang="tr-TR" sz="2400" b="1" dirty="0" smtClean="0"/>
              <a:t>Gelişim </a:t>
            </a:r>
            <a:r>
              <a:rPr lang="tr-TR" altLang="tr-TR" sz="2400" b="1" dirty="0"/>
              <a:t>geriliği</a:t>
            </a:r>
          </a:p>
          <a:p>
            <a:pPr>
              <a:buClr>
                <a:srgbClr val="FF0000"/>
              </a:buClr>
              <a:buSzPct val="114000"/>
              <a:buFont typeface="Wingdings" pitchFamily="2" charset="2"/>
              <a:buChar char="Ø"/>
            </a:pPr>
            <a:r>
              <a:rPr lang="tr-TR" altLang="tr-TR" sz="2400" b="1" dirty="0"/>
              <a:t>  Sağlık </a:t>
            </a:r>
            <a:r>
              <a:rPr lang="tr-TR" altLang="tr-TR" sz="2400" b="1" dirty="0" smtClean="0"/>
              <a:t>problemleri    </a:t>
            </a:r>
            <a:endParaRPr lang="tr-TR" altLang="tr-TR" sz="2400" b="1" dirty="0"/>
          </a:p>
          <a:p>
            <a:pPr>
              <a:buClr>
                <a:srgbClr val="FF0000"/>
              </a:buClr>
              <a:buSzPct val="114000"/>
              <a:buFont typeface="Wingdings" pitchFamily="2" charset="2"/>
              <a:buChar char="Ø"/>
            </a:pPr>
            <a:r>
              <a:rPr lang="tr-TR" altLang="tr-TR" sz="2400" b="1" dirty="0"/>
              <a:t>  Davranış problemleri</a:t>
            </a:r>
          </a:p>
          <a:p>
            <a:pPr>
              <a:buClr>
                <a:srgbClr val="FF0000"/>
              </a:buClr>
              <a:buSzPct val="114000"/>
              <a:buFont typeface="Wingdings" pitchFamily="2" charset="2"/>
              <a:buChar char="Ø"/>
            </a:pPr>
            <a:r>
              <a:rPr lang="tr-TR" altLang="tr-TR" sz="2400" b="1" dirty="0"/>
              <a:t>  İletişim problemleri</a:t>
            </a:r>
          </a:p>
          <a:p>
            <a:pPr>
              <a:buClr>
                <a:srgbClr val="FF0000"/>
              </a:buClr>
              <a:buSzPct val="114000"/>
              <a:buFont typeface="Wingdings" pitchFamily="2" charset="2"/>
              <a:buChar char="Ø"/>
            </a:pPr>
            <a:r>
              <a:rPr lang="tr-TR" altLang="tr-TR" sz="2400" b="1" dirty="0"/>
              <a:t>  Yalnızlık ve korunmasızlık hissi</a:t>
            </a:r>
          </a:p>
          <a:p>
            <a:pPr>
              <a:buClr>
                <a:srgbClr val="FF0000"/>
              </a:buClr>
              <a:buSzPct val="114000"/>
              <a:buFont typeface="Wingdings" pitchFamily="2" charset="2"/>
              <a:buChar char="Ø"/>
            </a:pPr>
            <a:r>
              <a:rPr lang="tr-TR" altLang="tr-TR" sz="2400" b="1" dirty="0"/>
              <a:t>  Alkol-Madde bağımlılığı</a:t>
            </a:r>
          </a:p>
          <a:p>
            <a:pPr>
              <a:buClr>
                <a:srgbClr val="FF0000"/>
              </a:buClr>
              <a:buSzPct val="114000"/>
              <a:buFont typeface="Wingdings" pitchFamily="2" charset="2"/>
              <a:buChar char="Ø"/>
            </a:pPr>
            <a:r>
              <a:rPr lang="tr-TR" altLang="tr-TR" sz="2400" b="1" dirty="0"/>
              <a:t>  Suça yönelme riski</a:t>
            </a:r>
          </a:p>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1889" y="3053092"/>
            <a:ext cx="4020111" cy="3077004"/>
          </a:xfrm>
          <a:prstGeom prst="rect">
            <a:avLst/>
          </a:prstGeom>
        </p:spPr>
      </p:pic>
    </p:spTree>
    <p:extLst>
      <p:ext uri="{BB962C8B-B14F-4D97-AF65-F5344CB8AC3E}">
        <p14:creationId xmlns:p14="http://schemas.microsoft.com/office/powerpoint/2010/main" val="3934528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51579" y="1"/>
            <a:ext cx="9291215" cy="1384662"/>
          </a:xfrm>
        </p:spPr>
        <p:txBody>
          <a:bodyPr/>
          <a:lstStyle/>
          <a:p>
            <a:r>
              <a:rPr lang="tr-TR" altLang="tr-TR" b="1" dirty="0">
                <a:solidFill>
                  <a:srgbClr val="C00000"/>
                </a:solidFill>
              </a:rPr>
              <a:t>Bir çocuğun ihmal edildiğini nasıl anlarız?</a:t>
            </a:r>
          </a:p>
        </p:txBody>
      </p:sp>
      <p:sp>
        <p:nvSpPr>
          <p:cNvPr id="3" name="İçerik Yer Tutucusu 2"/>
          <p:cNvSpPr>
            <a:spLocks noGrp="1"/>
          </p:cNvSpPr>
          <p:nvPr>
            <p:ph idx="1"/>
          </p:nvPr>
        </p:nvSpPr>
        <p:spPr>
          <a:xfrm>
            <a:off x="587829" y="1149531"/>
            <a:ext cx="11038114" cy="4950823"/>
          </a:xfrm>
        </p:spPr>
        <p:txBody>
          <a:bodyPr>
            <a:normAutofit fontScale="85000" lnSpcReduction="10000"/>
          </a:bodyPr>
          <a:lstStyle/>
          <a:p>
            <a:endParaRPr lang="tr-TR" altLang="tr-TR" sz="500" dirty="0">
              <a:solidFill>
                <a:srgbClr val="FF0000"/>
              </a:solidFill>
            </a:endParaRPr>
          </a:p>
          <a:p>
            <a:pPr>
              <a:buClr>
                <a:srgbClr val="FF0000"/>
              </a:buClr>
              <a:buSzPct val="120000"/>
              <a:buFont typeface="Wingdings" pitchFamily="2" charset="2"/>
              <a:buChar char="Ø"/>
            </a:pPr>
            <a:r>
              <a:rPr lang="tr-TR" altLang="tr-TR" b="1" dirty="0">
                <a:solidFill>
                  <a:srgbClr val="000066"/>
                </a:solidFill>
              </a:rPr>
              <a:t>  </a:t>
            </a:r>
            <a:r>
              <a:rPr lang="tr-TR" altLang="tr-TR" sz="3400" b="1" dirty="0"/>
              <a:t>Tıbbi destekten mahrumsa</a:t>
            </a:r>
          </a:p>
          <a:p>
            <a:pPr>
              <a:buClr>
                <a:srgbClr val="FF0000"/>
              </a:buClr>
              <a:buSzPct val="120000"/>
              <a:buFont typeface="Wingdings" pitchFamily="2" charset="2"/>
              <a:buChar char="Ø"/>
            </a:pPr>
            <a:r>
              <a:rPr lang="tr-TR" altLang="tr-TR" sz="3400" b="1" dirty="0"/>
              <a:t>  Okul devamsızlığı bir anda artmaya başlamışsa</a:t>
            </a:r>
          </a:p>
          <a:p>
            <a:pPr>
              <a:buClr>
                <a:srgbClr val="FF0000"/>
              </a:buClr>
              <a:buSzPct val="120000"/>
              <a:buFont typeface="Wingdings" pitchFamily="2" charset="2"/>
              <a:buChar char="Ø"/>
            </a:pPr>
            <a:r>
              <a:rPr lang="tr-TR" altLang="tr-TR" sz="3400" b="1" dirty="0"/>
              <a:t>  Sürekli kötü-kirli giyiniyor ve kötü kokuyorsa</a:t>
            </a:r>
          </a:p>
          <a:p>
            <a:pPr>
              <a:buClr>
                <a:srgbClr val="FF0000"/>
              </a:buClr>
              <a:buSzPct val="120000"/>
              <a:buFont typeface="Wingdings" pitchFamily="2" charset="2"/>
              <a:buChar char="Ø"/>
            </a:pPr>
            <a:r>
              <a:rPr lang="tr-TR" altLang="tr-TR" sz="3400" b="1" dirty="0"/>
              <a:t>  Vücudu aşırı derecede zayıf düşmüşse</a:t>
            </a:r>
          </a:p>
          <a:p>
            <a:pPr>
              <a:buClr>
                <a:srgbClr val="FF0000"/>
              </a:buClr>
              <a:buSzPct val="120000"/>
              <a:buFont typeface="Wingdings" pitchFamily="2" charset="2"/>
              <a:buChar char="Ø"/>
            </a:pPr>
            <a:r>
              <a:rPr lang="tr-TR" altLang="tr-TR" sz="3400" b="1" dirty="0"/>
              <a:t>  Yemek veya para için yardım istemeye başlamışsa </a:t>
            </a:r>
          </a:p>
          <a:p>
            <a:pPr>
              <a:buClr>
                <a:srgbClr val="FF0000"/>
              </a:buClr>
              <a:buSzPct val="120000"/>
              <a:buFont typeface="Wingdings" pitchFamily="2" charset="2"/>
              <a:buChar char="Ø"/>
            </a:pPr>
            <a:r>
              <a:rPr lang="tr-TR" altLang="tr-TR" sz="3400" b="1" dirty="0"/>
              <a:t>  Aniden iş bulup çalışmaya başlamışsa</a:t>
            </a:r>
          </a:p>
          <a:p>
            <a:pPr>
              <a:buClr>
                <a:srgbClr val="FF0000"/>
              </a:buClr>
              <a:buSzPct val="120000"/>
              <a:buFont typeface="Wingdings" pitchFamily="2" charset="2"/>
              <a:buChar char="Ø"/>
            </a:pPr>
            <a:r>
              <a:rPr lang="tr-TR" altLang="tr-TR" sz="3400" b="1" dirty="0"/>
              <a:t>  Hobi ve alışkanlıklarında ani değişimler başlamışsa</a:t>
            </a:r>
          </a:p>
          <a:p>
            <a:pPr>
              <a:buClr>
                <a:srgbClr val="FF0000"/>
              </a:buClr>
              <a:buSzPct val="120000"/>
              <a:buFont typeface="Wingdings" pitchFamily="2" charset="2"/>
              <a:buChar char="Ø"/>
            </a:pPr>
            <a:r>
              <a:rPr lang="tr-TR" altLang="tr-TR" sz="3400" b="1" dirty="0"/>
              <a:t>  Sigara, alkol ve madde kullanımı başlamışsa</a:t>
            </a:r>
          </a:p>
          <a:p>
            <a:pPr>
              <a:buClr>
                <a:srgbClr val="FF0000"/>
              </a:buClr>
              <a:buSzPct val="120000"/>
              <a:buFont typeface="Wingdings" pitchFamily="2" charset="2"/>
              <a:buChar char="Ø"/>
            </a:pPr>
            <a:r>
              <a:rPr lang="tr-TR" altLang="tr-TR" sz="3400" b="1" dirty="0"/>
              <a:t>  Kendine zarar verme davranışı sergilemeye başlamışsa</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94914" y="692332"/>
            <a:ext cx="3897086" cy="2573382"/>
          </a:xfrm>
          <a:prstGeom prst="rect">
            <a:avLst/>
          </a:prstGeom>
          <a:effectLst>
            <a:softEdge rad="635000"/>
          </a:effectLst>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0170" y="3958045"/>
            <a:ext cx="2661830" cy="2142309"/>
          </a:xfrm>
          <a:prstGeom prst="rect">
            <a:avLst/>
          </a:prstGeom>
          <a:effectLst>
            <a:softEdge rad="317500"/>
          </a:effectLst>
        </p:spPr>
      </p:pic>
    </p:spTree>
    <p:extLst>
      <p:ext uri="{BB962C8B-B14F-4D97-AF65-F5344CB8AC3E}">
        <p14:creationId xmlns:p14="http://schemas.microsoft.com/office/powerpoint/2010/main" val="1205119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51579" y="1"/>
            <a:ext cx="9291215" cy="992777"/>
          </a:xfrm>
        </p:spPr>
        <p:txBody>
          <a:bodyPr>
            <a:normAutofit fontScale="90000"/>
          </a:bodyPr>
          <a:lstStyle/>
          <a:p>
            <a:r>
              <a:rPr lang="tr-TR" altLang="tr-TR" b="1" dirty="0" smtClean="0">
                <a:solidFill>
                  <a:srgbClr val="C00000"/>
                </a:solidFill>
              </a:rPr>
              <a:t>İhmal durumunda Yapılması </a:t>
            </a:r>
            <a:r>
              <a:rPr lang="tr-TR" altLang="tr-TR" b="1" dirty="0">
                <a:solidFill>
                  <a:srgbClr val="C00000"/>
                </a:solidFill>
              </a:rPr>
              <a:t>gerekenler</a:t>
            </a:r>
            <a:r>
              <a:rPr lang="tr-TR" altLang="tr-TR" b="1" dirty="0">
                <a:solidFill>
                  <a:schemeClr val="accent6"/>
                </a:solidFill>
              </a:rPr>
              <a:t/>
            </a:r>
            <a:br>
              <a:rPr lang="tr-TR" altLang="tr-TR" b="1" dirty="0">
                <a:solidFill>
                  <a:schemeClr val="accent6"/>
                </a:solidFill>
              </a:rPr>
            </a:br>
            <a:endParaRPr lang="tr-TR" b="1" dirty="0">
              <a:solidFill>
                <a:schemeClr val="accent6"/>
              </a:solidFill>
            </a:endParaRPr>
          </a:p>
        </p:txBody>
      </p:sp>
      <p:sp>
        <p:nvSpPr>
          <p:cNvPr id="3" name="İçerik Yer Tutucusu 2"/>
          <p:cNvSpPr>
            <a:spLocks noGrp="1"/>
          </p:cNvSpPr>
          <p:nvPr>
            <p:ph idx="1"/>
          </p:nvPr>
        </p:nvSpPr>
        <p:spPr>
          <a:xfrm>
            <a:off x="1554480" y="587829"/>
            <a:ext cx="9927771" cy="6178731"/>
          </a:xfrm>
        </p:spPr>
        <p:txBody>
          <a:bodyPr>
            <a:noAutofit/>
          </a:bodyPr>
          <a:lstStyle/>
          <a:p>
            <a:pPr algn="just"/>
            <a:r>
              <a:rPr lang="tr-TR" altLang="tr-TR" sz="2400" b="1" dirty="0" smtClean="0"/>
              <a:t>Öğrencinin </a:t>
            </a:r>
            <a:r>
              <a:rPr lang="tr-TR" altLang="tr-TR" sz="2400" b="1" dirty="0"/>
              <a:t>sınıf ya da şube rehber </a:t>
            </a:r>
            <a:r>
              <a:rPr lang="tr-TR" altLang="tr-TR" sz="2400" b="1" dirty="0" err="1" smtClean="0"/>
              <a:t>öğretmeniyle,okul</a:t>
            </a:r>
            <a:r>
              <a:rPr lang="tr-TR" altLang="tr-TR" sz="2400" b="1" dirty="0" smtClean="0"/>
              <a:t> idaresiyle ve </a:t>
            </a:r>
            <a:r>
              <a:rPr lang="tr-TR" altLang="tr-TR" sz="2400" b="1" dirty="0"/>
              <a:t>r</a:t>
            </a:r>
            <a:r>
              <a:rPr lang="tr-TR" altLang="tr-TR" sz="2400" b="1" dirty="0" smtClean="0"/>
              <a:t>ehber </a:t>
            </a:r>
            <a:r>
              <a:rPr lang="tr-TR" altLang="tr-TR" sz="2400" b="1" dirty="0"/>
              <a:t>ö</a:t>
            </a:r>
            <a:r>
              <a:rPr lang="tr-TR" altLang="tr-TR" sz="2400" b="1" dirty="0" smtClean="0"/>
              <a:t>ğretmenle </a:t>
            </a:r>
            <a:r>
              <a:rPr lang="tr-TR" altLang="tr-TR" sz="2400" b="1" dirty="0"/>
              <a:t>işbirliği</a:t>
            </a:r>
          </a:p>
          <a:p>
            <a:pPr algn="just"/>
            <a:endParaRPr lang="tr-TR" altLang="tr-TR" sz="2400" b="1" dirty="0">
              <a:solidFill>
                <a:srgbClr val="000066"/>
              </a:solidFill>
            </a:endParaRPr>
          </a:p>
          <a:p>
            <a:pPr marL="0" indent="0" algn="just">
              <a:buNone/>
            </a:pPr>
            <a:r>
              <a:rPr lang="tr-TR" altLang="tr-TR" sz="2400" dirty="0" smtClean="0">
                <a:solidFill>
                  <a:srgbClr val="FF0000"/>
                </a:solidFill>
              </a:rPr>
              <a:t>      </a:t>
            </a:r>
            <a:r>
              <a:rPr lang="tr-TR" altLang="tr-TR" sz="2400" b="1" dirty="0" smtClean="0">
                <a:solidFill>
                  <a:srgbClr val="C00000"/>
                </a:solidFill>
              </a:rPr>
              <a:t>Örneğin</a:t>
            </a:r>
            <a:r>
              <a:rPr lang="tr-TR" altLang="tr-TR" sz="2400" dirty="0"/>
              <a:t>, </a:t>
            </a:r>
            <a:r>
              <a:rPr lang="tr-TR" altLang="tr-TR" sz="2400" b="1" dirty="0"/>
              <a:t>çocuğun bakımsız olması, hava </a:t>
            </a:r>
            <a:r>
              <a:rPr lang="tr-TR" altLang="tr-TR" sz="2400" b="1" dirty="0" smtClean="0"/>
              <a:t>koşullarına göre</a:t>
            </a:r>
            <a:r>
              <a:rPr lang="tr-TR" altLang="tr-TR" sz="2400" b="1" dirty="0"/>
              <a:t> giyinmemesi, yaşına uygun bir gelişim düzeyinde olmaması, çocukta öğrenme konusunda güçlüklerin olması durumunda ihmal üzerinde durulabilir.</a:t>
            </a:r>
          </a:p>
          <a:p>
            <a:pPr marL="0" indent="0" algn="just">
              <a:buNone/>
            </a:pPr>
            <a:endParaRPr lang="tr-TR" altLang="tr-TR" sz="2400" dirty="0">
              <a:solidFill>
                <a:srgbClr val="000066"/>
              </a:solidFill>
            </a:endParaRPr>
          </a:p>
          <a:p>
            <a:pPr algn="just"/>
            <a:r>
              <a:rPr lang="tr-TR" altLang="tr-TR" sz="2400" b="1" dirty="0" smtClean="0">
                <a:solidFill>
                  <a:srgbClr val="C00000"/>
                </a:solidFill>
              </a:rPr>
              <a:t>İhmal, </a:t>
            </a:r>
            <a:r>
              <a:rPr lang="tr-TR" altLang="tr-TR" sz="2400" b="1" dirty="0">
                <a:solidFill>
                  <a:srgbClr val="C00000"/>
                </a:solidFill>
              </a:rPr>
              <a:t>ailenin ekonomik durumundan </a:t>
            </a:r>
            <a:r>
              <a:rPr lang="tr-TR" altLang="tr-TR" sz="2400" b="1" dirty="0" smtClean="0">
                <a:solidFill>
                  <a:srgbClr val="C00000"/>
                </a:solidFill>
              </a:rPr>
              <a:t>kaynaklanıyor ise;</a:t>
            </a:r>
            <a:endParaRPr lang="tr-TR" altLang="tr-TR" sz="2400" b="1" dirty="0">
              <a:solidFill>
                <a:srgbClr val="C00000"/>
              </a:solidFill>
            </a:endParaRPr>
          </a:p>
          <a:p>
            <a:pPr marL="0" indent="0" algn="just">
              <a:buNone/>
            </a:pPr>
            <a:r>
              <a:rPr lang="tr-TR" altLang="tr-TR" sz="2400" dirty="0" smtClean="0"/>
              <a:t>      </a:t>
            </a:r>
            <a:r>
              <a:rPr lang="tr-TR" altLang="tr-TR" sz="2400" b="1" dirty="0" smtClean="0"/>
              <a:t>Okul </a:t>
            </a:r>
            <a:r>
              <a:rPr lang="tr-TR" altLang="tr-TR" sz="2400" b="1" dirty="0"/>
              <a:t>yönetimince aile Belediye, Kaymakamlık,  Sosyal Yardımlaşma Ve Dayanışma  gibi kurumlara </a:t>
            </a:r>
            <a:r>
              <a:rPr lang="tr-TR" altLang="tr-TR" sz="2400" b="1" dirty="0" smtClean="0"/>
              <a:t>yönlendirilir.</a:t>
            </a:r>
          </a:p>
          <a:p>
            <a:pPr marL="0" indent="0" algn="just">
              <a:buNone/>
            </a:pPr>
            <a:r>
              <a:rPr lang="tr-TR" sz="2400" dirty="0" smtClean="0"/>
              <a:t>	</a:t>
            </a:r>
            <a:r>
              <a:rPr lang="tr-TR" sz="2400" b="1" dirty="0" smtClean="0"/>
              <a:t>Öğrencinin bu durumu maddi</a:t>
            </a:r>
            <a:r>
              <a:rPr lang="tr-TR" sz="2400" dirty="0" smtClean="0"/>
              <a:t> </a:t>
            </a:r>
            <a:r>
              <a:rPr lang="tr-TR" sz="2400" b="1" dirty="0" smtClean="0">
                <a:solidFill>
                  <a:srgbClr val="C00000"/>
                </a:solidFill>
              </a:rPr>
              <a:t>imkansızlıktan değil de ailenin ihmalinden kaynaklanıyorsa </a:t>
            </a:r>
            <a:r>
              <a:rPr lang="tr-TR" sz="2400" b="1" dirty="0" smtClean="0"/>
              <a:t>yine ilgili kişiler tarafından tutanak tutulup İl Emniyet Çocuk Şube Müdürlüğü ya da </a:t>
            </a:r>
            <a:r>
              <a:rPr lang="tr-TR" sz="2400" b="1" dirty="0" err="1" smtClean="0"/>
              <a:t>ASP’ye</a:t>
            </a:r>
            <a:r>
              <a:rPr lang="tr-TR" sz="2400" b="1" dirty="0" smtClean="0"/>
              <a:t> bildirilir.</a:t>
            </a:r>
            <a:endParaRPr lang="tr-TR" sz="2400" b="1" dirty="0"/>
          </a:p>
        </p:txBody>
      </p:sp>
    </p:spTree>
    <p:extLst>
      <p:ext uri="{BB962C8B-B14F-4D97-AF65-F5344CB8AC3E}">
        <p14:creationId xmlns:p14="http://schemas.microsoft.com/office/powerpoint/2010/main" val="125276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86711" y="117567"/>
            <a:ext cx="9291215" cy="1489165"/>
          </a:xfrm>
        </p:spPr>
        <p:txBody>
          <a:bodyPr/>
          <a:lstStyle/>
          <a:p>
            <a:r>
              <a:rPr lang="tr-TR" b="1" dirty="0" smtClean="0">
                <a:solidFill>
                  <a:srgbClr val="C00000"/>
                </a:solidFill>
              </a:rPr>
              <a:t>İSTİSMAR</a:t>
            </a:r>
            <a:endParaRPr lang="tr-TR" b="1" dirty="0">
              <a:solidFill>
                <a:srgbClr val="C00000"/>
              </a:solidFill>
            </a:endParaRPr>
          </a:p>
        </p:txBody>
      </p:sp>
      <p:sp>
        <p:nvSpPr>
          <p:cNvPr id="3" name="İçerik Yer Tutucusu 2"/>
          <p:cNvSpPr>
            <a:spLocks noGrp="1"/>
          </p:cNvSpPr>
          <p:nvPr>
            <p:ph idx="1"/>
          </p:nvPr>
        </p:nvSpPr>
        <p:spPr>
          <a:xfrm>
            <a:off x="901337" y="1227909"/>
            <a:ext cx="10371909" cy="4251499"/>
          </a:xfrm>
        </p:spPr>
        <p:txBody>
          <a:bodyPr>
            <a:normAutofit/>
          </a:bodyPr>
          <a:lstStyle/>
          <a:p>
            <a:pPr marL="468313" indent="-468313" algn="just" defTabSz="449263">
              <a:spcBef>
                <a:spcPts val="5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solidFill>
                  <a:schemeClr val="tx1"/>
                </a:solidFill>
              </a:rPr>
              <a:t> </a:t>
            </a:r>
            <a:r>
              <a:rPr lang="en-GB" sz="2600" b="1" dirty="0" err="1"/>
              <a:t>Çocuk</a:t>
            </a:r>
            <a:r>
              <a:rPr lang="en-GB" sz="2600" b="1" dirty="0"/>
              <a:t> </a:t>
            </a:r>
            <a:r>
              <a:rPr lang="en-GB" sz="2600" b="1" dirty="0" err="1"/>
              <a:t>istismarı</a:t>
            </a:r>
            <a:r>
              <a:rPr lang="en-GB" sz="2600" b="1" dirty="0"/>
              <a:t>, 0-18 </a:t>
            </a:r>
            <a:r>
              <a:rPr lang="en-GB" sz="2600" b="1" dirty="0" err="1"/>
              <a:t>yaş</a:t>
            </a:r>
            <a:r>
              <a:rPr lang="en-GB" sz="2600" b="1" dirty="0"/>
              <a:t> </a:t>
            </a:r>
            <a:r>
              <a:rPr lang="en-GB" sz="2600" b="1" dirty="0" err="1"/>
              <a:t>grubundaki</a:t>
            </a:r>
            <a:r>
              <a:rPr lang="en-GB" sz="2600" b="1" dirty="0"/>
              <a:t> </a:t>
            </a:r>
            <a:r>
              <a:rPr lang="en-GB" sz="2600" b="1" dirty="0" err="1"/>
              <a:t>çocuğun</a:t>
            </a:r>
            <a:r>
              <a:rPr lang="tr-TR" sz="2600" b="1" dirty="0"/>
              <a:t>;</a:t>
            </a:r>
            <a:r>
              <a:rPr lang="en-GB" sz="2600" b="1" dirty="0"/>
              <a:t> </a:t>
            </a:r>
            <a:endParaRPr lang="tr-TR" sz="2600" b="1" dirty="0"/>
          </a:p>
          <a:p>
            <a:pPr marL="468313" indent="-468313" algn="just" defTabSz="449263">
              <a:spcBef>
                <a:spcPts val="5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b="1" dirty="0"/>
          </a:p>
          <a:p>
            <a:pPr marL="468313" indent="-468313" algn="just" defTabSz="449263">
              <a:spcBef>
                <a:spcPts val="60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b="1" dirty="0"/>
              <a:t>Sağlığını,</a:t>
            </a:r>
          </a:p>
          <a:p>
            <a:pPr marL="468313" indent="-468313" algn="just" defTabSz="449263">
              <a:spcBef>
                <a:spcPts val="60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b="1" dirty="0"/>
              <a:t>Fiziksel ve </a:t>
            </a:r>
            <a:r>
              <a:rPr lang="tr-TR" sz="2600" b="1" dirty="0" err="1"/>
              <a:t>Psiko</a:t>
            </a:r>
            <a:r>
              <a:rPr lang="tr-TR" sz="2600" b="1" dirty="0"/>
              <a:t>-sosyal gelişimini</a:t>
            </a:r>
          </a:p>
          <a:p>
            <a:pPr marL="468313" indent="-468313" algn="just" defTabSz="449263">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b="1" dirty="0"/>
          </a:p>
          <a:p>
            <a:pPr marL="468313" indent="-468313" algn="just" defTabSz="449263">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b="1" dirty="0"/>
              <a:t>	olumsuz etkileyen, </a:t>
            </a:r>
            <a:r>
              <a:rPr lang="tr-TR" sz="2600" b="1" dirty="0" smtClean="0"/>
              <a:t>yaşamına ,gelişimine ve değerine zarar veren fiziksel veya duygusal kötü davranışı</a:t>
            </a:r>
            <a:r>
              <a:rPr lang="tr-TR" sz="2600" b="1" u="sng" dirty="0" smtClean="0">
                <a:solidFill>
                  <a:srgbClr val="FF0000"/>
                </a:solidFill>
              </a:rPr>
              <a:t>, her türlü çıkar için çocuğun kullanılmasını </a:t>
            </a:r>
            <a:r>
              <a:rPr lang="tr-TR" sz="2600" b="1" dirty="0" smtClean="0"/>
              <a:t>içeren davranışlardır.</a:t>
            </a:r>
            <a:endParaRPr lang="tr-TR" sz="2600" dirty="0"/>
          </a:p>
        </p:txBody>
      </p:sp>
    </p:spTree>
    <p:extLst>
      <p:ext uri="{BB962C8B-B14F-4D97-AF65-F5344CB8AC3E}">
        <p14:creationId xmlns:p14="http://schemas.microsoft.com/office/powerpoint/2010/main" val="31803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1559</TotalTime>
  <Words>1264</Words>
  <Application>Microsoft Office PowerPoint</Application>
  <PresentationFormat>Geniş ekran</PresentationFormat>
  <Paragraphs>235</Paragraphs>
  <Slides>32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32</vt:i4>
      </vt:variant>
    </vt:vector>
  </HeadingPairs>
  <TitlesOfParts>
    <vt:vector size="40" baseType="lpstr">
      <vt:lpstr>Arial</vt:lpstr>
      <vt:lpstr>Calibri</vt:lpstr>
      <vt:lpstr>Century Gothic</vt:lpstr>
      <vt:lpstr>Times New Roman</vt:lpstr>
      <vt:lpstr>Wingdings</vt:lpstr>
      <vt:lpstr>Wingdings 3</vt:lpstr>
      <vt:lpstr>幼圆</vt:lpstr>
      <vt:lpstr>Duman</vt:lpstr>
      <vt:lpstr>SEYHAN REHBERLİK VE ARAŞTIRMA MERKEZİ MÜDÜRLÜĞÜ </vt:lpstr>
      <vt:lpstr>PowerPoint Sunusu</vt:lpstr>
      <vt:lpstr>Kelime anlamı ile…</vt:lpstr>
      <vt:lpstr>PowerPoint Sunusu</vt:lpstr>
      <vt:lpstr>Çocuk İhmali </vt:lpstr>
      <vt:lpstr>İhmalin çocuk üzerindeki etkileri nelerdir?</vt:lpstr>
      <vt:lpstr>Bir çocuğun ihmal edildiğini nasıl anlarız?</vt:lpstr>
      <vt:lpstr>İhmal durumunda Yapılması gerekenler </vt:lpstr>
      <vt:lpstr>İSTİSMAR</vt:lpstr>
      <vt:lpstr>İSTİSMAR ÇEŞİTLERİ  </vt:lpstr>
      <vt:lpstr> EKONOMİK İSTİSMAR: Çocuğun gelişimini engelleyici, haklarını ihlal edici işlerde ya da düşük ücretli iş gücü olarak çalışması veya çalıştırılmasıdır.   FİZİKSEL İSTİSMAR: Çocuğun kaza dışı sebeple bir yetişkin tarafından yaralanması ve örselenmesidir.Bir tokattan başlayarak çeşitli aletlerin kullanılmasına kadar devam edebilir. En yaygın rastlanılan ve belirlenmesi en kolay olan istismar tipidir.   DUYGUSAL İSTİSMAR:Çocuğun duygusal ihtiyaçlarını karşılayan kişiler tarafından çocuğa sürekli olarak, tekrarlayıcı ve uygunsuz bir biçimde karşılık verme ve tepki göstermedir.    Çocuğun kişiliğini zedeleyici, duygusal gelişimini engelleyici eylemlerdir.  </vt:lpstr>
      <vt:lpstr>       CİNSEL İSTİSMAR   Bir çocuğun bir erişkin tarafından cinsel doyum için kullanılmasıdır. Cinsel istismar temas ile olabileceği gibi, teşhircilik, röntgencilik ve çocuğu pornografide kullanmak şeklinde de olabilir.   Çocuklarda cinsel istismarın yaygınlığı   Ülkemizde kadınların %20’sinin, erkeklerin % 7’sinin çocukluğunda en az bir kez cinsel istismara maruz kaldığı saptanmıştır. </vt:lpstr>
      <vt:lpstr>PowerPoint Sunusu</vt:lpstr>
      <vt:lpstr>Çocuğun istismara uğradığını nasıl anlarız… </vt:lpstr>
      <vt:lpstr> Çocuklar Neden İstismar Edildiklerini Söylemezler! </vt:lpstr>
      <vt:lpstr>Çocukların İstismarın Açıklama Biçimleri</vt:lpstr>
      <vt:lpstr>Bir Çocuk İstismar Edildiğini Açıklarsa Ne Yapılmalıdır!</vt:lpstr>
      <vt:lpstr>PowerPoint Sunusu</vt:lpstr>
      <vt:lpstr>PowerPoint Sunusu</vt:lpstr>
      <vt:lpstr>PowerPoint Sunusu</vt:lpstr>
      <vt:lpstr>PowerPoint Sunusu</vt:lpstr>
      <vt:lpstr>PowerPoint Sunusu</vt:lpstr>
      <vt:lpstr>Bir Çocuk İstismar Edildiğini Açıkladıysa Ne Yapıl(mama)lıdır!</vt:lpstr>
      <vt:lpstr>PowerPoint Sunusu</vt:lpstr>
      <vt:lpstr>PowerPoint Sunusu</vt:lpstr>
      <vt:lpstr>Bir Çocuğun İstismar Edildiğinden KUŞKULANIYORSANIZ… </vt:lpstr>
      <vt:lpstr>PowerPoint Sunusu</vt:lpstr>
      <vt:lpstr>PowerPoint Sunusu</vt:lpstr>
      <vt:lpstr>T.C.K. MADDE 278 – 279 </vt:lpstr>
      <vt:lpstr>PowerPoint Sunusu</vt:lpstr>
      <vt:lpstr>Çocuğun Hakkında Koruma Kararı  Verilebilmesi İçin Kimler Başvuruda Bulunabilir?</vt:lpstr>
      <vt:lpstr>İhmal ve İstismar  Vakaları İle Karşılaştığınızda</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SEYHAN REHBERLİK ve ARAŞTIRMA MERKEZİ MÜDÜRLÜĞÜ</dc:title>
  <dc:creator>RAM2</dc:creator>
  <cp:lastModifiedBy>ronaldinho424</cp:lastModifiedBy>
  <cp:revision>166</cp:revision>
  <dcterms:created xsi:type="dcterms:W3CDTF">2015-10-15T08:35:37Z</dcterms:created>
  <dcterms:modified xsi:type="dcterms:W3CDTF">2017-11-20T07:25:46Z</dcterms:modified>
</cp:coreProperties>
</file>